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73" r:id="rId3"/>
    <p:sldId id="272" r:id="rId4"/>
    <p:sldId id="275" r:id="rId5"/>
    <p:sldId id="276" r:id="rId6"/>
    <p:sldId id="274" r:id="rId7"/>
    <p:sldId id="277" r:id="rId8"/>
    <p:sldId id="284" r:id="rId9"/>
    <p:sldId id="280" r:id="rId10"/>
    <p:sldId id="279" r:id="rId11"/>
    <p:sldId id="278" r:id="rId12"/>
    <p:sldId id="281" r:id="rId13"/>
    <p:sldId id="282" r:id="rId14"/>
    <p:sldId id="28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492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DA2C7-B735-4C95-BF92-7983D4C940A7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4C5948-64A8-4BED-82AF-DB33D13484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4C5948-64A8-4BED-82AF-DB33D13484D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1169A3-7C4E-40C5-8E5C-27B4600088CC}" type="datetimeFigureOut">
              <a:rPr lang="ru-RU" smtClean="0"/>
              <a:pPr/>
              <a:t>02.02.2016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6922E-99F6-4F46-9322-019FF0E8AB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donatshop.ru/wp-content/uploads/2015/07/03-07-2015-13-06-15-gold_16.gif" TargetMode="External"/><Relationship Id="rId13" Type="http://schemas.openxmlformats.org/officeDocument/2006/relationships/hyperlink" Target="http://buyreklama.ru/photos/4245880_DSCN0546.jpg" TargetMode="External"/><Relationship Id="rId3" Type="http://schemas.openxmlformats.org/officeDocument/2006/relationships/hyperlink" Target="http://www.rusimperia.tv/files/news2015_9/orda.1" TargetMode="External"/><Relationship Id="rId7" Type="http://schemas.openxmlformats.org/officeDocument/2006/relationships/hyperlink" Target="http://megotel.ru/images/places/1214/a1f0bbcce3e6c384.jpg" TargetMode="External"/><Relationship Id="rId12" Type="http://schemas.openxmlformats.org/officeDocument/2006/relationships/hyperlink" Target="http://parasola.ru/wp-10.content/uploads/img/img0.liveinternet.ru/images/attach/c/6/91/872/91872462_092312_1008_8.jpg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zvonoknaurok.ru/93/89.jpg" TargetMode="External"/><Relationship Id="rId11" Type="http://schemas.openxmlformats.org/officeDocument/2006/relationships/hyperlink" Target="http://img1.liveinternet.ru/images/attach/c/10/108/925/108925409_large_8.jpg" TargetMode="External"/><Relationship Id="rId5" Type="http://schemas.openxmlformats.org/officeDocument/2006/relationships/hyperlink" Target="http://fs00.infourok.ru/images/doc/222/17410/1/img6.jpg" TargetMode="External"/><Relationship Id="rId10" Type="http://schemas.openxmlformats.org/officeDocument/2006/relationships/hyperlink" Target="http://deswal.ru/nature/summer/1152-864/00000024.jpg" TargetMode="External"/><Relationship Id="rId4" Type="http://schemas.openxmlformats.org/officeDocument/2006/relationships/hyperlink" Target="http://www.kinokritik.com/i/film/photos/1f34fd1ac3cef883dd2e91822aec307e.jpg" TargetMode="External"/><Relationship Id="rId9" Type="http://schemas.openxmlformats.org/officeDocument/2006/relationships/hyperlink" Target="http://ic.pics.livejournal.com/archtp/55021392/25187/25187_original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zvonoknaurok.ru/93/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chemeClr val="accent6">
                <a:lumMod val="5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318" name="Picture 6" descr="http://www.playcast.ru/uploads/2015/11/28/1608118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5517232"/>
            <a:ext cx="2051720" cy="1340768"/>
          </a:xfrm>
          <a:prstGeom prst="rect">
            <a:avLst/>
          </a:prstGeom>
          <a:noFill/>
        </p:spPr>
      </p:pic>
      <p:pic>
        <p:nvPicPr>
          <p:cNvPr id="13320" name="Picture 8" descr="http://www.playcast.ru/uploads/2015/11/28/1608118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085184"/>
            <a:ext cx="1512168" cy="177281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347864" y="260648"/>
            <a:ext cx="56166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Презентация  к  уроку окружающего мира</a:t>
            </a:r>
          </a:p>
          <a:p>
            <a:r>
              <a:rPr lang="ru-RU" sz="2000" dirty="0" smtClean="0">
                <a:latin typeface="Constantia" pitchFamily="18" charset="0"/>
              </a:rPr>
              <a:t>                   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«</a:t>
            </a:r>
            <a:r>
              <a:rPr lang="ru-RU" sz="2800" b="1" dirty="0" err="1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Залесская</a:t>
            </a: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Constantia" pitchFamily="18" charset="0"/>
              </a:rPr>
              <a:t> земля»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96136" y="1268760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3 класс</a:t>
            </a:r>
            <a:endParaRPr lang="ru-RU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99792" y="5373216"/>
            <a:ext cx="482453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Учитель начальных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классов:Козырева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Р.С</a:t>
            </a: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МБОУ СОМШ № 44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</a:rPr>
              <a:t>им.В.Кудзоева</a:t>
            </a:r>
            <a:endParaRPr lang="ru-RU" sz="2000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       г.Владикавказ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http://deswal.ru/nature/summer/1152-864/0000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924944"/>
            <a:ext cx="4248472" cy="3744416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" name="Picture 6" descr="http://img1.liveinternet.ru/images/attach/c/10/108/925/108925409_large_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6016" y="2924944"/>
            <a:ext cx="4176464" cy="3744416"/>
          </a:xfrm>
          <a:prstGeom prst="ellipse">
            <a:avLst/>
          </a:prstGeom>
          <a:ln w="635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467544" y="188640"/>
            <a:ext cx="80648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– Почему люди решили поселиться в этих землях? </a:t>
            </a:r>
            <a:endParaRPr lang="ru-RU" sz="2000" b="1" dirty="0">
              <a:solidFill>
                <a:schemeClr val="accent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620688"/>
            <a:ext cx="56750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ambria" pitchFamily="18" charset="0"/>
              </a:rPr>
              <a:t>В лесу безопаснее, чем в степи</a:t>
            </a:r>
            <a:r>
              <a:rPr lang="ru-RU" sz="2000" i="1" dirty="0" smtClean="0"/>
              <a:t>.</a:t>
            </a:r>
            <a:endParaRPr lang="ru-RU" sz="20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124744"/>
            <a:ext cx="83529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ambria" pitchFamily="18" charset="0"/>
              </a:rPr>
              <a:t>– Какие природные условия были в </a:t>
            </a:r>
            <a:r>
              <a:rPr lang="ru-RU" sz="2000" b="1" dirty="0" err="1" smtClean="0">
                <a:latin typeface="Cambria" pitchFamily="18" charset="0"/>
              </a:rPr>
              <a:t>Залесской</a:t>
            </a:r>
            <a:r>
              <a:rPr lang="ru-RU" sz="2000" b="1" dirty="0" smtClean="0">
                <a:latin typeface="Cambria" pitchFamily="18" charset="0"/>
              </a:rPr>
              <a:t> земле? Назовите отличия от южных земель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1772816"/>
            <a:ext cx="82089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 smtClean="0"/>
              <a:t>(</a:t>
            </a:r>
            <a:r>
              <a:rPr lang="ru-RU" sz="2000" dirty="0" smtClean="0">
                <a:latin typeface="Cambria" pitchFamily="18" charset="0"/>
              </a:rPr>
              <a:t>Лиственные леса сменяются смешанными, а еще севернее – тайгой, хвойными лесами. Отличия в животном и растительном мире. В </a:t>
            </a:r>
            <a:r>
              <a:rPr lang="ru-RU" sz="2000" dirty="0" err="1" smtClean="0">
                <a:latin typeface="Cambria" pitchFamily="18" charset="0"/>
              </a:rPr>
              <a:t>Залесской</a:t>
            </a:r>
            <a:r>
              <a:rPr lang="ru-RU" sz="2000" dirty="0" smtClean="0">
                <a:latin typeface="Cambria" pitchFamily="18" charset="0"/>
              </a:rPr>
              <a:t> земле существуют другие природные связи</a:t>
            </a:r>
            <a:r>
              <a:rPr lang="ru-RU" sz="2000" i="1" dirty="0" smtClean="0"/>
              <a:t>.)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library.if.ua/media/content/5357b0da01a4a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060848"/>
            <a:ext cx="8064896" cy="4536504"/>
          </a:xfrm>
          <a:prstGeom prst="ellipse">
            <a:avLst/>
          </a:prstGeom>
          <a:ln w="190500" cap="rnd">
            <a:solidFill>
              <a:schemeClr val="bg2">
                <a:lumMod val="75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Прямоугольник 3"/>
          <p:cNvSpPr/>
          <p:nvPr/>
        </p:nvSpPr>
        <p:spPr>
          <a:xfrm>
            <a:off x="323528" y="260648"/>
            <a:ext cx="835292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ambria" pitchFamily="18" charset="0"/>
              </a:rPr>
              <a:t>                                                       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ЗЕМЛЕДЕЛИЕ </a:t>
            </a:r>
          </a:p>
          <a:p>
            <a:r>
              <a:rPr lang="ru-RU" sz="2000" b="1" dirty="0" smtClean="0">
                <a:latin typeface="Cambria" pitchFamily="18" charset="0"/>
              </a:rPr>
              <a:t> В</a:t>
            </a:r>
            <a:r>
              <a:rPr lang="ru-RU" sz="2000" dirty="0" smtClean="0">
                <a:latin typeface="Cambria" pitchFamily="18" charset="0"/>
              </a:rPr>
              <a:t> Залесском крае имелись </a:t>
            </a:r>
            <a:r>
              <a:rPr lang="ru-RU" sz="2000" b="1" dirty="0" smtClean="0">
                <a:latin typeface="Cambria" pitchFamily="18" charset="0"/>
              </a:rPr>
              <a:t>плодородные почвы, пригодные для земледелия</a:t>
            </a:r>
            <a:r>
              <a:rPr lang="ru-RU" sz="2000" dirty="0" smtClean="0">
                <a:latin typeface="Cambria" pitchFamily="18" charset="0"/>
              </a:rPr>
              <a:t>. Участки плодородной земли получили название </a:t>
            </a:r>
            <a:r>
              <a:rPr lang="ru-RU" sz="2000" b="1" dirty="0" smtClean="0">
                <a:latin typeface="Cambria" pitchFamily="18" charset="0"/>
              </a:rPr>
              <a:t>ОПОЛИЙ </a:t>
            </a:r>
            <a:r>
              <a:rPr lang="ru-RU" sz="2000" dirty="0" smtClean="0">
                <a:latin typeface="Cambria" pitchFamily="18" charset="0"/>
              </a:rPr>
              <a:t>(от слова "поле"). Один из городов княжества даже получил название </a:t>
            </a:r>
            <a:r>
              <a:rPr lang="ru-RU" sz="2000" i="1" dirty="0" err="1" smtClean="0">
                <a:latin typeface="Cambria" pitchFamily="18" charset="0"/>
              </a:rPr>
              <a:t>Юрьев-Польской</a:t>
            </a:r>
            <a:r>
              <a:rPr lang="ru-RU" sz="2000" dirty="0" smtClean="0">
                <a:latin typeface="Cambria" pitchFamily="18" charset="0"/>
              </a:rPr>
              <a:t> (т. е. находящийся в </a:t>
            </a:r>
            <a:r>
              <a:rPr lang="ru-RU" sz="2000" dirty="0" err="1" smtClean="0">
                <a:latin typeface="Cambria" pitchFamily="18" charset="0"/>
              </a:rPr>
              <a:t>ополье</a:t>
            </a:r>
            <a:r>
              <a:rPr lang="ru-RU" sz="2000" dirty="0" smtClean="0">
                <a:latin typeface="Cambria" pitchFamily="18" charset="0"/>
              </a:rPr>
              <a:t>).</a:t>
            </a:r>
            <a:endParaRPr lang="ru-RU" dirty="0" smtClean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11560" y="188640"/>
            <a:ext cx="77768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                                   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НАСЕЛЕНИЕ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</a:t>
            </a:r>
          </a:p>
          <a:p>
            <a:r>
              <a:rPr lang="ru-RU" sz="2000" dirty="0" err="1" smtClean="0">
                <a:latin typeface="Cambria" pitchFamily="18" charset="0"/>
              </a:rPr>
              <a:t>Северо-Востока</a:t>
            </a:r>
            <a:r>
              <a:rPr lang="ru-RU" sz="2000" dirty="0" smtClean="0">
                <a:latin typeface="Cambria" pitchFamily="18" charset="0"/>
              </a:rPr>
              <a:t> составляли </a:t>
            </a:r>
            <a:r>
              <a:rPr lang="ru-RU" sz="2000" b="1" dirty="0" smtClean="0">
                <a:latin typeface="Cambria" pitchFamily="18" charset="0"/>
              </a:rPr>
              <a:t>кривичи и вятичи</a:t>
            </a:r>
            <a:r>
              <a:rPr lang="ru-RU" sz="2000" dirty="0" smtClean="0">
                <a:latin typeface="Cambria" pitchFamily="18" charset="0"/>
              </a:rPr>
              <a:t>.</a:t>
            </a:r>
            <a:endParaRPr lang="ru-RU" sz="2000" dirty="0">
              <a:latin typeface="Cambr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052736"/>
            <a:ext cx="74168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ambria" pitchFamily="18" charset="0"/>
              </a:rPr>
              <a:t>Кривичи – племя восточных славян, возникшее в результате объединения родов в шестом – десятом веках</a:t>
            </a:r>
            <a:endParaRPr lang="ru-RU" sz="2000" dirty="0"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1844824"/>
            <a:ext cx="73448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err="1" smtClean="0">
                <a:latin typeface="Cambria" pitchFamily="18" charset="0"/>
              </a:rPr>
              <a:t>Вя́тичи</a:t>
            </a:r>
            <a:r>
              <a:rPr lang="ru-RU" sz="2000" dirty="0" smtClean="0">
                <a:latin typeface="Cambria" pitchFamily="18" charset="0"/>
              </a:rPr>
              <a:t> — восточнославянский племенной союз, населявший в VIII-XIII веках бассейн Верхней и Средней Оки </a:t>
            </a:r>
            <a:endParaRPr lang="ru-RU" sz="2000" dirty="0">
              <a:latin typeface="Cambria" pitchFamily="18" charset="0"/>
            </a:endParaRPr>
          </a:p>
        </p:txBody>
      </p:sp>
      <p:pic>
        <p:nvPicPr>
          <p:cNvPr id="6" name="Picture 8" descr="http://parasola.ru/wp-content/uploads/img/img0.liveinternet.ru/images/attach/c/6/91/872/91872462_092312_1008_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780928"/>
            <a:ext cx="2596927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67544" y="404664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Cambria" pitchFamily="18" charset="0"/>
              </a:rPr>
              <a:t>– О чем говорит поэт в этом стихотворении? Поделитесь, пожалуйста, своими мыслями и впечатлениями</a:t>
            </a:r>
            <a:endParaRPr lang="ru-RU" sz="2000" b="1" dirty="0">
              <a:latin typeface="Cambria" pitchFamily="18" charset="0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899592" y="1351815"/>
            <a:ext cx="6624736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7145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Рассказали мы про дела старые,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про старые, про бывалые,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море синее успокоилось,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добрые люди послушались,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Чтобы молодцы призадумались,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века не меркнет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Слава русская!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скакать врагам по нашей земле!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топтать их коням землю русскую!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затмить им солнце наше красное!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Век стоит Русь – не шатается!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17145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века простоит – не шелохнется!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611560" y="1229150"/>
            <a:ext cx="7776864" cy="3570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3"/>
              </a:rPr>
              <a:t>1.http://www.rusimperia.tv/files/news2015_9/orda.1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4"/>
              </a:rPr>
              <a:t>2.http://www.kinokritik.com/i/film/photos/1f34fd1ac3cef883dd2e91822aec307e.jpg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5"/>
              </a:rPr>
              <a:t>3.http://fs00.infourok.ru/images/doc/222/17410/1/img6.jpg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6"/>
              </a:rPr>
              <a:t>4.http://zvonoknaurok.ru/93/89.jpg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7"/>
              </a:rPr>
              <a:t>5.http://megotel.ru/images/places/1214/a1f0bbcce3e6c384.jpg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8"/>
              </a:rPr>
              <a:t>6.http://donatshop.ru/wp-content/uploads/2015/07/03-07-2015-13-06-15-gold_16.gif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9"/>
              </a:rPr>
              <a:t>7.http://ic.pics.livejournal.com/archtp/55021392/25187/25187_original.jpg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0"/>
              </a:rPr>
              <a:t>8.http://deswal.ru/nature/summer/1152-864/00000024.jpg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1"/>
              </a:rPr>
              <a:t>9.http://img1.liveinternet.ru/images/attach/c/10/108/925/108925409_large_8.jpg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2"/>
              </a:rPr>
              <a:t>http://parasola.ru/wp-10.content/uploads/img/img0.liveinternet.ru/images/attach/c/6/91/872/91872462_092312_1008_8.jpg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13"/>
              </a:rPr>
              <a:t>11.http://buyreklama.ru/photos/4245880_DSCN0546.jpg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339752" y="404664"/>
            <a:ext cx="33123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err="1" smtClean="0"/>
              <a:t>Интернет-источники</a:t>
            </a:r>
            <a:r>
              <a:rPr lang="ru-RU" sz="2400" dirty="0" smtClean="0"/>
              <a:t>: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899592" y="548680"/>
            <a:ext cx="5958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Враг жесток и лют</a:t>
            </a:r>
            <a:endParaRPr lang="ru-RU" sz="12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22860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Землю разорил,</a:t>
            </a:r>
            <a:endParaRPr lang="ru-RU" sz="12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22860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Светлоокую Русь</a:t>
            </a:r>
            <a:endParaRPr lang="ru-RU" sz="12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 indent="228600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Сотни лет полонил!</a:t>
            </a:r>
            <a:endParaRPr lang="ru-RU" sz="36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2924945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– Какая страшная беда постигла русскую землю и ее народ в 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ambria" pitchFamily="18" charset="0"/>
              </a:rPr>
              <a:t>1237</a:t>
            </a: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Constantia" pitchFamily="18" charset="0"/>
              </a:rPr>
              <a:t> году? </a:t>
            </a:r>
            <a:endParaRPr lang="ru-RU" sz="2400" b="1" dirty="0">
              <a:solidFill>
                <a:schemeClr val="accent2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986341" y="3861048"/>
            <a:ext cx="453798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Cambria" pitchFamily="18" charset="0"/>
              </a:rPr>
              <a:t>Нашествие  монголо-татар </a:t>
            </a:r>
            <a:endParaRPr lang="ru-RU" sz="2400" b="1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www.rusimperia.tv/files/news2015_9/ord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124744"/>
            <a:ext cx="8208912" cy="5472608"/>
          </a:xfrm>
          <a:prstGeom prst="ellipse">
            <a:avLst/>
          </a:prstGeom>
          <a:ln w="63500" cap="rnd">
            <a:solidFill>
              <a:schemeClr val="accent4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251520" y="188641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Simplified Arabic" pitchFamily="18" charset="-78"/>
              </a:rPr>
              <a:t>Вторжение монголо-татар на Русь началось в 1237 году – XIII век.)</a:t>
            </a:r>
            <a:endParaRPr lang="ru-RU" sz="3200" b="1" dirty="0" smtClean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Simplified Arabic" pitchFamily="18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971600" y="188641"/>
            <a:ext cx="74168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– Сколько лет и веков продолжались несчастия?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836713"/>
            <a:ext cx="86409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Нашествие продолжалось 243 года – около двух с половиной веков</a:t>
            </a:r>
            <a:r>
              <a:rPr lang="ru-RU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2400" b="1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5" descr="http://www.kinokritik.com/i/film/photos/1f34fd1ac3cef883dd2e91822aec307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776864" cy="5040560"/>
          </a:xfrm>
          <a:prstGeom prst="ellipse">
            <a:avLst/>
          </a:prstGeom>
          <a:ln w="63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39552" y="260648"/>
            <a:ext cx="80648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На месте прекрасных городов оставались развалины и пожарища, на месте деревень – пепелища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4" name="Picture 2" descr="http://megotel.ru/images/places/1214/a1f0bbcce3e6c3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8352928" cy="5400600"/>
          </a:xfrm>
          <a:prstGeom prst="ellipse">
            <a:avLst/>
          </a:prstGeom>
          <a:ln w="63500" cap="rnd">
            <a:solidFill>
              <a:schemeClr val="accent2">
                <a:lumMod val="40000"/>
                <a:lumOff val="6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95536" y="188640"/>
            <a:ext cx="813690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Каждый год приезжали на  Русь  алчные и жестокие ханские сборщики дани – баскаки. Часто они забирали у горожан и крестьян все имущество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4" name="Picture 4" descr="http://fs00.infourok.ru/images/doc/222/17410/1/img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1412776"/>
            <a:ext cx="6624736" cy="5112568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5" name="Picture 4" descr="http://ic.pics.livejournal.com/archtp/55021392/25187/25187_origin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96752"/>
            <a:ext cx="8280920" cy="5400600"/>
          </a:xfrm>
          <a:prstGeom prst="ellipse">
            <a:avLst/>
          </a:prstGeom>
          <a:ln w="190500" cap="rnd">
            <a:solidFill>
              <a:schemeClr val="bg2">
                <a:lumMod val="5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Прямоугольник 5"/>
          <p:cNvSpPr/>
          <p:nvPr/>
        </p:nvSpPr>
        <p:spPr>
          <a:xfrm>
            <a:off x="611560" y="188640"/>
            <a:ext cx="78488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itchFamily="18" charset="0"/>
              </a:rPr>
              <a:t>В степях Волги и Дона монголо-татары образовали свое государство – Золотую Орду.)</a:t>
            </a:r>
            <a:endParaRPr lang="ru-RU" sz="24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611560" y="908720"/>
            <a:ext cx="83529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Cambria" pitchFamily="18" charset="0"/>
              </a:rPr>
              <a:t>Где  на  Руси  началось восстановление Киевского княжества</a:t>
            </a:r>
            <a:r>
              <a:rPr lang="ru-RU" sz="2400" i="1" dirty="0" smtClean="0">
                <a:latin typeface="Cambria" pitchFamily="18" charset="0"/>
              </a:rPr>
              <a:t>?</a:t>
            </a:r>
            <a:endParaRPr lang="ru-RU" sz="2400" dirty="0">
              <a:latin typeface="Cambria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67544" y="1948926"/>
            <a:ext cx="734481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окраины княжества – </a:t>
            </a:r>
            <a:r>
              <a:rPr kumimoji="0" lang="ru-RU" sz="2400" b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Залесской</a:t>
            </a:r>
            <a:r>
              <a:rPr kumimoji="0" lang="ru-RU" sz="2400" b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земли.</a:t>
            </a:r>
            <a:endParaRPr kumimoji="0" lang="ru-RU" sz="3200" b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260649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В о с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с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т а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н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о в л е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н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и е   К и е в с к о г о   к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н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я ж е с т в а.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1031" name="Picture 7" descr="http://buyreklama.ru/photos/4245880_DSCN0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564904"/>
            <a:ext cx="7344816" cy="4032448"/>
          </a:xfrm>
          <a:prstGeom prst="ellipse">
            <a:avLst/>
          </a:prstGeom>
          <a:ln w="190500" cap="rnd">
            <a:solidFill>
              <a:schemeClr val="accent3">
                <a:lumMod val="60000"/>
                <a:lumOff val="40000"/>
              </a:schemeClr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6" name="Picture 10" descr="http://likeinvest.org.ges-design.ru/library/collage/background/background-02-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2" descr="http://donatshop.ru/wp-content/uploads/2015/07/03-07-2015-13-06-15-gold_16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00808"/>
            <a:ext cx="8136904" cy="4968552"/>
          </a:xfrm>
          <a:prstGeom prst="ellipse">
            <a:avLst/>
          </a:prstGeom>
          <a:ln w="63500" cap="rnd">
            <a:solidFill>
              <a:schemeClr val="bg2">
                <a:lumMod val="75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Прямоугольник 3"/>
          <p:cNvSpPr/>
          <p:nvPr/>
        </p:nvSpPr>
        <p:spPr>
          <a:xfrm>
            <a:off x="3419872" y="1700808"/>
            <a:ext cx="2232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Cambria" pitchFamily="18" charset="0"/>
              </a:rPr>
              <a:t>,    </a:t>
            </a:r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г.Переславль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188641"/>
            <a:ext cx="6048672" cy="461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Г е о г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р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а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ф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и ч е с к о е  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п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о л о ж е </a:t>
            </a:r>
            <a:r>
              <a:rPr lang="ru-RU" sz="2400" b="1" dirty="0" err="1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н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 и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е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537" y="764704"/>
            <a:ext cx="44644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– Где расположена эта земля? </a:t>
            </a:r>
            <a:endParaRPr lang="ru-RU" sz="2400" dirty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724128" y="836712"/>
            <a:ext cx="316835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Между Окой и Волгой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268760"/>
            <a:ext cx="61438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chemeClr val="accent2">
                    <a:lumMod val="75000"/>
                  </a:schemeClr>
                </a:solidFill>
                <a:latin typeface="Cambria" pitchFamily="18" charset="0"/>
              </a:rPr>
              <a:t>– Почему эта земля так называется? </a:t>
            </a:r>
            <a:endParaRPr lang="ru-RU" sz="2000" dirty="0">
              <a:solidFill>
                <a:schemeClr val="accent2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475</Words>
  <Application>Microsoft Office PowerPoint</Application>
  <PresentationFormat>Экран (4:3)</PresentationFormat>
  <Paragraphs>62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Рита</dc:creator>
  <cp:lastModifiedBy>Рита</cp:lastModifiedBy>
  <cp:revision>38</cp:revision>
  <dcterms:created xsi:type="dcterms:W3CDTF">2016-01-31T17:54:19Z</dcterms:created>
  <dcterms:modified xsi:type="dcterms:W3CDTF">2016-02-02T12:08:04Z</dcterms:modified>
</cp:coreProperties>
</file>