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3" r:id="rId2"/>
    <p:sldMasterId id="2147483655" r:id="rId3"/>
  </p:sldMasterIdLst>
  <p:notesMasterIdLst>
    <p:notesMasterId r:id="rId18"/>
  </p:notesMasterIdLst>
  <p:sldIdLst>
    <p:sldId id="280" r:id="rId4"/>
    <p:sldId id="256" r:id="rId5"/>
    <p:sldId id="258" r:id="rId6"/>
    <p:sldId id="259" r:id="rId7"/>
    <p:sldId id="265" r:id="rId8"/>
    <p:sldId id="261" r:id="rId9"/>
    <p:sldId id="257" r:id="rId10"/>
    <p:sldId id="262" r:id="rId11"/>
    <p:sldId id="263" r:id="rId12"/>
    <p:sldId id="274" r:id="rId13"/>
    <p:sldId id="282" r:id="rId14"/>
    <p:sldId id="266" r:id="rId15"/>
    <p:sldId id="273" r:id="rId16"/>
    <p:sldId id="279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  <a:srgbClr val="00FF00"/>
    <a:srgbClr val="66FFCC"/>
    <a:srgbClr val="99FF99"/>
    <a:srgbClr val="990099"/>
    <a:srgbClr val="FF3300"/>
    <a:srgbClr val="FF66FF"/>
    <a:srgbClr val="99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6D7213C5-CD40-46FA-A9B0-3FD87602A783}" type="datetimeFigureOut">
              <a:rPr lang="ru-RU"/>
              <a:pPr>
                <a:defRPr/>
              </a:pPr>
              <a:t>08.12.2011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6B0EA089-16AA-47B6-B946-F406324B05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705F65D-5C9E-44C5-B612-967EBCCBC220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0E134EA-D5C3-46C0-9784-0F1A0A430B63}" type="slidenum">
              <a:rPr lang="ru-RU" smtClean="0"/>
              <a:pPr/>
              <a:t>10</a:t>
            </a:fld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3E8B55B-7877-48B9-9872-3166DBCCADE8}" type="slidenum">
              <a:rPr lang="ru-RU" smtClean="0"/>
              <a:pPr/>
              <a:t>11</a:t>
            </a:fld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12F834-A614-4A3F-90FB-3A3B06FEA570}" type="slidenum">
              <a:rPr lang="ru-RU" smtClean="0"/>
              <a:pPr/>
              <a:t>12</a:t>
            </a:fld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ECEDCED-18CC-491E-B015-99C05D9C660E}" type="slidenum">
              <a:rPr lang="ru-RU" smtClean="0"/>
              <a:pPr/>
              <a:t>13</a:t>
            </a:fld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0DF4C98-7553-4336-BEB9-8DAF50193E03}" type="slidenum">
              <a:rPr lang="ru-RU" smtClean="0"/>
              <a:pPr/>
              <a:t>14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B255261-6B40-4BC6-A499-F8122A52AA64}" type="slidenum">
              <a:rPr lang="ru-RU" smtClean="0"/>
              <a:pPr/>
              <a:t>2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5E7C4E3-0B7C-4140-AF84-198E629FE008}" type="slidenum">
              <a:rPr lang="ru-RU" smtClean="0"/>
              <a:pPr/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14B472B-E07D-44AB-81DE-3871D6E00A0A}" type="slidenum">
              <a:rPr lang="ru-RU" smtClean="0"/>
              <a:pPr/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AF36DFB-4001-4B18-BCD2-B37E40A8D1CC}" type="slidenum">
              <a:rPr lang="ru-RU" smtClean="0"/>
              <a:pPr/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224952E-9F4B-4C97-B2C1-4D7FC213E20C}" type="slidenum">
              <a:rPr lang="ru-RU" smtClean="0"/>
              <a:pPr/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3086C0B-BF21-4776-B5A7-EEB9D48E4E3D}" type="slidenum">
              <a:rPr lang="ru-RU" smtClean="0"/>
              <a:pPr/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CCAF1EF-48A8-4EB2-B6C3-B1A9F02EC1EB}" type="slidenum">
              <a:rPr lang="ru-RU" smtClean="0"/>
              <a:pPr/>
              <a:t>8</a:t>
            </a:fld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62AEB9E-62F7-4CBC-873E-8E4B653ADB36}" type="slidenum">
              <a:rPr lang="ru-RU" smtClean="0"/>
              <a:pPr/>
              <a:t>9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7418" name="Rectangle 10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73250"/>
            <a:ext cx="7772400" cy="155575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7419" name="Rectangle 1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2F46A0-3065-4160-A078-2A9FF42730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476747-B4BB-4423-9B9B-1A14D2C4AC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21000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96A1DA-36A8-4890-9E8F-CE2EC488FD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21000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41763"/>
            <a:ext cx="8229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F4D955-7983-4249-B681-01A40BF8AF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21000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41763"/>
            <a:ext cx="8229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EB1836-E7F6-4F23-A075-F270B421E4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21000"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7" name="Oval 5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8" name="Oval 6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9" name="Oval 7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0" name="Oval 8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" name="Oval 9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2" name="Freeform 10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3" name="Freeform 11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4" name="Freeform 12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5" name="Freeform 13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7" name="Oval 15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7" name="Group 16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9" name="Oval 17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0" name="Oval 18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" name="Oval 19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2" name="Oval 20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3" name="Oval 21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" name="Oval 22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" name="Oval 23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" name="Oval 24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7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8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0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1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2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3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4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5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6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8" name="Group 35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2" name="Freeform 36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" name="Freeform 37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Freeform 38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" name="Freeform 39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6" name="Freeform 40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7" name="Freeform 41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8" name="Freeform 42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9" name="Freeform 43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" name="Freeform 44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" name="Freeform 45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" name="Freeform 46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" name="Oval 47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4" name="Oval 48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5" name="Oval 49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6" name="Oval 50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" name="Oval 51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8" name="Oval 52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9" name="Group 53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" name="Freeform 54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55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56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57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58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" name="Freeform 59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" name="Freeform 60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17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8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</p:grpSp>
      <p:sp>
        <p:nvSpPr>
          <p:cNvPr id="47170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7171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8" name="Rectangle 68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7AFEC9-02EB-4E52-83A2-F2CE2892A5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7C82D4-19F7-4E15-A201-732BD54646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BC6B35-57AA-4B54-AC86-0FEE26C4FA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D6AB5F-E2D7-4835-8C95-FA3FB305A4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8237C7-C645-4291-B8C1-4AD2772398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FEB0BB-F447-4B29-9ACB-AC1A836CCB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D8AEB4-A904-4414-90D3-0B228A716A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21000">
    <p:fade thruBlk="1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AE2995-BD73-4AAD-89CB-9283A4CF5F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378703-2663-43DB-9473-87CE81BFC7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AB7C5B-9807-4072-97CC-F776A54262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AE38BE-D7D4-4A21-8E14-29E5952B6E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483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483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087E98-7B1A-4BDA-9849-6289B401ED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B969CC-8F87-401D-99F3-7C60CC707C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AB9E4D-5CB5-4282-A01C-C75DF38957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674998-C1D0-431D-A3B8-A72CF6D60E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820208-E396-4A61-93C5-33E4292815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782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807B6-82FD-4692-A9C8-6199C08E21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77DD5A-1D94-4C76-87CF-13EDB05F77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21000">
    <p:fade thruBlk="1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D09D4B-1A96-47D6-B8CE-5211DB5C0E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3CD06D-3BA1-46EF-9A93-2D0146C445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E16B04-C431-416A-9F02-D60BA963D3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9E664B-AC3F-4540-94AC-557C11FFCD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163E1F-70FD-4A86-BC31-66648E4443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50C4D2-62B8-49A5-A634-B9FA5FA2B0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00EF84-0541-40E5-9CA5-45F780C86A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FF44DB-2093-4EDD-9FF6-5852DC1D60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1CD9A9-487B-4F2C-8B2E-F932C9EFA1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51CD66-3355-4DBE-860D-61C6482562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6932A0-2E82-452D-9706-E71F2B16ED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21000">
    <p:fade thruBlk="1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8229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4038600"/>
            <a:ext cx="8229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CAA0A2-CC04-47DF-8F11-5EDBEC13E9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0FE758-FA66-4E63-A7AE-F76123C079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21000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3DAE20-BC30-48A6-B8C5-67C8D1E072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21000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BBAEB5-D556-41E3-873C-01974EDB35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21000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2E41FC-EED0-4916-B794-99FE0D6427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21000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A17BCE-403B-4771-A045-B12B7E02C3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Tm="21000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16387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388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389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390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391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392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393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6394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395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396" name="Rectangle 1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397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398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6F43A9A8-DE92-4C99-89FB-68EA2C805A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77" r:id="rId1"/>
    <p:sldLayoutId id="2147483751" r:id="rId2"/>
    <p:sldLayoutId id="2147483750" r:id="rId3"/>
    <p:sldLayoutId id="2147483749" r:id="rId4"/>
    <p:sldLayoutId id="2147483748" r:id="rId5"/>
    <p:sldLayoutId id="2147483747" r:id="rId6"/>
    <p:sldLayoutId id="2147483746" r:id="rId7"/>
    <p:sldLayoutId id="2147483745" r:id="rId8"/>
    <p:sldLayoutId id="2147483744" r:id="rId9"/>
    <p:sldLayoutId id="2147483743" r:id="rId10"/>
    <p:sldLayoutId id="2147483742" r:id="rId11"/>
    <p:sldLayoutId id="2147483741" r:id="rId12"/>
    <p:sldLayoutId id="2147483740" r:id="rId13"/>
  </p:sldLayoutIdLst>
  <p:transition spd="slow" advTm="21000">
    <p:fade thruBlk="1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/>
            <a:ahLst/>
            <a:cxnLst>
              <a:cxn ang="0">
                <a:pos x="0" y="132"/>
              </a:cxn>
              <a:cxn ang="0">
                <a:pos x="29" y="132"/>
              </a:cxn>
              <a:cxn ang="0">
                <a:pos x="77" y="108"/>
              </a:cxn>
              <a:cxn ang="0">
                <a:pos x="119" y="78"/>
              </a:cxn>
              <a:cxn ang="0">
                <a:pos x="155" y="48"/>
              </a:cxn>
              <a:cxn ang="0">
                <a:pos x="179" y="12"/>
              </a:cxn>
              <a:cxn ang="0">
                <a:pos x="173" y="6"/>
              </a:cxn>
              <a:cxn ang="0">
                <a:pos x="167" y="0"/>
              </a:cxn>
              <a:cxn ang="0">
                <a:pos x="137" y="42"/>
              </a:cxn>
              <a:cxn ang="0">
                <a:pos x="101" y="78"/>
              </a:cxn>
              <a:cxn ang="0">
                <a:pos x="53" y="108"/>
              </a:cxn>
              <a:cxn ang="0">
                <a:pos x="0" y="132"/>
              </a:cxn>
              <a:cxn ang="0">
                <a:pos x="0" y="132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2051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46084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2058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46086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087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088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089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090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091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092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093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094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095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096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2059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46098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099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00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01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02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03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04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05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06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07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08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09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10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11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12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13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14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15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2060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46117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18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19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20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21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22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23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24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25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26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27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28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29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30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31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32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33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2061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46135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36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37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38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39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40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41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2069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46143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6144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6145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6146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</p:grpSp>
      <p:sp>
        <p:nvSpPr>
          <p:cNvPr id="46147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6148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6149" name="Rectangle 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6150" name="Rectangle 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6151" name="Rectangle 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109CED91-74EE-4C2E-B1B2-FB13B4147F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78" r:id="rId1"/>
    <p:sldLayoutId id="2147483765" r:id="rId2"/>
    <p:sldLayoutId id="2147483764" r:id="rId3"/>
    <p:sldLayoutId id="2147483763" r:id="rId4"/>
    <p:sldLayoutId id="2147483762" r:id="rId5"/>
    <p:sldLayoutId id="2147483761" r:id="rId6"/>
    <p:sldLayoutId id="2147483760" r:id="rId7"/>
    <p:sldLayoutId id="2147483759" r:id="rId8"/>
    <p:sldLayoutId id="2147483758" r:id="rId9"/>
    <p:sldLayoutId id="2147483757" r:id="rId10"/>
    <p:sldLayoutId id="2147483756" r:id="rId11"/>
    <p:sldLayoutId id="2147483755" r:id="rId12"/>
    <p:sldLayoutId id="2147483754" r:id="rId13"/>
    <p:sldLayoutId id="2147483753" r:id="rId14"/>
    <p:sldLayoutId id="2147483752" r:id="rId15"/>
  </p:sldLayoutIdLst>
  <p:transition spd="slow">
    <p:fade thruBlk="1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68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CE6CD2AD-D14B-40BA-BDB6-4980117C0F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79" r:id="rId1"/>
    <p:sldLayoutId id="2147483776" r:id="rId2"/>
    <p:sldLayoutId id="2147483775" r:id="rId3"/>
    <p:sldLayoutId id="2147483774" r:id="rId4"/>
    <p:sldLayoutId id="2147483773" r:id="rId5"/>
    <p:sldLayoutId id="2147483772" r:id="rId6"/>
    <p:sldLayoutId id="2147483771" r:id="rId7"/>
    <p:sldLayoutId id="2147483770" r:id="rId8"/>
    <p:sldLayoutId id="2147483769" r:id="rId9"/>
    <p:sldLayoutId id="2147483768" r:id="rId10"/>
    <p:sldLayoutId id="2147483767" r:id="rId11"/>
    <p:sldLayoutId id="2147483766" r:id="rId12"/>
  </p:sldLayoutIdLst>
  <p:transition spd="slow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slideLayout" Target="../slideLayouts/slideLayout20.xml"/><Relationship Id="rId16" Type="http://schemas.openxmlformats.org/officeDocument/2006/relationships/image" Target="../media/image37.png"/><Relationship Id="rId1" Type="http://schemas.openxmlformats.org/officeDocument/2006/relationships/audio" Target="../media/audio1.wav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5" Type="http://schemas.openxmlformats.org/officeDocument/2006/relationships/image" Target="../media/image36.gif"/><Relationship Id="rId10" Type="http://schemas.openxmlformats.org/officeDocument/2006/relationships/image" Target="../media/image31.png"/><Relationship Id="rId4" Type="http://schemas.openxmlformats.org/officeDocument/2006/relationships/image" Target="../media/image25.jpeg"/><Relationship Id="rId9" Type="http://schemas.openxmlformats.org/officeDocument/2006/relationships/image" Target="../media/image30.png"/><Relationship Id="rId1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38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gif"/><Relationship Id="rId3" Type="http://schemas.openxmlformats.org/officeDocument/2006/relationships/image" Target="../media/image18.jpeg"/><Relationship Id="rId7" Type="http://schemas.openxmlformats.org/officeDocument/2006/relationships/image" Target="../media/image22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21.gif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1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Что случилось с цветком?</a:t>
            </a:r>
          </a:p>
        </p:txBody>
      </p:sp>
      <p:sp>
        <p:nvSpPr>
          <p:cNvPr id="98313" name="Rectangle 9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80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Почему это произошло?</a:t>
            </a:r>
          </a:p>
          <a:p>
            <a:pPr eaLnBrk="1" hangingPunct="1">
              <a:defRPr/>
            </a:pPr>
            <a:r>
              <a:rPr lang="ru-RU" sz="280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Без какого вещества ничто живое на земле не может существовать?</a:t>
            </a:r>
          </a:p>
        </p:txBody>
      </p:sp>
      <p:pic>
        <p:nvPicPr>
          <p:cNvPr id="98314" name="Picture 10" descr="fab9c95a2697"/>
          <p:cNvPicPr>
            <a:picLocks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084513" y="1905000"/>
            <a:ext cx="2973387" cy="1981200"/>
          </a:xfr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8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80"/>
                                        <p:tgtEl>
                                          <p:spTgt spid="983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80"/>
                                        <p:tgtEl>
                                          <p:spTgt spid="983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80"/>
                                        <p:tgtEl>
                                          <p:spTgt spid="983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98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98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98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98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98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98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Содержимое 11" descr="22180_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r="1788" b="45388"/>
          <a:stretch>
            <a:fillRect/>
          </a:stretch>
        </p:blipFill>
        <p:spPr>
          <a:xfrm>
            <a:off x="142844" y="0"/>
            <a:ext cx="8786842" cy="6783841"/>
          </a:xfrm>
          <a:effectLst>
            <a:softEdge rad="112500"/>
          </a:effec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1" name="Picture 5" descr=" (688x493, 13Kb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8538" y="1700213"/>
            <a:ext cx="4392612" cy="314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 descr=" (463x503, 9Kb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5650" y="404813"/>
            <a:ext cx="1874838" cy="203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 descr=" (400x462, 8Kb)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67400" y="4652963"/>
            <a:ext cx="1751013" cy="202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7" descr=" (403x563, 8Kb)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9913" y="3357563"/>
            <a:ext cx="2330450" cy="325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8" descr=" (402x566, 9Kb)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969125" y="620713"/>
            <a:ext cx="1379538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9" descr=" (592x391, 14Kb)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9685338" y="6669088"/>
            <a:ext cx="3743325" cy="225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6" name="Picture 10" descr=" (592x391, 14Kb)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-3565525" y="5157788"/>
            <a:ext cx="3384550" cy="225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9" name="Picture 13" descr=" (354x572, 10Kb)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276600" y="1341438"/>
            <a:ext cx="3052763" cy="387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0" name="Picture 14" descr=" (366x515, 7Kb)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979613" y="2852738"/>
            <a:ext cx="1687512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1" name="Picture 15" descr=" (403x563, 8Kb)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364163" y="549275"/>
            <a:ext cx="2703512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2" name="Picture 16" descr="sari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771775" y="2133600"/>
            <a:ext cx="1333500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4" name="Picture 18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джен.wav"/>
          </p:nvPr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3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0"/>
                            </p:stCondLst>
                            <p:childTnLst>
                              <p:par>
                                <p:cTn id="1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0"/>
                            </p:stCondLst>
                            <p:childTnLst>
                              <p:par>
                                <p:cTn id="2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7.40741E-7 L 0.97344 -0.00093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7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0"/>
                            </p:stCondLst>
                            <p:childTnLst>
                              <p:par>
                                <p:cTn id="31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4000"/>
                            </p:stCondLst>
                            <p:childTnLst>
                              <p:par>
                                <p:cTn id="36" presetID="37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16667 0.20069 C 0.20156 0.24606 0.25399 0.27153 0.30833 0.27153 C 0.37049 0.27153 0.42031 0.24606 0.45521 0.20069 L 0.62205 2.59259E-6 " pathEditMode="relative" rAng="0" ptsTypes="FffFF">
                                      <p:cBhvr>
                                        <p:cTn id="37" dur="3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1" y="1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0"/>
                            </p:stCondLst>
                            <p:childTnLst>
                              <p:par>
                                <p:cTn id="3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500"/>
                            </p:stCondLst>
                            <p:childTnLst>
                              <p:par>
                                <p:cTn id="46" presetID="7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038 0.01713 L -0.60642 0.01713 L -0.60642 0.67338 L -0.03038 0.67338 L -0.03038 0.01713 Z " pathEditMode="relative" rAng="0" ptsTypes="FFFFF">
                                      <p:cBhvr>
                                        <p:cTn id="47" dur="3000" spd="-100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8" y="3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9500"/>
                            </p:stCondLst>
                            <p:childTnLst>
                              <p:par>
                                <p:cTn id="4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0"/>
                            </p:stCondLst>
                            <p:childTnLst>
                              <p:par>
                                <p:cTn id="5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0"/>
                            </p:stCondLst>
                            <p:childTnLst>
                              <p:par>
                                <p:cTn id="58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0"/>
                            </p:stCondLst>
                            <p:childTnLst>
                              <p:par>
                                <p:cTn id="6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2000"/>
                            </p:stCondLst>
                            <p:childTnLst>
                              <p:par>
                                <p:cTn id="8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1" dur="2000" fill="hold"/>
                                        <p:tgtEl>
                                          <p:spTgt spid="143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4000"/>
                            </p:stCondLst>
                            <p:childTnLst>
                              <p:par>
                                <p:cTn id="8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4500"/>
                            </p:stCondLst>
                            <p:childTnLst>
                              <p:par>
                                <p:cTn id="8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3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3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3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3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7500"/>
                            </p:stCondLst>
                            <p:childTnLst>
                              <p:par>
                                <p:cTn id="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8500"/>
                            </p:stCondLst>
                            <p:childTnLst>
                              <p:par>
                                <p:cTn id="1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9500"/>
                            </p:stCondLst>
                            <p:childTnLst>
                              <p:par>
                                <p:cTn id="1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500"/>
                            </p:stCondLst>
                            <p:childTnLst>
                              <p:par>
                                <p:cTn id="1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1500"/>
                            </p:stCondLst>
                            <p:childTnLst>
                              <p:par>
                                <p:cTn id="1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2500"/>
                            </p:stCondLst>
                            <p:childTnLst>
                              <p:par>
                                <p:cTn id="1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3500"/>
                            </p:stCondLst>
                            <p:childTnLst>
                              <p:par>
                                <p:cTn id="1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30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30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6500"/>
                            </p:stCondLst>
                            <p:childTnLst>
                              <p:par>
                                <p:cTn id="12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81481E-6 L -0.1625 0.11019 " pathEditMode="relative" rAng="0" ptsTypes="AA">
                                      <p:cBhvr>
                                        <p:cTn id="126" dur="3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" y="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2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5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214313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b="1" dirty="0" smtClean="0">
                <a:latin typeface="Comic Sans MS" pitchFamily="66" charset="0"/>
              </a:rPr>
              <a:t>Свойства воды</a:t>
            </a:r>
            <a:br>
              <a:rPr lang="ru-RU" sz="4800" b="1" dirty="0" smtClean="0">
                <a:latin typeface="Comic Sans MS" pitchFamily="66" charset="0"/>
              </a:rPr>
            </a:br>
            <a:endParaRPr lang="ru-RU" sz="4800" b="1" dirty="0" smtClean="0">
              <a:latin typeface="Comic Sans MS" pitchFamily="66" charset="0"/>
            </a:endParaRP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42875" y="857250"/>
            <a:ext cx="4429125" cy="5857875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 typeface="Wingdings" pitchFamily="2" charset="2"/>
              <a:buChar char="v"/>
              <a:defRPr/>
            </a:pPr>
            <a:r>
              <a:rPr lang="ru-RU" sz="24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Вода бесцветная и прозрачная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v"/>
              <a:defRPr/>
            </a:pPr>
            <a:r>
              <a:rPr lang="ru-RU" sz="24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Вода не имеет запаха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v"/>
              <a:defRPr/>
            </a:pPr>
            <a:r>
              <a:rPr lang="ru-RU" sz="24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Вода не имеет вкуса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Char char="v"/>
              <a:defRPr/>
            </a:pPr>
            <a:r>
              <a:rPr lang="ru-RU" sz="24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Вода может растворять некоторые вещества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endParaRPr lang="ru-RU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eaLnBrk="1" hangingPunct="1">
              <a:buFont typeface="Wingdings" pitchFamily="2" charset="2"/>
              <a:buChar char="v"/>
              <a:defRPr/>
            </a:pPr>
            <a:endParaRPr lang="ru-RU" sz="2800" dirty="0" smtClean="0"/>
          </a:p>
        </p:txBody>
      </p:sp>
      <p:pic>
        <p:nvPicPr>
          <p:cNvPr id="79877" name="Picture 5" descr="стаканвода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1968" y="785794"/>
            <a:ext cx="4572032" cy="3704892"/>
          </a:xfrm>
          <a:effectLst>
            <a:softEdge rad="112500"/>
          </a:effectLst>
        </p:spPr>
      </p:pic>
      <p:pic>
        <p:nvPicPr>
          <p:cNvPr id="7" name="Рисунок 6" descr="5a9bc2f622ef0e74884a095fbaedcf5b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38" y="4214813"/>
            <a:ext cx="2324100" cy="253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20"/>
                            </p:stCondLst>
                            <p:childTnLst>
                              <p:par>
                                <p:cTn id="1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9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9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9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/>
            </a:r>
            <a:br>
              <a:rPr lang="ru-RU" sz="4000" smtClean="0"/>
            </a:br>
            <a:r>
              <a:rPr lang="ru-RU" sz="4000" b="1" smtClean="0">
                <a:solidFill>
                  <a:srgbClr val="FF3300"/>
                </a:solidFill>
                <a:latin typeface="Comic Sans MS" pitchFamily="66" charset="0"/>
              </a:rPr>
              <a:t>Проверь себя!</a:t>
            </a:r>
            <a:br>
              <a:rPr lang="ru-RU" sz="4000" b="1" smtClean="0">
                <a:solidFill>
                  <a:srgbClr val="FF3300"/>
                </a:solidFill>
                <a:latin typeface="Comic Sans MS" pitchFamily="66" charset="0"/>
              </a:rPr>
            </a:br>
            <a:r>
              <a:rPr lang="ru-RU" sz="4000" smtClean="0"/>
              <a:t/>
            </a:r>
            <a:br>
              <a:rPr lang="ru-RU" sz="4000" smtClean="0"/>
            </a:br>
            <a:endParaRPr lang="ru-RU" sz="4000" smtClean="0"/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908050"/>
            <a:ext cx="8435975" cy="511175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ru-RU" sz="2800" dirty="0" smtClean="0"/>
              <a:t>	</a:t>
            </a:r>
            <a:r>
              <a:rPr lang="ru-RU" sz="3600" b="1" dirty="0" smtClean="0">
                <a:solidFill>
                  <a:srgbClr val="FF66FF"/>
                </a:solidFill>
                <a:latin typeface="Comic Sans MS" pitchFamily="66" charset="0"/>
              </a:rPr>
              <a:t>Вставь недостающие слова.</a:t>
            </a:r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ru-RU" sz="2800" dirty="0" smtClean="0">
                <a:solidFill>
                  <a:srgbClr val="66FFCC"/>
                </a:solidFill>
                <a:latin typeface="Comic Sans MS" pitchFamily="66" charset="0"/>
              </a:rPr>
              <a:t>Вода на земле встречается в трех состояниях:</a:t>
            </a:r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ru-RU" sz="2800" dirty="0" smtClean="0">
                <a:solidFill>
                  <a:srgbClr val="66FFCC"/>
                </a:solidFill>
                <a:latin typeface="Comic Sans MS" pitchFamily="66" charset="0"/>
              </a:rPr>
              <a:t>………………,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ru-RU" sz="2800" dirty="0" smtClean="0">
                <a:solidFill>
                  <a:srgbClr val="66FFCC"/>
                </a:solidFill>
                <a:latin typeface="Comic Sans MS" pitchFamily="66" charset="0"/>
              </a:rPr>
              <a:t>				      ……………..,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ru-RU" sz="2800" dirty="0" smtClean="0">
                <a:solidFill>
                  <a:srgbClr val="66FFCC"/>
                </a:solidFill>
                <a:latin typeface="Comic Sans MS" pitchFamily="66" charset="0"/>
              </a:rPr>
              <a:t>				      ……………… .</a:t>
            </a:r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ru-RU" sz="2800" dirty="0" smtClean="0">
                <a:solidFill>
                  <a:srgbClr val="66FFCC"/>
                </a:solidFill>
                <a:latin typeface="Comic Sans MS" pitchFamily="66" charset="0"/>
              </a:rPr>
              <a:t>	Состояние воды изменяется в зависимости от ………………. .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ru-RU" sz="2800" dirty="0" smtClean="0">
                <a:solidFill>
                  <a:srgbClr val="66FFCC"/>
                </a:solidFill>
                <a:latin typeface="Comic Sans MS" pitchFamily="66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ru-RU" sz="2800" dirty="0" smtClean="0">
                <a:solidFill>
                  <a:srgbClr val="66FFCC"/>
                </a:solidFill>
                <a:latin typeface="Comic Sans MS" pitchFamily="66" charset="0"/>
              </a:rPr>
              <a:t>Вода не имеет …………., ……….. и …………..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ru-RU" sz="2800" dirty="0" smtClean="0">
                <a:solidFill>
                  <a:srgbClr val="66FFCC"/>
                </a:solidFill>
                <a:latin typeface="Comic Sans MS" pitchFamily="66" charset="0"/>
              </a:rPr>
              <a:t>Вода может ……………. вещества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ru-RU" sz="2800" dirty="0" smtClean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ru-RU" sz="2800" dirty="0" smtClean="0"/>
          </a:p>
        </p:txBody>
      </p:sp>
      <p:sp>
        <p:nvSpPr>
          <p:cNvPr id="88068" name="WordArt 4"/>
          <p:cNvSpPr>
            <a:spLocks noChangeArrowheads="1" noChangeShapeType="1" noTextEdit="1"/>
          </p:cNvSpPr>
          <p:nvPr/>
        </p:nvSpPr>
        <p:spPr bwMode="auto">
          <a:xfrm>
            <a:off x="5580063" y="4724400"/>
            <a:ext cx="1223962" cy="185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запаха</a:t>
            </a:r>
          </a:p>
        </p:txBody>
      </p:sp>
      <p:sp>
        <p:nvSpPr>
          <p:cNvPr id="88069" name="WordArt 5"/>
          <p:cNvSpPr>
            <a:spLocks noChangeArrowheads="1" noChangeShapeType="1" noTextEdit="1"/>
          </p:cNvSpPr>
          <p:nvPr/>
        </p:nvSpPr>
        <p:spPr bwMode="auto">
          <a:xfrm>
            <a:off x="4211638" y="4724400"/>
            <a:ext cx="865187" cy="257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цвета</a:t>
            </a:r>
          </a:p>
        </p:txBody>
      </p:sp>
      <p:sp>
        <p:nvSpPr>
          <p:cNvPr id="88070" name="WordArt 6"/>
          <p:cNvSpPr>
            <a:spLocks noChangeArrowheads="1" noChangeShapeType="1" noTextEdit="1"/>
          </p:cNvSpPr>
          <p:nvPr/>
        </p:nvSpPr>
        <p:spPr bwMode="auto">
          <a:xfrm>
            <a:off x="2916238" y="4724400"/>
            <a:ext cx="1081087" cy="2555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вкуса</a:t>
            </a:r>
          </a:p>
        </p:txBody>
      </p:sp>
      <p:sp>
        <p:nvSpPr>
          <p:cNvPr id="88071" name="WordArt 7"/>
          <p:cNvSpPr>
            <a:spLocks noChangeArrowheads="1" noChangeShapeType="1" noTextEdit="1"/>
          </p:cNvSpPr>
          <p:nvPr/>
        </p:nvSpPr>
        <p:spPr bwMode="auto">
          <a:xfrm>
            <a:off x="3492500" y="3860800"/>
            <a:ext cx="2143125" cy="3286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температуры</a:t>
            </a:r>
          </a:p>
        </p:txBody>
      </p:sp>
      <p:sp>
        <p:nvSpPr>
          <p:cNvPr id="88072" name="WordArt 8"/>
          <p:cNvSpPr>
            <a:spLocks noChangeArrowheads="1" noChangeShapeType="1" noTextEdit="1"/>
          </p:cNvSpPr>
          <p:nvPr/>
        </p:nvSpPr>
        <p:spPr bwMode="auto">
          <a:xfrm>
            <a:off x="3708400" y="2060575"/>
            <a:ext cx="1439863" cy="257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kern="1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жидкое</a:t>
            </a:r>
          </a:p>
        </p:txBody>
      </p:sp>
      <p:sp>
        <p:nvSpPr>
          <p:cNvPr id="88073" name="WordArt 9"/>
          <p:cNvSpPr>
            <a:spLocks noChangeArrowheads="1" noChangeShapeType="1" noTextEdit="1"/>
          </p:cNvSpPr>
          <p:nvPr/>
        </p:nvSpPr>
        <p:spPr bwMode="auto">
          <a:xfrm>
            <a:off x="3492500" y="2349500"/>
            <a:ext cx="1944688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kern="1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твёрдое (лёд)</a:t>
            </a:r>
          </a:p>
        </p:txBody>
      </p:sp>
      <p:sp>
        <p:nvSpPr>
          <p:cNvPr id="88074" name="WordArt 10"/>
          <p:cNvSpPr>
            <a:spLocks noChangeArrowheads="1" noChangeShapeType="1" noTextEdit="1"/>
          </p:cNvSpPr>
          <p:nvPr/>
        </p:nvSpPr>
        <p:spPr bwMode="auto">
          <a:xfrm>
            <a:off x="3563938" y="2781300"/>
            <a:ext cx="2089150" cy="450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газообразное (пар)</a:t>
            </a:r>
          </a:p>
        </p:txBody>
      </p:sp>
      <p:sp>
        <p:nvSpPr>
          <p:cNvPr id="88075" name="WordArt 11"/>
          <p:cNvSpPr>
            <a:spLocks noChangeArrowheads="1" noChangeShapeType="1" noTextEdit="1"/>
          </p:cNvSpPr>
          <p:nvPr/>
        </p:nvSpPr>
        <p:spPr bwMode="auto">
          <a:xfrm>
            <a:off x="2555875" y="5084763"/>
            <a:ext cx="1081088" cy="4524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растворять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60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80"/>
                            </p:stCondLst>
                            <p:childTnLst>
                              <p:par>
                                <p:cTn id="2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88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88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88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40"/>
                            </p:stCondLst>
                            <p:childTnLst>
                              <p:par>
                                <p:cTn id="3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80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80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8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8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8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8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8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5" dur="80"/>
                                        <p:tgtEl>
                                          <p:spTgt spid="880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6" dur="80"/>
                                        <p:tgtEl>
                                          <p:spTgt spid="880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80"/>
                                        <p:tgtEl>
                                          <p:spTgt spid="880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80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80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8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9" dur="80"/>
                                        <p:tgtEl>
                                          <p:spTgt spid="880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0" dur="80"/>
                                        <p:tgtEl>
                                          <p:spTgt spid="880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80"/>
                                        <p:tgtEl>
                                          <p:spTgt spid="880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8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88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7" dur="80"/>
                                        <p:tgtEl>
                                          <p:spTgt spid="880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8" dur="80"/>
                                        <p:tgtEl>
                                          <p:spTgt spid="880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80"/>
                                        <p:tgtEl>
                                          <p:spTgt spid="880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8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8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88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6" grpId="0"/>
      <p:bldP spid="88068" grpId="0" animBg="1"/>
      <p:bldP spid="88069" grpId="0" animBg="1"/>
      <p:bldP spid="88070" grpId="0" animBg="1"/>
      <p:bldP spid="88071" grpId="0" animBg="1"/>
      <p:bldP spid="88072" grpId="0" animBg="1"/>
      <p:bldP spid="88073" grpId="0" animBg="1"/>
      <p:bldP spid="88074" grpId="0" animBg="1"/>
      <p:bldP spid="8807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>
          <a:xfrm>
            <a:off x="1285875" y="0"/>
            <a:ext cx="6634163" cy="1384300"/>
          </a:xfrm>
        </p:spPr>
        <p:txBody>
          <a:bodyPr/>
          <a:lstStyle/>
          <a:p>
            <a:pPr eaLnBrk="1" hangingPunct="1">
              <a:defRPr/>
            </a:pPr>
            <a:r>
              <a:rPr lang="ru-RU" sz="7200" b="1" dirty="0" smtClean="0">
                <a:solidFill>
                  <a:srgbClr val="CCFFFF"/>
                </a:solidFill>
                <a:latin typeface="Monotype Corsiva" pitchFamily="66" charset="0"/>
              </a:rPr>
              <a:t>Домашнее</a:t>
            </a:r>
            <a:r>
              <a:rPr lang="ru-RU" sz="7200" b="1" dirty="0" smtClean="0">
                <a:solidFill>
                  <a:srgbClr val="FFFF00"/>
                </a:solidFill>
                <a:latin typeface="Monotype Corsiva" pitchFamily="66" charset="0"/>
              </a:rPr>
              <a:t> </a:t>
            </a:r>
            <a:r>
              <a:rPr lang="ru-RU" sz="7200" b="1" dirty="0" smtClean="0">
                <a:solidFill>
                  <a:srgbClr val="CCFFFF"/>
                </a:solidFill>
                <a:latin typeface="Monotype Corsiva" pitchFamily="66" charset="0"/>
              </a:rPr>
              <a:t>задание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341438"/>
            <a:ext cx="7777163" cy="4681537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ru-RU" sz="2800" dirty="0" smtClean="0">
                <a:solidFill>
                  <a:srgbClr val="FFFF00"/>
                </a:solidFill>
                <a:latin typeface="Comic Sans MS" pitchFamily="66" charset="0"/>
              </a:rPr>
              <a:t>     Учебник: стр. 77-80, 82, 86 читать </a:t>
            </a:r>
            <a:r>
              <a:rPr lang="ru-RU" sz="2800" dirty="0" smtClean="0"/>
              <a:t>	</a:t>
            </a:r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ru-RU" sz="3600" u="sng" dirty="0" smtClean="0">
                <a:solidFill>
                  <a:srgbClr val="00FF00"/>
                </a:solidFill>
                <a:latin typeface="Comic Sans MS" pitchFamily="66" charset="0"/>
              </a:rPr>
              <a:t>Проведи эксперимент</a:t>
            </a:r>
            <a:r>
              <a:rPr lang="ru-RU" sz="2800" u="sng" dirty="0" smtClean="0">
                <a:solidFill>
                  <a:srgbClr val="00FF00"/>
                </a:solidFill>
                <a:latin typeface="Comic Sans MS" pitchFamily="66" charset="0"/>
              </a:rPr>
              <a:t>: </a:t>
            </a:r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endParaRPr lang="ru-RU" sz="1400" u="sng" dirty="0" smtClean="0">
              <a:solidFill>
                <a:srgbClr val="00FF00"/>
              </a:solidFill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Clr>
                <a:srgbClr val="FF3300"/>
              </a:buClr>
              <a:buSzPct val="155000"/>
              <a:buFont typeface="Wingdings" pitchFamily="2" charset="2"/>
              <a:buChar char="ü"/>
              <a:defRPr/>
            </a:pPr>
            <a:r>
              <a:rPr lang="ru-RU" sz="2800" dirty="0" smtClean="0">
                <a:solidFill>
                  <a:srgbClr val="FFFF00"/>
                </a:solidFill>
                <a:latin typeface="Comic Sans MS" pitchFamily="66" charset="0"/>
              </a:rPr>
              <a:t>     Налей воды в пластиковую бутылку и положи в морозильник. Когда замерзнет, достань и запиши, что произошло с бутылкой. </a:t>
            </a:r>
          </a:p>
          <a:p>
            <a:pPr eaLnBrk="1" hangingPunct="1">
              <a:lnSpc>
                <a:spcPct val="90000"/>
              </a:lnSpc>
              <a:buClr>
                <a:srgbClr val="FF3300"/>
              </a:buClr>
              <a:buSzPct val="155000"/>
              <a:buFont typeface="Wingdings" pitchFamily="2" charset="2"/>
              <a:buChar char="ü"/>
              <a:defRPr/>
            </a:pPr>
            <a:r>
              <a:rPr lang="ru-RU" sz="2800" dirty="0" smtClean="0">
                <a:solidFill>
                  <a:srgbClr val="FFFF00"/>
                </a:solidFill>
                <a:latin typeface="Comic Sans MS" pitchFamily="66" charset="0"/>
              </a:rPr>
              <a:t>     Не открывая бутылку, поставь её в тёплое место. Когда лёд  растает, запиши, что стало с бутылкой. </a:t>
            </a:r>
          </a:p>
          <a:p>
            <a:pPr eaLnBrk="1" hangingPunct="1">
              <a:lnSpc>
                <a:spcPct val="90000"/>
              </a:lnSpc>
              <a:buClr>
                <a:srgbClr val="FF3300"/>
              </a:buClr>
              <a:buSzPct val="155000"/>
              <a:buFont typeface="Wingdings" pitchFamily="2" charset="2"/>
              <a:buChar char="ü"/>
              <a:defRPr/>
            </a:pPr>
            <a:r>
              <a:rPr lang="ru-RU" sz="2800" dirty="0" smtClean="0">
                <a:solidFill>
                  <a:srgbClr val="FFFF00"/>
                </a:solidFill>
                <a:latin typeface="Comic Sans MS" pitchFamily="66" charset="0"/>
              </a:rPr>
              <a:t>     Подумай, почему это происходит? </a:t>
            </a:r>
          </a:p>
          <a:p>
            <a:pPr eaLnBrk="1" hangingPunct="1">
              <a:lnSpc>
                <a:spcPct val="90000"/>
              </a:lnSpc>
              <a:buClr>
                <a:srgbClr val="FF3300"/>
              </a:buClr>
              <a:buSzPct val="155000"/>
              <a:buFont typeface="Wingdings" pitchFamily="2" charset="2"/>
              <a:buChar char="ü"/>
              <a:defRPr/>
            </a:pPr>
            <a:r>
              <a:rPr lang="ru-RU" sz="2800" dirty="0" smtClean="0">
                <a:solidFill>
                  <a:srgbClr val="FFFF00"/>
                </a:solidFill>
                <a:latin typeface="Comic Sans MS" pitchFamily="66" charset="0"/>
              </a:rPr>
              <a:t>     Запиши свой вывод.</a:t>
            </a:r>
          </a:p>
        </p:txBody>
      </p:sp>
      <p:pic>
        <p:nvPicPr>
          <p:cNvPr id="20484" name="Picture 6" descr="j034335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0938" y="5173663"/>
            <a:ext cx="1643062" cy="168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5720" y="285728"/>
            <a:ext cx="7772400" cy="4286250"/>
          </a:xfrm>
        </p:spPr>
        <p:txBody>
          <a:bodyPr/>
          <a:lstStyle/>
          <a:p>
            <a:pPr eaLnBrk="1" hangingPunct="1">
              <a:defRPr/>
            </a:pPr>
            <a:r>
              <a:rPr lang="ru-RU" sz="8000" b="1" dirty="0" smtClean="0">
                <a:solidFill>
                  <a:srgbClr val="66FFCC"/>
                </a:solidFill>
                <a:latin typeface="StudioScriptCTT" pitchFamily="2" charset="0"/>
              </a:rPr>
              <a:t>Вода и ее роль в </a:t>
            </a:r>
            <a:r>
              <a:rPr lang="ru-RU" sz="8000" b="1" dirty="0" smtClean="0">
                <a:solidFill>
                  <a:srgbClr val="66FFCC"/>
                </a:solidFill>
                <a:latin typeface="StudioScriptCTT" pitchFamily="2" charset="0"/>
              </a:rPr>
              <a:t>природе</a:t>
            </a:r>
            <a:r>
              <a:rPr lang="ru-RU" sz="6000" b="1" dirty="0" smtClean="0">
                <a:solidFill>
                  <a:srgbClr val="66FFCC"/>
                </a:solidFill>
                <a:latin typeface="StudioScriptCTT" pitchFamily="2" charset="0"/>
              </a:rPr>
              <a:t/>
            </a:r>
            <a:br>
              <a:rPr lang="ru-RU" sz="6000" b="1" dirty="0" smtClean="0">
                <a:solidFill>
                  <a:srgbClr val="66FFCC"/>
                </a:solidFill>
                <a:latin typeface="StudioScriptCTT" pitchFamily="2" charset="0"/>
              </a:rPr>
            </a:br>
            <a:r>
              <a:rPr lang="ru-RU" sz="7200" b="1" dirty="0" smtClean="0">
                <a:latin typeface="StudioScriptCTT" pitchFamily="2" charset="0"/>
              </a:rPr>
              <a:t/>
            </a:r>
            <a:br>
              <a:rPr lang="ru-RU" sz="7200" b="1" dirty="0" smtClean="0">
                <a:latin typeface="StudioScriptCTT" pitchFamily="2" charset="0"/>
              </a:rPr>
            </a:br>
            <a:r>
              <a:rPr lang="ru-RU" sz="2000" dirty="0" smtClean="0">
                <a:solidFill>
                  <a:srgbClr val="FF99FF"/>
                </a:solidFill>
                <a:latin typeface="Arial Black" pitchFamily="34" charset="0"/>
              </a:rPr>
              <a:t> </a:t>
            </a:r>
          </a:p>
        </p:txBody>
      </p:sp>
      <p:pic>
        <p:nvPicPr>
          <p:cNvPr id="8" name="Рисунок 7" descr="горный водопад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43703" y="3857628"/>
            <a:ext cx="2400298" cy="3000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Багетная рамка 3"/>
          <p:cNvSpPr/>
          <p:nvPr/>
        </p:nvSpPr>
        <p:spPr>
          <a:xfrm>
            <a:off x="3357554" y="6286520"/>
            <a:ext cx="2714644" cy="571480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Prezentacii.com</a:t>
            </a:r>
            <a:endParaRPr lang="ru-RU" dirty="0"/>
          </a:p>
        </p:txBody>
      </p:sp>
    </p:spTree>
  </p:cSld>
  <p:clrMapOvr>
    <a:masterClrMapping/>
  </p:clrMapOvr>
  <p:transition spd="med" advTm="7000">
    <p:plu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0" descr="C:\Documents and Settings\Юля\Рабочий стол\Мои рисунки\Анимация\земля.gif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143125" y="1571625"/>
            <a:ext cx="5715000" cy="4354513"/>
          </a:xfrm>
          <a:noFill/>
        </p:spPr>
      </p:pic>
      <p:sp>
        <p:nvSpPr>
          <p:cNvPr id="13" name="TextBox 12"/>
          <p:cNvSpPr txBox="1"/>
          <p:nvPr/>
        </p:nvSpPr>
        <p:spPr>
          <a:xfrm>
            <a:off x="2143108" y="428604"/>
            <a:ext cx="5143536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планета ЗЕМЛЯ</a:t>
            </a:r>
            <a:endParaRPr lang="ru-RU" sz="4400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0" name="Рисунок 6" descr="без_воды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10101"/>
              </a:clrFrom>
              <a:clrTo>
                <a:srgbClr val="010101">
                  <a:alpha val="0"/>
                </a:srgbClr>
              </a:clrTo>
            </a:clrChange>
          </a:blip>
          <a:srcRect l="2930" t="3247" r="2539" b="1804"/>
          <a:stretch>
            <a:fillRect/>
          </a:stretch>
        </p:blipFill>
        <p:spPr bwMode="auto">
          <a:xfrm>
            <a:off x="2071688" y="857250"/>
            <a:ext cx="5832475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0"/>
            <a:ext cx="8964612" cy="13843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FFFF00"/>
                </a:solidFill>
                <a:latin typeface="Comic Sans MS" pitchFamily="66" charset="0"/>
              </a:rPr>
              <a:t>ГДЕ СОДЕРЖИТСЯ ВОДА НА ЗЕМЛЕ?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00063" y="1357313"/>
            <a:ext cx="8218487" cy="4525962"/>
          </a:xfrm>
        </p:spPr>
        <p:txBody>
          <a:bodyPr/>
          <a:lstStyle/>
          <a:p>
            <a:pPr algn="just" eaLnBrk="1" hangingPunct="1">
              <a:buFont typeface="Wingdings" pitchFamily="2" charset="2"/>
              <a:buNone/>
              <a:defRPr/>
            </a:pPr>
            <a:endParaRPr lang="ru-RU" sz="2800" dirty="0" smtClean="0"/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z="2800" dirty="0" smtClean="0">
              <a:solidFill>
                <a:srgbClr val="C0C0C0"/>
              </a:solidFill>
            </a:endParaRPr>
          </a:p>
          <a:p>
            <a:pPr algn="just" eaLnBrk="1" hangingPunct="1">
              <a:buFont typeface="Wingdings" pitchFamily="2" charset="2"/>
              <a:buNone/>
              <a:defRPr/>
            </a:pPr>
            <a:endParaRPr lang="ru-RU" sz="2800" dirty="0" smtClean="0">
              <a:solidFill>
                <a:srgbClr val="C0C0C0"/>
              </a:solidFill>
            </a:endParaRPr>
          </a:p>
        </p:txBody>
      </p:sp>
      <p:pic>
        <p:nvPicPr>
          <p:cNvPr id="60421" name="Picture 5" descr="Mz29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500188" y="4714875"/>
            <a:ext cx="1944687" cy="1939925"/>
          </a:xfrm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0423" name="WordArt 7"/>
          <p:cNvSpPr>
            <a:spLocks noChangeArrowheads="1" noChangeShapeType="1" noTextEdit="1"/>
          </p:cNvSpPr>
          <p:nvPr/>
        </p:nvSpPr>
        <p:spPr bwMode="auto">
          <a:xfrm>
            <a:off x="4000500" y="1285875"/>
            <a:ext cx="1441450" cy="515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29FFFF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Comic Sans MS"/>
              </a:rPr>
              <a:t>МОРЯ</a:t>
            </a:r>
          </a:p>
        </p:txBody>
      </p:sp>
      <p:sp>
        <p:nvSpPr>
          <p:cNvPr id="60424" name="WordArt 8"/>
          <p:cNvSpPr>
            <a:spLocks noChangeArrowheads="1" noChangeShapeType="1" noTextEdit="1"/>
          </p:cNvSpPr>
          <p:nvPr/>
        </p:nvSpPr>
        <p:spPr bwMode="auto">
          <a:xfrm>
            <a:off x="6858000" y="1285875"/>
            <a:ext cx="1563688" cy="574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29FFFF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Comic Sans MS"/>
              </a:rPr>
              <a:t>ОЗЁРА</a:t>
            </a:r>
          </a:p>
        </p:txBody>
      </p:sp>
      <p:sp>
        <p:nvSpPr>
          <p:cNvPr id="60425" name="WordArt 9"/>
          <p:cNvSpPr>
            <a:spLocks noChangeArrowheads="1" noChangeShapeType="1" noTextEdit="1"/>
          </p:cNvSpPr>
          <p:nvPr/>
        </p:nvSpPr>
        <p:spPr bwMode="auto">
          <a:xfrm>
            <a:off x="1714500" y="4143375"/>
            <a:ext cx="1368425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29FFFF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Comic Sans MS"/>
              </a:rPr>
              <a:t>РЕКИ</a:t>
            </a:r>
          </a:p>
        </p:txBody>
      </p:sp>
      <p:pic>
        <p:nvPicPr>
          <p:cNvPr id="60430" name="Picture 14" descr="7794_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571875" y="1928813"/>
            <a:ext cx="2305050" cy="1922462"/>
          </a:xfrm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0431" name="Picture 15" descr="абрау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57938" y="2000250"/>
            <a:ext cx="2538412" cy="19034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Рисунок 11" descr="e79054b7b29a-flxgo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28625" y="1928813"/>
            <a:ext cx="2571750" cy="19288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WordArt 7"/>
          <p:cNvSpPr>
            <a:spLocks noChangeArrowheads="1" noChangeShapeType="1" noTextEdit="1"/>
          </p:cNvSpPr>
          <p:nvPr/>
        </p:nvSpPr>
        <p:spPr bwMode="auto">
          <a:xfrm>
            <a:off x="928688" y="1285875"/>
            <a:ext cx="1785937" cy="515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29FFFF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Comic Sans MS"/>
              </a:rPr>
              <a:t>океан</a:t>
            </a:r>
          </a:p>
        </p:txBody>
      </p:sp>
      <p:sp>
        <p:nvSpPr>
          <p:cNvPr id="14" name="WordArt 7"/>
          <p:cNvSpPr>
            <a:spLocks noChangeArrowheads="1" noChangeShapeType="1" noTextEdit="1"/>
          </p:cNvSpPr>
          <p:nvPr/>
        </p:nvSpPr>
        <p:spPr bwMode="auto">
          <a:xfrm>
            <a:off x="5429250" y="4214813"/>
            <a:ext cx="1643063" cy="5159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29FFFF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Comic Sans MS"/>
              </a:rPr>
              <a:t>РУЧЬИ</a:t>
            </a:r>
          </a:p>
        </p:txBody>
      </p:sp>
      <p:pic>
        <p:nvPicPr>
          <p:cNvPr id="16" name="Рисунок 15" descr="0_1a38c_41d49a7e_XL.jpe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29188" y="4786313"/>
            <a:ext cx="27305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30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0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0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0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04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0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0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0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0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04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0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0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60423" grpId="0" animBg="1"/>
      <p:bldP spid="60424" grpId="0" animBg="1"/>
      <p:bldP spid="60425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125538"/>
            <a:ext cx="5400675" cy="500062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endParaRPr lang="ru-RU" dirty="0" smtClean="0">
              <a:solidFill>
                <a:srgbClr val="FFFF00"/>
              </a:solidFill>
              <a:latin typeface="Comic Sans MS" pitchFamily="66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dirty="0" smtClean="0">
              <a:solidFill>
                <a:srgbClr val="FFFF00"/>
              </a:solidFill>
              <a:latin typeface="Comic Sans MS" pitchFamily="66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FFFF00"/>
                </a:solidFill>
                <a:latin typeface="Comic Sans MS" pitchFamily="66" charset="0"/>
              </a:rPr>
              <a:t>Мы на 70 % состоим из воды.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dirty="0" smtClean="0">
              <a:solidFill>
                <a:srgbClr val="FF3300"/>
              </a:solidFill>
              <a:latin typeface="Comic Sans MS" pitchFamily="66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FF3300"/>
                </a:solidFill>
                <a:latin typeface="Comic Sans MS" pitchFamily="66" charset="0"/>
              </a:rPr>
              <a:t>Без воды человек может прожить только 3 дня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dirty="0" smtClean="0">
              <a:solidFill>
                <a:srgbClr val="FF3300"/>
              </a:solidFill>
              <a:latin typeface="Comic Sans MS" pitchFamily="66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ru-RU" sz="2800" dirty="0" smtClean="0">
              <a:latin typeface="Lidia Cyr" pitchFamily="34" charset="0"/>
            </a:endParaRPr>
          </a:p>
        </p:txBody>
      </p:sp>
      <p:pic>
        <p:nvPicPr>
          <p:cNvPr id="31752" name="Picture 8" descr="сканирование"/>
          <p:cNvPicPr>
            <a:picLocks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156325" y="1341438"/>
            <a:ext cx="2303463" cy="4784725"/>
          </a:xfrm>
          <a:noFill/>
        </p:spPr>
      </p:pic>
      <p:sp>
        <p:nvSpPr>
          <p:cNvPr id="31754" name="Line 10"/>
          <p:cNvSpPr>
            <a:spLocks noChangeShapeType="1"/>
          </p:cNvSpPr>
          <p:nvPr/>
        </p:nvSpPr>
        <p:spPr bwMode="auto">
          <a:xfrm>
            <a:off x="5643563" y="4143375"/>
            <a:ext cx="6477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12293" name="Рисунок 6" descr="мальчик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0"/>
            <a:ext cx="1714500" cy="220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42 -2.83996E-6 C 0.03854 -0.00485 0.03958 -0.00855 0.04149 -0.01387 C 0.04306 -0.01757 0.04653 -0.02428 0.04653 -0.02405 C 0.04809 -0.05828 0.0441 -0.10199 0.05399 -0.13321 C 0.05642 -0.14038 0.05573 -0.14708 0.05903 -0.15379 C 0.06094 -0.16512 0.06007 -0.16859 0.06788 -0.17414 C 0.07118 -0.18594 0.07378 -0.19842 0.07778 -0.20999 C 0.07917 -0.21461 0.08125 -0.21901 0.08281 -0.2234 C 0.08403 -0.22664 0.08542 -0.23381 0.08542 -0.23358 C 0.08594 -0.25485 0.08403 -0.29486 0.08924 -0.31521 C 0.08993 -0.32701 0.09132 -0.33788 0.09288 -0.34944 C 0.0934 -0.35291 0.09514 -0.35615 0.09531 -0.35985 C 0.09583 -0.36933 0.09531 -0.37904 0.09531 -0.3883 " pathEditMode="relative" rAng="0" ptsTypes="ffffffffffffA">
                                      <p:cBhvr>
                                        <p:cTn id="17" dur="2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" y="-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22" presetClass="exit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4" grpId="0" animBg="1"/>
      <p:bldP spid="31754" grpId="1" animBg="1"/>
      <p:bldP spid="31754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63" name="Picture 19" descr="фрукты 2"/>
          <p:cNvPicPr>
            <a:picLocks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187450" y="765175"/>
            <a:ext cx="2376488" cy="2138363"/>
          </a:xfrm>
          <a:noFill/>
        </p:spPr>
      </p:pic>
      <p:pic>
        <p:nvPicPr>
          <p:cNvPr id="6164" name="Picture 20" descr="суп"/>
          <p:cNvPicPr>
            <a:picLocks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786438" y="714375"/>
            <a:ext cx="2305050" cy="2238375"/>
          </a:xfrm>
          <a:noFill/>
        </p:spPr>
      </p:pic>
      <p:pic>
        <p:nvPicPr>
          <p:cNvPr id="6167" name="Picture 23" descr="стаканвода"/>
          <p:cNvPicPr>
            <a:picLocks noChangeAspect="1" noChangeArrowheads="1"/>
          </p:cNvPicPr>
          <p:nvPr>
            <p:ph sz="quarter" idx="3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5508625" y="3500438"/>
            <a:ext cx="2808288" cy="2406650"/>
          </a:xfrm>
          <a:noFill/>
        </p:spPr>
      </p:pic>
      <p:pic>
        <p:nvPicPr>
          <p:cNvPr id="6169" name="Picture 25" descr="хлеб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16013" y="3500438"/>
            <a:ext cx="244792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70" name="WordArt 26"/>
          <p:cNvSpPr>
            <a:spLocks noChangeArrowheads="1" noChangeShapeType="1" noTextEdit="1"/>
          </p:cNvSpPr>
          <p:nvPr/>
        </p:nvSpPr>
        <p:spPr bwMode="auto">
          <a:xfrm>
            <a:off x="2700338" y="2997200"/>
            <a:ext cx="36766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Comic Sans MS"/>
              </a:rPr>
              <a:t>ЕДА И НАПИТКИ</a:t>
            </a:r>
          </a:p>
        </p:txBody>
      </p:sp>
    </p:spTree>
  </p:cSld>
  <p:clrMapOvr>
    <a:masterClrMapping/>
  </p:clrMapOvr>
  <p:transition spd="med" advTm="30000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10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1000"/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10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u="sng" dirty="0" smtClean="0">
                <a:solidFill>
                  <a:srgbClr val="FF3300"/>
                </a:solidFill>
                <a:latin typeface="Comic Sans MS" pitchFamily="66" charset="0"/>
              </a:rPr>
              <a:t>Отгадай загадку: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400" b="1" dirty="0" smtClean="0">
                <a:solidFill>
                  <a:srgbClr val="99FF66"/>
                </a:solidFill>
                <a:latin typeface="Comic Sans MS" pitchFamily="66" charset="0"/>
              </a:rPr>
              <a:t>Что умеет застывать, летать и бегать?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dirty="0" smtClean="0">
              <a:solidFill>
                <a:srgbClr val="FFFF66"/>
              </a:solidFill>
              <a:latin typeface="Comic Sans MS" pitchFamily="66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11500" b="1" dirty="0" smtClean="0">
                <a:solidFill>
                  <a:srgbClr val="FF9933"/>
                </a:solidFill>
                <a:latin typeface="Comic Sans MS" pitchFamily="66" charset="0"/>
              </a:rPr>
              <a:t>вода</a:t>
            </a:r>
            <a:endParaRPr lang="ru-RU" sz="11500" b="1" dirty="0" smtClean="0">
              <a:solidFill>
                <a:srgbClr val="FFFF66"/>
              </a:solidFill>
              <a:latin typeface="Comic Sans MS" pitchFamily="66" charset="0"/>
            </a:endParaRPr>
          </a:p>
        </p:txBody>
      </p:sp>
      <p:pic>
        <p:nvPicPr>
          <p:cNvPr id="7" name="Рисунок 6" descr="стакан чая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38" y="2857500"/>
            <a:ext cx="2357437" cy="355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6" name="Picture 6" descr="Айсберг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928670"/>
            <a:ext cx="3145586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07" name="Picture 7" descr="Утес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4000504"/>
            <a:ext cx="2808061" cy="21066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1208" name="WordArt 8"/>
          <p:cNvSpPr>
            <a:spLocks noChangeArrowheads="1" noChangeShapeType="1" noTextEdit="1"/>
          </p:cNvSpPr>
          <p:nvPr/>
        </p:nvSpPr>
        <p:spPr bwMode="auto">
          <a:xfrm>
            <a:off x="4071938" y="214313"/>
            <a:ext cx="1285875" cy="666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5400" b="1" kern="10" spc="72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Comic Sans MS"/>
              </a:rPr>
              <a:t>ЛЁД</a:t>
            </a:r>
          </a:p>
        </p:txBody>
      </p:sp>
      <p:sp>
        <p:nvSpPr>
          <p:cNvPr id="51209" name="WordArt 9"/>
          <p:cNvSpPr>
            <a:spLocks noChangeArrowheads="1" noChangeShapeType="1" noTextEdit="1"/>
          </p:cNvSpPr>
          <p:nvPr/>
        </p:nvSpPr>
        <p:spPr bwMode="auto">
          <a:xfrm>
            <a:off x="7143750" y="6215063"/>
            <a:ext cx="157162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ru-RU" sz="3600" kern="10" spc="72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folHlink"/>
                    </a:gs>
                    <a:gs pos="50000">
                      <a:schemeClr val="folHlink">
                        <a:gamma/>
                        <a:shade val="46275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Comic Sans MS"/>
              </a:rPr>
              <a:t>______</a:t>
            </a:r>
            <a:endParaRPr lang="ru-RU" sz="3600" kern="10" spc="72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chemeClr val="folHlink"/>
                  </a:gs>
                  <a:gs pos="50000">
                    <a:schemeClr val="folHlink">
                      <a:gamma/>
                      <a:shade val="46275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effectLst>
                <a:outerShdw dist="45791" dir="3378596" algn="ctr" rotWithShape="0">
                  <a:srgbClr val="4D4D4D">
                    <a:alpha val="80000"/>
                  </a:srgbClr>
                </a:outerShdw>
              </a:effectLst>
              <a:latin typeface="Comic Sans MS"/>
            </a:endParaRPr>
          </a:p>
        </p:txBody>
      </p:sp>
      <p:sp>
        <p:nvSpPr>
          <p:cNvPr id="51210" name="WordArt 10"/>
          <p:cNvSpPr>
            <a:spLocks noChangeArrowheads="1" noChangeShapeType="1" noTextEdit="1"/>
          </p:cNvSpPr>
          <p:nvPr/>
        </p:nvSpPr>
        <p:spPr bwMode="auto">
          <a:xfrm>
            <a:off x="4071938" y="3000375"/>
            <a:ext cx="1500187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spc="72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Comic Sans MS"/>
              </a:rPr>
              <a:t>ТВЁРДОЕ</a:t>
            </a:r>
          </a:p>
        </p:txBody>
      </p:sp>
      <p:sp>
        <p:nvSpPr>
          <p:cNvPr id="51211" name="WordArt 11"/>
          <p:cNvSpPr>
            <a:spLocks noChangeArrowheads="1" noChangeShapeType="1" noTextEdit="1"/>
          </p:cNvSpPr>
          <p:nvPr/>
        </p:nvSpPr>
        <p:spPr bwMode="auto">
          <a:xfrm>
            <a:off x="428625" y="6215063"/>
            <a:ext cx="2428875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spc="72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folHlink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Comic Sans MS"/>
              </a:rPr>
              <a:t>ГАЗООБРАЗНОЕ</a:t>
            </a:r>
          </a:p>
        </p:txBody>
      </p:sp>
      <p:sp>
        <p:nvSpPr>
          <p:cNvPr id="51212" name="WordArt 12"/>
          <p:cNvSpPr>
            <a:spLocks noChangeArrowheads="1" noChangeShapeType="1" noTextEdit="1"/>
          </p:cNvSpPr>
          <p:nvPr/>
        </p:nvSpPr>
        <p:spPr bwMode="auto">
          <a:xfrm>
            <a:off x="857250" y="3429000"/>
            <a:ext cx="1428750" cy="522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folHlink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Comic Sans MS"/>
              </a:rPr>
              <a:t>ПАР</a:t>
            </a:r>
          </a:p>
        </p:txBody>
      </p:sp>
      <p:sp>
        <p:nvSpPr>
          <p:cNvPr id="51213" name="WordArt 13"/>
          <p:cNvSpPr>
            <a:spLocks noChangeArrowheads="1" noChangeShapeType="1" noTextEdit="1"/>
          </p:cNvSpPr>
          <p:nvPr/>
        </p:nvSpPr>
        <p:spPr bwMode="auto">
          <a:xfrm>
            <a:off x="7215188" y="2643188"/>
            <a:ext cx="1285875" cy="5889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ru-RU" sz="3600" b="1" kern="10" spc="72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chemeClr val="folHlink">
                        <a:gamma/>
                        <a:shade val="46275"/>
                        <a:invGamma/>
                      </a:schemeClr>
                    </a:gs>
                    <a:gs pos="50000">
                      <a:schemeClr val="folHlink"/>
                    </a:gs>
                    <a:gs pos="100000">
                      <a:schemeClr val="folHlink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Comic Sans MS"/>
              </a:rPr>
              <a:t>____</a:t>
            </a:r>
            <a:endParaRPr lang="ru-RU" sz="3600" b="1" kern="10" spc="72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chemeClr val="folHlink">
                      <a:gamma/>
                      <a:shade val="46275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effectLst>
                <a:outerShdw dist="45791" dir="3378596" algn="ctr" rotWithShape="0">
                  <a:srgbClr val="4D4D4D">
                    <a:alpha val="80000"/>
                  </a:srgbClr>
                </a:outerShdw>
              </a:effectLst>
              <a:latin typeface="Comic Sans MS"/>
            </a:endParaRPr>
          </a:p>
        </p:txBody>
      </p:sp>
      <p:pic>
        <p:nvPicPr>
          <p:cNvPr id="16" name="Содержимое 15" descr="536594_normal.jpg"/>
          <p:cNvPicPr>
            <a:picLocks noGrp="1" noChangeAspect="1"/>
          </p:cNvPicPr>
          <p:nvPr>
            <p:ph sz="half" idx="2"/>
          </p:nvPr>
        </p:nvPicPr>
        <p:blipFill>
          <a:blip r:embed="rId5" cstate="print"/>
          <a:stretch>
            <a:fillRect/>
          </a:stretch>
        </p:blipFill>
        <p:spPr>
          <a:xfrm>
            <a:off x="6715140" y="3214686"/>
            <a:ext cx="2301778" cy="2942614"/>
          </a:xfrm>
          <a:effectLst>
            <a:softEdge rad="112500"/>
          </a:effectLst>
        </p:spPr>
      </p:pic>
      <p:pic>
        <p:nvPicPr>
          <p:cNvPr id="17" name="Рисунок 16" descr="7b970c947e91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313" y="0"/>
            <a:ext cx="1714500" cy="239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мальч.gi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00875" y="500063"/>
            <a:ext cx="1522413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облако и солнце.g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43250" y="3786188"/>
            <a:ext cx="3454400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10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800" decel="1000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51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51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8" grpId="0" animBg="1"/>
      <p:bldP spid="51210" grpId="0" animBg="1"/>
      <p:bldP spid="51211" grpId="0" animBg="1"/>
      <p:bldP spid="51212" grpId="0" animBg="1"/>
    </p:bldLst>
  </p:timing>
</p:sld>
</file>

<file path=ppt/theme/theme1.xml><?xml version="1.0" encoding="utf-8"?>
<a:theme xmlns:a="http://schemas.openxmlformats.org/drawingml/2006/main" name="Орбита">
  <a:themeElements>
    <a:clrScheme name="Орбита 1">
      <a:dk1>
        <a:srgbClr val="010199"/>
      </a:dk1>
      <a:lt1>
        <a:srgbClr val="FFFFFF"/>
      </a:lt1>
      <a:dk2>
        <a:srgbClr val="000000"/>
      </a:dk2>
      <a:lt2>
        <a:srgbClr val="B2B2B2"/>
      </a:lt2>
      <a:accent1>
        <a:srgbClr val="3399FF"/>
      </a:accent1>
      <a:accent2>
        <a:srgbClr val="666699"/>
      </a:accent2>
      <a:accent3>
        <a:srgbClr val="AAAAAA"/>
      </a:accent3>
      <a:accent4>
        <a:srgbClr val="DADADA"/>
      </a:accent4>
      <a:accent5>
        <a:srgbClr val="ADCAFF"/>
      </a:accent5>
      <a:accent6>
        <a:srgbClr val="5C5C8A"/>
      </a:accent6>
      <a:hlink>
        <a:srgbClr val="FFFFCC"/>
      </a:hlink>
      <a:folHlink>
        <a:srgbClr val="FFCC66"/>
      </a:folHlink>
    </a:clrScheme>
    <a:fontScheme name="Орбит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рбита 1">
        <a:dk1>
          <a:srgbClr val="010199"/>
        </a:dk1>
        <a:lt1>
          <a:srgbClr val="FFFFFF"/>
        </a:lt1>
        <a:dk2>
          <a:srgbClr val="000000"/>
        </a:dk2>
        <a:lt2>
          <a:srgbClr val="B2B2B2"/>
        </a:lt2>
        <a:accent1>
          <a:srgbClr val="3399FF"/>
        </a:accent1>
        <a:accent2>
          <a:srgbClr val="666699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5C5C8A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2">
        <a:dk1>
          <a:srgbClr val="008000"/>
        </a:dk1>
        <a:lt1>
          <a:srgbClr val="FFFFFF"/>
        </a:lt1>
        <a:dk2>
          <a:srgbClr val="003300"/>
        </a:dk2>
        <a:lt2>
          <a:srgbClr val="C0C0C0"/>
        </a:lt2>
        <a:accent1>
          <a:srgbClr val="99CC00"/>
        </a:accent1>
        <a:accent2>
          <a:srgbClr val="527C3A"/>
        </a:accent2>
        <a:accent3>
          <a:srgbClr val="AAADAA"/>
        </a:accent3>
        <a:accent4>
          <a:srgbClr val="DADADA"/>
        </a:accent4>
        <a:accent5>
          <a:srgbClr val="CAE2AA"/>
        </a:accent5>
        <a:accent6>
          <a:srgbClr val="497034"/>
        </a:accent6>
        <a:hlink>
          <a:srgbClr val="33CC33"/>
        </a:hlink>
        <a:folHlink>
          <a:srgbClr val="C1FF8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3">
        <a:dk1>
          <a:srgbClr val="000066"/>
        </a:dk1>
        <a:lt1>
          <a:srgbClr val="FFFFFF"/>
        </a:lt1>
        <a:dk2>
          <a:srgbClr val="000099"/>
        </a:dk2>
        <a:lt2>
          <a:srgbClr val="9FBFFF"/>
        </a:lt2>
        <a:accent1>
          <a:srgbClr val="0099CC"/>
        </a:accent1>
        <a:accent2>
          <a:srgbClr val="00CC66"/>
        </a:accent2>
        <a:accent3>
          <a:srgbClr val="AAAACA"/>
        </a:accent3>
        <a:accent4>
          <a:srgbClr val="DADADA"/>
        </a:accent4>
        <a:accent5>
          <a:srgbClr val="AACAE2"/>
        </a:accent5>
        <a:accent6>
          <a:srgbClr val="00B95C"/>
        </a:accent6>
        <a:hlink>
          <a:srgbClr val="00FFFF"/>
        </a:hlink>
        <a:folHlink>
          <a:srgbClr val="CDE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4">
        <a:dk1>
          <a:srgbClr val="00ACA8"/>
        </a:dk1>
        <a:lt1>
          <a:srgbClr val="FFFFFF"/>
        </a:lt1>
        <a:dk2>
          <a:srgbClr val="006666"/>
        </a:dk2>
        <a:lt2>
          <a:srgbClr val="FFFF99"/>
        </a:lt2>
        <a:accent1>
          <a:srgbClr val="0099CC"/>
        </a:accent1>
        <a:accent2>
          <a:srgbClr val="6D6FC7"/>
        </a:accent2>
        <a:accent3>
          <a:srgbClr val="AAB8B8"/>
        </a:accent3>
        <a:accent4>
          <a:srgbClr val="DADADA"/>
        </a:accent4>
        <a:accent5>
          <a:srgbClr val="AACAE2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5">
        <a:dk1>
          <a:srgbClr val="BA0023"/>
        </a:dk1>
        <a:lt1>
          <a:srgbClr val="FFFFFF"/>
        </a:lt1>
        <a:dk2>
          <a:srgbClr val="800000"/>
        </a:dk2>
        <a:lt2>
          <a:srgbClr val="FFFF99"/>
        </a:lt2>
        <a:accent1>
          <a:srgbClr val="FF6600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B24B36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6">
        <a:dk1>
          <a:srgbClr val="6D776E"/>
        </a:dk1>
        <a:lt1>
          <a:srgbClr val="FFFFFF"/>
        </a:lt1>
        <a:dk2>
          <a:srgbClr val="575863"/>
        </a:dk2>
        <a:lt2>
          <a:srgbClr val="DDDDDD"/>
        </a:lt2>
        <a:accent1>
          <a:srgbClr val="0099CC"/>
        </a:accent1>
        <a:accent2>
          <a:srgbClr val="939EA9"/>
        </a:accent2>
        <a:accent3>
          <a:srgbClr val="B4B4B7"/>
        </a:accent3>
        <a:accent4>
          <a:srgbClr val="DADADA"/>
        </a:accent4>
        <a:accent5>
          <a:srgbClr val="AACAE2"/>
        </a:accent5>
        <a:accent6>
          <a:srgbClr val="858F99"/>
        </a:accent6>
        <a:hlink>
          <a:srgbClr val="FFCC00"/>
        </a:hlink>
        <a:folHlink>
          <a:srgbClr val="BD894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7">
        <a:dk1>
          <a:srgbClr val="A28A84"/>
        </a:dk1>
        <a:lt1>
          <a:srgbClr val="FFFFFF"/>
        </a:lt1>
        <a:dk2>
          <a:srgbClr val="765E58"/>
        </a:dk2>
        <a:lt2>
          <a:srgbClr val="DDDDDD"/>
        </a:lt2>
        <a:accent1>
          <a:srgbClr val="CC6600"/>
        </a:accent1>
        <a:accent2>
          <a:srgbClr val="CC9900"/>
        </a:accent2>
        <a:accent3>
          <a:srgbClr val="BDB6B4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FFCC00"/>
        </a:hlink>
        <a:folHlink>
          <a:srgbClr val="FFFF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8">
        <a:dk1>
          <a:srgbClr val="000000"/>
        </a:dk1>
        <a:lt1>
          <a:srgbClr val="C5D9ED"/>
        </a:lt1>
        <a:dk2>
          <a:srgbClr val="000000"/>
        </a:dk2>
        <a:lt2>
          <a:srgbClr val="FFFFFF"/>
        </a:lt2>
        <a:accent1>
          <a:srgbClr val="F3F6FF"/>
        </a:accent1>
        <a:accent2>
          <a:srgbClr val="33CCCC"/>
        </a:accent2>
        <a:accent3>
          <a:srgbClr val="DFE9F4"/>
        </a:accent3>
        <a:accent4>
          <a:srgbClr val="000000"/>
        </a:accent4>
        <a:accent5>
          <a:srgbClr val="F8FAFF"/>
        </a:accent5>
        <a:accent6>
          <a:srgbClr val="2DB9B9"/>
        </a:accent6>
        <a:hlink>
          <a:srgbClr val="0000FF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рбита 9">
        <a:dk1>
          <a:srgbClr val="FFFFFF"/>
        </a:dk1>
        <a:lt1>
          <a:srgbClr val="FFFFFF"/>
        </a:lt1>
        <a:dk2>
          <a:srgbClr val="AAAAC6"/>
        </a:dk2>
        <a:lt2>
          <a:srgbClr val="FFFFCC"/>
        </a:lt2>
        <a:accent1>
          <a:srgbClr val="66667E"/>
        </a:accent1>
        <a:accent2>
          <a:srgbClr val="629157"/>
        </a:accent2>
        <a:accent3>
          <a:srgbClr val="D2D2DF"/>
        </a:accent3>
        <a:accent4>
          <a:srgbClr val="DADADA"/>
        </a:accent4>
        <a:accent5>
          <a:srgbClr val="B8B8C0"/>
        </a:accent5>
        <a:accent6>
          <a:srgbClr val="58834E"/>
        </a:accent6>
        <a:hlink>
          <a:srgbClr val="6600CC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10">
        <a:dk1>
          <a:srgbClr val="000066"/>
        </a:dk1>
        <a:lt1>
          <a:srgbClr val="FFFFFF"/>
        </a:lt1>
        <a:dk2>
          <a:srgbClr val="2F74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ADBC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11">
        <a:dk1>
          <a:srgbClr val="000066"/>
        </a:dk1>
        <a:lt1>
          <a:srgbClr val="FFFFFF"/>
        </a:lt1>
        <a:dk2>
          <a:srgbClr val="1C37FC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ABAEFD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12">
        <a:dk1>
          <a:srgbClr val="000066"/>
        </a:dk1>
        <a:lt1>
          <a:srgbClr val="FFFFFF"/>
        </a:lt1>
        <a:dk2>
          <a:srgbClr val="3366CC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ADB8E2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13">
        <a:dk1>
          <a:srgbClr val="000066"/>
        </a:dk1>
        <a:lt1>
          <a:srgbClr val="FFFFFF"/>
        </a:lt1>
        <a:dk2>
          <a:srgbClr val="3366CC"/>
        </a:dk2>
        <a:lt2>
          <a:srgbClr val="FFFFFF"/>
        </a:lt2>
        <a:accent1>
          <a:srgbClr val="0000FF"/>
        </a:accent1>
        <a:accent2>
          <a:srgbClr val="9999FF"/>
        </a:accent2>
        <a:accent3>
          <a:srgbClr val="ADB8E2"/>
        </a:accent3>
        <a:accent4>
          <a:srgbClr val="DADADA"/>
        </a:accent4>
        <a:accent5>
          <a:srgbClr val="AAAA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14">
        <a:dk1>
          <a:srgbClr val="000066"/>
        </a:dk1>
        <a:lt1>
          <a:srgbClr val="FFFFFF"/>
        </a:lt1>
        <a:dk2>
          <a:srgbClr val="000099"/>
        </a:dk2>
        <a:lt2>
          <a:srgbClr val="FFFFFF"/>
        </a:lt2>
        <a:accent1>
          <a:srgbClr val="0000FF"/>
        </a:accent1>
        <a:accent2>
          <a:srgbClr val="9999FF"/>
        </a:accent2>
        <a:accent3>
          <a:srgbClr val="AAAACA"/>
        </a:accent3>
        <a:accent4>
          <a:srgbClr val="DADADA"/>
        </a:accent4>
        <a:accent5>
          <a:srgbClr val="AAAA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Круги">
  <a:themeElements>
    <a:clrScheme name="Круги 3">
      <a:dk1>
        <a:srgbClr val="008AE8"/>
      </a:dk1>
      <a:lt1>
        <a:srgbClr val="FFFFFF"/>
      </a:lt1>
      <a:dk2>
        <a:srgbClr val="0068AE"/>
      </a:dk2>
      <a:lt2>
        <a:srgbClr val="CCECFF"/>
      </a:lt2>
      <a:accent1>
        <a:srgbClr val="009999"/>
      </a:accent1>
      <a:accent2>
        <a:srgbClr val="0088E4"/>
      </a:accent2>
      <a:accent3>
        <a:srgbClr val="AAB9D3"/>
      </a:accent3>
      <a:accent4>
        <a:srgbClr val="DADADA"/>
      </a:accent4>
      <a:accent5>
        <a:srgbClr val="AACACA"/>
      </a:accent5>
      <a:accent6>
        <a:srgbClr val="007BCF"/>
      </a:accent6>
      <a:hlink>
        <a:srgbClr val="99FF99"/>
      </a:hlink>
      <a:folHlink>
        <a:srgbClr val="AFE1FF"/>
      </a:folHlink>
    </a:clrScheme>
    <a:fontScheme name="Круг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уги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уги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уги 10">
        <a:dk1>
          <a:srgbClr val="000066"/>
        </a:dk1>
        <a:lt1>
          <a:srgbClr val="FFFFFF"/>
        </a:lt1>
        <a:dk2>
          <a:srgbClr val="2F74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ADBC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11">
        <a:dk1>
          <a:srgbClr val="000066"/>
        </a:dk1>
        <a:lt1>
          <a:srgbClr val="FFFFFF"/>
        </a:lt1>
        <a:dk2>
          <a:srgbClr val="1C37FC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ABAEFD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12">
        <a:dk1>
          <a:srgbClr val="000066"/>
        </a:dk1>
        <a:lt1>
          <a:srgbClr val="FFFFFF"/>
        </a:lt1>
        <a:dk2>
          <a:srgbClr val="3366CC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ADB8E2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13">
        <a:dk1>
          <a:srgbClr val="000066"/>
        </a:dk1>
        <a:lt1>
          <a:srgbClr val="FFFFFF"/>
        </a:lt1>
        <a:dk2>
          <a:srgbClr val="3366CC"/>
        </a:dk2>
        <a:lt2>
          <a:srgbClr val="FFFFFF"/>
        </a:lt2>
        <a:accent1>
          <a:srgbClr val="0000FF"/>
        </a:accent1>
        <a:accent2>
          <a:srgbClr val="9999FF"/>
        </a:accent2>
        <a:accent3>
          <a:srgbClr val="ADB8E2"/>
        </a:accent3>
        <a:accent4>
          <a:srgbClr val="DADADA"/>
        </a:accent4>
        <a:accent5>
          <a:srgbClr val="AAAA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14">
        <a:dk1>
          <a:srgbClr val="000066"/>
        </a:dk1>
        <a:lt1>
          <a:srgbClr val="FFFFFF"/>
        </a:lt1>
        <a:dk2>
          <a:srgbClr val="000099"/>
        </a:dk2>
        <a:lt2>
          <a:srgbClr val="FFFFFF"/>
        </a:lt2>
        <a:accent1>
          <a:srgbClr val="0000FF"/>
        </a:accent1>
        <a:accent2>
          <a:srgbClr val="9999FF"/>
        </a:accent2>
        <a:accent3>
          <a:srgbClr val="AAAACA"/>
        </a:accent3>
        <a:accent4>
          <a:srgbClr val="DADADA"/>
        </a:accent4>
        <a:accent5>
          <a:srgbClr val="AAAA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Океан">
  <a:themeElements>
    <a:clrScheme name="Океан 13">
      <a:dk1>
        <a:srgbClr val="000066"/>
      </a:dk1>
      <a:lt1>
        <a:srgbClr val="FFFFFF"/>
      </a:lt1>
      <a:dk2>
        <a:srgbClr val="000099"/>
      </a:dk2>
      <a:lt2>
        <a:srgbClr val="FFFFFF"/>
      </a:lt2>
      <a:accent1>
        <a:srgbClr val="0000FF"/>
      </a:accent1>
      <a:accent2>
        <a:srgbClr val="9999FF"/>
      </a:accent2>
      <a:accent3>
        <a:srgbClr val="AAAACA"/>
      </a:accent3>
      <a:accent4>
        <a:srgbClr val="DADADA"/>
      </a:accent4>
      <a:accent5>
        <a:srgbClr val="AAAAFF"/>
      </a:accent5>
      <a:accent6>
        <a:srgbClr val="8A8AE7"/>
      </a:accent6>
      <a:hlink>
        <a:srgbClr val="FF3300"/>
      </a:hlink>
      <a:folHlink>
        <a:srgbClr val="FF9900"/>
      </a:folHlink>
    </a:clrScheme>
    <a:fontScheme name="Океан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кеан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9">
        <a:dk1>
          <a:srgbClr val="000066"/>
        </a:dk1>
        <a:lt1>
          <a:srgbClr val="FFFFFF"/>
        </a:lt1>
        <a:dk2>
          <a:srgbClr val="2F74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ADBC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10">
        <a:dk1>
          <a:srgbClr val="000066"/>
        </a:dk1>
        <a:lt1>
          <a:srgbClr val="FFFFFF"/>
        </a:lt1>
        <a:dk2>
          <a:srgbClr val="1C37FC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ABAEFD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11">
        <a:dk1>
          <a:srgbClr val="000066"/>
        </a:dk1>
        <a:lt1>
          <a:srgbClr val="FFFFFF"/>
        </a:lt1>
        <a:dk2>
          <a:srgbClr val="3366CC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ADB8E2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12">
        <a:dk1>
          <a:srgbClr val="000066"/>
        </a:dk1>
        <a:lt1>
          <a:srgbClr val="FFFFFF"/>
        </a:lt1>
        <a:dk2>
          <a:srgbClr val="3366CC"/>
        </a:dk2>
        <a:lt2>
          <a:srgbClr val="FFFFFF"/>
        </a:lt2>
        <a:accent1>
          <a:srgbClr val="0000FF"/>
        </a:accent1>
        <a:accent2>
          <a:srgbClr val="9999FF"/>
        </a:accent2>
        <a:accent3>
          <a:srgbClr val="ADB8E2"/>
        </a:accent3>
        <a:accent4>
          <a:srgbClr val="DADADA"/>
        </a:accent4>
        <a:accent5>
          <a:srgbClr val="AAAA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13">
        <a:dk1>
          <a:srgbClr val="000066"/>
        </a:dk1>
        <a:lt1>
          <a:srgbClr val="FFFFFF"/>
        </a:lt1>
        <a:dk2>
          <a:srgbClr val="000099"/>
        </a:dk2>
        <a:lt2>
          <a:srgbClr val="FFFFFF"/>
        </a:lt2>
        <a:accent1>
          <a:srgbClr val="0000FF"/>
        </a:accent1>
        <a:accent2>
          <a:srgbClr val="9999FF"/>
        </a:accent2>
        <a:accent3>
          <a:srgbClr val="AAAACA"/>
        </a:accent3>
        <a:accent4>
          <a:srgbClr val="DADADA"/>
        </a:accent4>
        <a:accent5>
          <a:srgbClr val="AAAA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858</TotalTime>
  <Words>137</Words>
  <Application>Microsoft Office PowerPoint</Application>
  <PresentationFormat>Экран (4:3)</PresentationFormat>
  <Paragraphs>74</Paragraphs>
  <Slides>14</Slides>
  <Notes>14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14</vt:i4>
      </vt:variant>
    </vt:vector>
  </HeadingPairs>
  <TitlesOfParts>
    <vt:vector size="26" baseType="lpstr">
      <vt:lpstr>Tahoma</vt:lpstr>
      <vt:lpstr>Arial</vt:lpstr>
      <vt:lpstr>Wingdings</vt:lpstr>
      <vt:lpstr>Calibri</vt:lpstr>
      <vt:lpstr>StudioScriptCTT</vt:lpstr>
      <vt:lpstr>Arial Black</vt:lpstr>
      <vt:lpstr>Comic Sans MS</vt:lpstr>
      <vt:lpstr>Lidia Cyr</vt:lpstr>
      <vt:lpstr>Monotype Corsiva</vt:lpstr>
      <vt:lpstr>Орбита</vt:lpstr>
      <vt:lpstr>Круги</vt:lpstr>
      <vt:lpstr>Океан</vt:lpstr>
      <vt:lpstr>Что случилось с цветком?</vt:lpstr>
      <vt:lpstr>Вода и ее роль в природе   </vt:lpstr>
      <vt:lpstr>Слайд 3</vt:lpstr>
      <vt:lpstr>Слайд 4</vt:lpstr>
      <vt:lpstr>ГДЕ СОДЕРЖИТСЯ ВОДА НА ЗЕМЛЕ?</vt:lpstr>
      <vt:lpstr>Слайд 6</vt:lpstr>
      <vt:lpstr>Слайд 7</vt:lpstr>
      <vt:lpstr>Отгадай загадку:</vt:lpstr>
      <vt:lpstr>Слайд 9</vt:lpstr>
      <vt:lpstr>Слайд 10</vt:lpstr>
      <vt:lpstr>Слайд 11</vt:lpstr>
      <vt:lpstr>Свойства воды </vt:lpstr>
      <vt:lpstr> Проверь себя!  </vt:lpstr>
      <vt:lpstr>Домашнее задание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Вода и ее роль в природе Урок природоведения в 3 классе</dc:title>
  <dc:creator>user</dc:creator>
  <cp:lastModifiedBy>Admin</cp:lastModifiedBy>
  <cp:revision>79</cp:revision>
  <dcterms:created xsi:type="dcterms:W3CDTF">2005-11-13T10:22:37Z</dcterms:created>
  <dcterms:modified xsi:type="dcterms:W3CDTF">2011-12-07T21:27:55Z</dcterms:modified>
</cp:coreProperties>
</file>