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sldIdLst>
    <p:sldId id="257" r:id="rId4"/>
    <p:sldId id="274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69" r:id="rId13"/>
    <p:sldId id="270" r:id="rId14"/>
    <p:sldId id="271" r:id="rId15"/>
    <p:sldId id="272" r:id="rId16"/>
    <p:sldId id="273" r:id="rId17"/>
    <p:sldId id="277" r:id="rId18"/>
    <p:sldId id="256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459237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36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5633313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695789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508628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39481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357865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1930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6637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03253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041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194126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10">
          <a:fgClr>
            <a:srgbClr val="92D05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E0AB48C-A706-41B2-BF46-682AE05F6A81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1E346F51-067D-4B6A-93C9-0FDBBBE7A4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9.pn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allpaper.zoda.ru/animals/wprsskk.html" TargetMode="External"/><Relationship Id="rId13" Type="http://schemas.openxmlformats.org/officeDocument/2006/relationships/hyperlink" Target="http://ztown.info/novosti/326-ukradennyj-straus-sbezhal-ot-poxititelej-i-vernulsya-domoj.html" TargetMode="External"/><Relationship Id="rId18" Type="http://schemas.openxmlformats.org/officeDocument/2006/relationships/hyperlink" Target="http://kazink.ucoz.com/publ/pticy_vnesennye_v_krasnuju_knigu_kazakhstana/1-1-0-8" TargetMode="External"/><Relationship Id="rId3" Type="http://schemas.openxmlformats.org/officeDocument/2006/relationships/hyperlink" Target="http://www.chess-online.ru/forums/viewtopic.html?t=6194&amp;start=420" TargetMode="External"/><Relationship Id="rId21" Type="http://schemas.openxmlformats.org/officeDocument/2006/relationships/hyperlink" Target="http://forum.meta.ua/topic/p/5496827.html" TargetMode="External"/><Relationship Id="rId7" Type="http://schemas.openxmlformats.org/officeDocument/2006/relationships/hyperlink" Target="http://www.diary.ru/~Yano4kaJofa/?from=40" TargetMode="External"/><Relationship Id="rId12" Type="http://schemas.openxmlformats.org/officeDocument/2006/relationships/hyperlink" Target="http://en.wikipedia.org/wiki/List_of_birds_of_Australia%20&#1083;&#1080;&#1088;&#1086;&#1093;&#1074;&#1086;&#1089;&#1090;" TargetMode="External"/><Relationship Id="rId17" Type="http://schemas.openxmlformats.org/officeDocument/2006/relationships/hyperlink" Target="http://www.liveinternet.ru/community/3299606/rubric/1170754/comments/friends/friends/friends/profile/page6.html%20&#1089;&#1086;&#1074;&#1072;" TargetMode="External"/><Relationship Id="rId2" Type="http://schemas.openxmlformats.org/officeDocument/2006/relationships/hyperlink" Target="http://www.diary.ru/~Lecovik/?from=60" TargetMode="External"/><Relationship Id="rId16" Type="http://schemas.openxmlformats.org/officeDocument/2006/relationships/hyperlink" Target="http://www.free-lancers.net/users/Alabama/projects/117188/" TargetMode="External"/><Relationship Id="rId20" Type="http://schemas.openxmlformats.org/officeDocument/2006/relationships/hyperlink" Target="http://www.mp3sort.com/forum/tema.php?p=76307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naturelight.ru/show_photo/19432.html" TargetMode="External"/><Relationship Id="rId11" Type="http://schemas.openxmlformats.org/officeDocument/2006/relationships/hyperlink" Target="http://story-sibaka.ucoz.ru/index/neutomimyj_smotritel_lesa/0-20" TargetMode="External"/><Relationship Id="rId5" Type="http://schemas.openxmlformats.org/officeDocument/2006/relationships/hyperlink" Target="http://galereika.net/photo/krasivye_kartinki/pticy/sviristel_na_jagodakh_rjabiny/156-0-3184" TargetMode="External"/><Relationship Id="rId15" Type="http://schemas.openxmlformats.org/officeDocument/2006/relationships/hyperlink" Target="http://birdphoto.ru/index.php?newsid=665" TargetMode="External"/><Relationship Id="rId10" Type="http://schemas.openxmlformats.org/officeDocument/2006/relationships/hyperlink" Target="http://blogi.ya1.ru/old/blog.php?user=HARO" TargetMode="External"/><Relationship Id="rId19" Type="http://schemas.openxmlformats.org/officeDocument/2006/relationships/hyperlink" Target="http://animashki2010.ucoz.ru/photo/animacii_ptic/907098759/26-0-383" TargetMode="External"/><Relationship Id="rId4" Type="http://schemas.openxmlformats.org/officeDocument/2006/relationships/hyperlink" Target="http://news.bcm.ru/russia/2011/9/09/251470/1" TargetMode="External"/><Relationship Id="rId9" Type="http://schemas.openxmlformats.org/officeDocument/2006/relationships/hyperlink" Target="http://www.ytime.com.ua/ru/50/2093" TargetMode="External"/><Relationship Id="rId14" Type="http://schemas.openxmlformats.org/officeDocument/2006/relationships/hyperlink" Target="http://overcover.livejournal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3.xml"/><Relationship Id="rId1" Type="http://schemas.openxmlformats.org/officeDocument/2006/relationships/video" Target="NULL" TargetMode="External"/><Relationship Id="rId6" Type="http://schemas.microsoft.com/office/2007/relationships/media" Target="../media/media1.mp3"/><Relationship Id="rId5" Type="http://schemas.openxmlformats.org/officeDocument/2006/relationships/image" Target="../media/image6.gif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4005064"/>
            <a:ext cx="495405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Викторина о птицах.</a:t>
            </a:r>
            <a:endParaRPr lang="ru-RU" sz="3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7656" y="2311536"/>
            <a:ext cx="3096344" cy="4546464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195736" y="548680"/>
            <a:ext cx="2628900" cy="26289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03648" y="5589240"/>
            <a:ext cx="38884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Учитель начальных классов</a:t>
            </a:r>
          </a:p>
          <a:p>
            <a:r>
              <a:rPr lang="ru-RU" sz="1400" dirty="0" smtClean="0"/>
              <a:t>Меликова Римма </a:t>
            </a:r>
            <a:r>
              <a:rPr lang="ru-RU" sz="1400" dirty="0" err="1" smtClean="0"/>
              <a:t>Надировна</a:t>
            </a:r>
            <a:endParaRPr lang="ru-RU" sz="1400" dirty="0" smtClean="0"/>
          </a:p>
          <a:p>
            <a:r>
              <a:rPr lang="ru-RU" sz="1400" dirty="0" smtClean="0"/>
              <a:t>МБОУ СОШ №15 РСО –Алания</a:t>
            </a:r>
          </a:p>
          <a:p>
            <a:r>
              <a:rPr lang="ru-RU" sz="1400" dirty="0"/>
              <a:t>г</a:t>
            </a:r>
            <a:r>
              <a:rPr lang="ru-RU" sz="1400" dirty="0" smtClean="0"/>
              <a:t>. Владикавказ.</a:t>
            </a:r>
            <a:endParaRPr lang="ru-RU" sz="1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67087" flipH="1">
            <a:off x="5229934" y="651321"/>
            <a:ext cx="2983408" cy="2729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37657">
            <a:off x="646462" y="2365817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2032644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Какие птицы не летают?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9512" y="5048597"/>
            <a:ext cx="88569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Страусы.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Не летает и другой представитель страусообразных – </a:t>
            </a:r>
            <a:r>
              <a:rPr lang="ru-RU" sz="2800" b="1" i="1" dirty="0" smtClean="0">
                <a:solidFill>
                  <a:srgbClr val="7030A0"/>
                </a:solidFill>
              </a:rPr>
              <a:t>киви</a:t>
            </a:r>
            <a:r>
              <a:rPr lang="ru-RU" sz="1600" b="1" i="1" dirty="0" smtClean="0"/>
              <a:t>(Новая Зеландия</a:t>
            </a:r>
            <a:r>
              <a:rPr lang="ru-RU" sz="1600" b="1" dirty="0"/>
              <a:t>)</a:t>
            </a:r>
            <a:r>
              <a:rPr lang="ru-RU" sz="2800" b="1" i="1" dirty="0" smtClean="0">
                <a:solidFill>
                  <a:srgbClr val="7030A0"/>
                </a:solidFill>
              </a:rPr>
              <a:t>.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Представители нелетающих птиц есть и в Антарктиде – </a:t>
            </a:r>
            <a:r>
              <a:rPr lang="ru-RU" sz="2800" b="1" dirty="0" smtClean="0">
                <a:solidFill>
                  <a:srgbClr val="7030A0"/>
                </a:solidFill>
              </a:rPr>
              <a:t>пингвины.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0" y="77398"/>
            <a:ext cx="3275856" cy="345638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6136" y="135714"/>
            <a:ext cx="3320008" cy="333975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7229" y="1619597"/>
            <a:ext cx="22860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491671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своей песней предвещает скорый приход весны?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16518" y="332656"/>
            <a:ext cx="3774243" cy="331236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43808" y="4293096"/>
            <a:ext cx="59766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Вот уж на кого не подумаешь – </a:t>
            </a:r>
            <a:r>
              <a:rPr lang="ru-RU" sz="2400" b="1" dirty="0" smtClean="0">
                <a:solidFill>
                  <a:srgbClr val="7030A0"/>
                </a:solidFill>
              </a:rPr>
              <a:t>серая ворона. </a:t>
            </a:r>
            <a:r>
              <a:rPr lang="ru-RU" sz="2000" b="1" dirty="0" smtClean="0"/>
              <a:t>Её простая, тихая и мелодичная песенка совсем не похожа на карканье, а напоминает скорее мурлыканье котенка.</a:t>
            </a:r>
            <a:endParaRPr lang="ru-RU" sz="2000" b="1" dirty="0"/>
          </a:p>
        </p:txBody>
      </p:sp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467734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нашей страны самая большая?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293096"/>
            <a:ext cx="59766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Пеликан </a:t>
            </a:r>
            <a:r>
              <a:rPr lang="ru-RU" sz="2000" b="1" dirty="0" smtClean="0"/>
              <a:t>– длина его 1,5 м, размах крыльев</a:t>
            </a:r>
          </a:p>
          <a:p>
            <a:r>
              <a:rPr lang="ru-RU" sz="2000" b="1" dirty="0" smtClean="0"/>
              <a:t>- около 3м.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31840" y="280831"/>
            <a:ext cx="5076056" cy="36276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02458" y="788396"/>
            <a:ext cx="384917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124320">
            <a:off x="5046518" y="5070364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981415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умеет нырять и бегать по дну?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293096"/>
            <a:ext cx="5976664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Оляпка</a:t>
            </a:r>
            <a:r>
              <a:rPr lang="ru-RU" sz="2000" b="1" dirty="0" smtClean="0"/>
              <a:t>. Это бурая с белой грудкой птица может нырять  в воду и бегать по дну, цепляясь за неровности и мелкие камушки. Оляпка ловит на дне насекомых, червей и мелких рыб.</a:t>
            </a:r>
            <a:endParaRPr lang="ru-RU" sz="2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60515" y="548680"/>
            <a:ext cx="4286250" cy="3152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358522" y="911338"/>
            <a:ext cx="3461221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290661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У какой птицы хвост похож на струнный музыкальный инструмент?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43808" y="4293096"/>
            <a:ext cx="59766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Такой удивительный хвост у </a:t>
            </a:r>
            <a:r>
              <a:rPr lang="ru-RU" sz="2400" b="1" dirty="0" smtClean="0">
                <a:solidFill>
                  <a:srgbClr val="7030A0"/>
                </a:solidFill>
              </a:rPr>
              <a:t>лирохвоста.</a:t>
            </a:r>
          </a:p>
          <a:p>
            <a:r>
              <a:rPr lang="ru-RU" sz="2000" b="1" dirty="0" smtClean="0"/>
              <a:t>Это довольно крупная птица – длиной до метра, а хвост имеет длину более 40 см.</a:t>
            </a:r>
            <a:endParaRPr lang="ru-RU" sz="20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22340" y="548680"/>
            <a:ext cx="4419600" cy="295275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583160" y="777129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130284" flipH="1">
            <a:off x="2045906" y="5383189"/>
            <a:ext cx="4244840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292604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1403648" y="404664"/>
            <a:ext cx="7200800" cy="237626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Почему перед дождем ласточки летают низко над землей?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83768" y="4760565"/>
            <a:ext cx="633448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Ласточки</a:t>
            </a:r>
            <a:r>
              <a:rPr lang="ru-RU" sz="2000" b="1" dirty="0" smtClean="0"/>
              <a:t> питаются различными насекомыми, которых ловят прямо на лету, в воздухе. Перед дождем и грозой атмосферное давление понижается и мошкара опускается ниже к земле.</a:t>
            </a:r>
            <a:endParaRPr lang="ru-RU" sz="2000" b="1" dirty="0"/>
          </a:p>
        </p:txBody>
      </p:sp>
      <p:pic>
        <p:nvPicPr>
          <p:cNvPr id="9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130284" flipH="1">
            <a:off x="-37238" y="1362913"/>
            <a:ext cx="203916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68144" y="1700808"/>
            <a:ext cx="2986251" cy="30317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614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051" y="-72501"/>
            <a:ext cx="2189163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5860038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717217" y="2420888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Выноска-облако 2"/>
          <p:cNvSpPr/>
          <p:nvPr/>
        </p:nvSpPr>
        <p:spPr>
          <a:xfrm>
            <a:off x="2627784" y="-99392"/>
            <a:ext cx="6516216" cy="4801136"/>
          </a:xfrm>
          <a:prstGeom prst="cloudCallout">
            <a:avLst>
              <a:gd name="adj1" fmla="val -62825"/>
              <a:gd name="adj2" fmla="val 2793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Орнитология – наука о птицах. Имеет весьма почтенный возраст и является одной из наиболее разработанных ветвей зоологии. Даже суровой зимой, когда в природе не увидишь ни насекомых, ни рыб, когда звери становятся скрытными и недоступными наблюдению, когда замирают жизненные процессы у растений – некоторые из птиц остаются рядом с человеком, радуя глаз и словно напоминая нам о том,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10000"/>
                  </a:schemeClr>
                </a:solidFill>
              </a:rPr>
              <a:t>Что жизнь не прекратилась.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436096" y="3800475"/>
            <a:ext cx="3867150" cy="3057525"/>
          </a:xfrm>
          <a:prstGeom prst="rect">
            <a:avLst/>
          </a:prstGeom>
        </p:spPr>
      </p:pic>
      <p:pic>
        <p:nvPicPr>
          <p:cNvPr id="5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1130284" flipH="1">
            <a:off x="384065" y="1206521"/>
            <a:ext cx="203916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8894950" flipH="1">
            <a:off x="384066" y="1002875"/>
            <a:ext cx="2039166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9232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Интернет – ресурсы.</a:t>
            </a:r>
            <a:br>
              <a:rPr lang="ru-RU" sz="2000" b="1" dirty="0" smtClean="0">
                <a:solidFill>
                  <a:srgbClr val="002060"/>
                </a:solidFill>
              </a:rPr>
            </a:br>
            <a:r>
              <a:rPr lang="ru-RU" sz="1600" dirty="0" smtClean="0"/>
              <a:t>Материал викторины взят с научно-практического журнала </a:t>
            </a:r>
            <a:br>
              <a:rPr lang="ru-RU" sz="1600" dirty="0" smtClean="0"/>
            </a:br>
            <a:r>
              <a:rPr lang="ru-RU" sz="1600" dirty="0" smtClean="0"/>
              <a:t>«Завуч начальной школы» – 2005г. № 2</a:t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ru-RU" u="sng" dirty="0">
                <a:hlinkClick r:id="rId2"/>
              </a:rPr>
              <a:t>http://www.diary.ru/~Lecovik/?from=60</a:t>
            </a:r>
            <a:r>
              <a:rPr lang="ru-RU" u="sng" dirty="0"/>
              <a:t>стриж</a:t>
            </a:r>
            <a:endParaRPr lang="ru-RU" dirty="0"/>
          </a:p>
          <a:p>
            <a:r>
              <a:rPr lang="ru-RU" u="sng" dirty="0">
                <a:hlinkClick r:id="rId3"/>
              </a:rPr>
              <a:t>http://www.chess-online.ru/forums/viewtopic.html?t=6194&amp;start=420</a:t>
            </a:r>
            <a:r>
              <a:rPr lang="ru-RU" u="sng" dirty="0"/>
              <a:t> сойка</a:t>
            </a:r>
            <a:endParaRPr lang="ru-RU" dirty="0"/>
          </a:p>
          <a:p>
            <a:r>
              <a:rPr lang="ru-RU" u="sng" dirty="0">
                <a:hlinkClick r:id="rId4"/>
              </a:rPr>
              <a:t>http://news.bcm.ru/russia/2011/9/09/251470/1</a:t>
            </a:r>
            <a:r>
              <a:rPr lang="ru-RU" u="sng" dirty="0"/>
              <a:t> дрозд</a:t>
            </a:r>
            <a:endParaRPr lang="ru-RU" dirty="0"/>
          </a:p>
          <a:p>
            <a:r>
              <a:rPr lang="ru-RU" u="sng" dirty="0">
                <a:hlinkClick r:id="rId5"/>
              </a:rPr>
              <a:t>http://galereika.net/photo/krasivye_kartinki/pticy/sviristel_na_jagodakh_rjabiny/156-0-3184</a:t>
            </a:r>
            <a:r>
              <a:rPr lang="ru-RU" u="sng" dirty="0"/>
              <a:t> свиристель</a:t>
            </a:r>
            <a:endParaRPr lang="ru-RU" dirty="0"/>
          </a:p>
          <a:p>
            <a:r>
              <a:rPr lang="ru-RU" u="sng" dirty="0">
                <a:hlinkClick r:id="rId6"/>
              </a:rPr>
              <a:t>http://naturelight.ru/show_photo/19432.html</a:t>
            </a:r>
            <a:r>
              <a:rPr lang="ru-RU" u="sng" dirty="0"/>
              <a:t>  клест</a:t>
            </a:r>
            <a:endParaRPr lang="ru-RU" dirty="0"/>
          </a:p>
          <a:p>
            <a:r>
              <a:rPr lang="ru-RU" u="sng" dirty="0">
                <a:hlinkClick r:id="rId7"/>
              </a:rPr>
              <a:t>http://www.diary.ru/~Yano4kaJofa/?from=40</a:t>
            </a:r>
            <a:r>
              <a:rPr lang="ru-RU" u="sng" dirty="0"/>
              <a:t>  дятел</a:t>
            </a:r>
            <a:endParaRPr lang="ru-RU" dirty="0"/>
          </a:p>
          <a:p>
            <a:r>
              <a:rPr lang="ru-RU" u="sng" dirty="0">
                <a:hlinkClick r:id="rId8"/>
              </a:rPr>
              <a:t>http://wallpaper.zoda.ru/animals/wprsskk.html</a:t>
            </a:r>
            <a:r>
              <a:rPr lang="ru-RU" dirty="0"/>
              <a:t> сова</a:t>
            </a:r>
          </a:p>
          <a:p>
            <a:r>
              <a:rPr lang="ru-RU" u="sng" dirty="0">
                <a:hlinkClick r:id="rId9"/>
              </a:rPr>
              <a:t>http://www.ytime.com.ua/ru/50/2093</a:t>
            </a:r>
            <a:r>
              <a:rPr lang="ru-RU" dirty="0"/>
              <a:t> киви</a:t>
            </a:r>
          </a:p>
          <a:p>
            <a:r>
              <a:rPr lang="ru-RU" u="sng" dirty="0">
                <a:hlinkClick r:id="rId10"/>
              </a:rPr>
              <a:t>http://blogi.ya1.ru/old/blog.php</a:t>
            </a:r>
            <a:r>
              <a:rPr lang="ru-RU" dirty="0"/>
              <a:t>пингвин</a:t>
            </a:r>
          </a:p>
          <a:p>
            <a:r>
              <a:rPr lang="ru-RU" u="sng" dirty="0">
                <a:hlinkClick r:id="rId11"/>
              </a:rPr>
              <a:t>http://story-sibaka.ucoz.ru/index/neutomimyj_smotritel_lesa/0-20</a:t>
            </a:r>
            <a:r>
              <a:rPr lang="ru-RU" u="sng" dirty="0"/>
              <a:t>  поползень</a:t>
            </a:r>
            <a:endParaRPr lang="ru-RU" dirty="0"/>
          </a:p>
          <a:p>
            <a:r>
              <a:rPr lang="ru-RU" u="sng" dirty="0">
                <a:hlinkClick r:id="rId12"/>
              </a:rPr>
              <a:t>http://en.wikipedia.org/wiki/List_of_birds_of_Australia лирохвост</a:t>
            </a:r>
            <a:endParaRPr lang="ru-RU" dirty="0"/>
          </a:p>
          <a:p>
            <a:r>
              <a:rPr lang="ru-RU" u="sng" dirty="0">
                <a:hlinkClick r:id="rId13"/>
              </a:rPr>
              <a:t>http://ztown.info/novosti/326-ukradennyj-straus-sbezhal-ot-poxititelej-i-vernulsya-domoj.html</a:t>
            </a:r>
            <a:r>
              <a:rPr lang="ru-RU" u="sng" dirty="0"/>
              <a:t> страус</a:t>
            </a:r>
            <a:endParaRPr lang="ru-RU" dirty="0"/>
          </a:p>
          <a:p>
            <a:r>
              <a:rPr lang="en-US" u="sng" dirty="0">
                <a:hlinkClick r:id="rId14"/>
              </a:rPr>
              <a:t>http</a:t>
            </a:r>
            <a:r>
              <a:rPr lang="ru-RU" u="sng" dirty="0">
                <a:hlinkClick r:id="rId14"/>
              </a:rPr>
              <a:t>://</a:t>
            </a:r>
            <a:r>
              <a:rPr lang="en-US" u="sng" dirty="0" err="1">
                <a:hlinkClick r:id="rId14"/>
              </a:rPr>
              <a:t>overcover</a:t>
            </a:r>
            <a:r>
              <a:rPr lang="ru-RU" u="sng" dirty="0">
                <a:hlinkClick r:id="rId14"/>
              </a:rPr>
              <a:t>.</a:t>
            </a:r>
            <a:r>
              <a:rPr lang="en-US" u="sng" dirty="0" err="1">
                <a:hlinkClick r:id="rId14"/>
              </a:rPr>
              <a:t>livejournal</a:t>
            </a:r>
            <a:r>
              <a:rPr lang="ru-RU" u="sng" dirty="0">
                <a:hlinkClick r:id="rId14"/>
              </a:rPr>
              <a:t>.</a:t>
            </a:r>
            <a:r>
              <a:rPr lang="en-US" u="sng" dirty="0">
                <a:hlinkClick r:id="rId14"/>
              </a:rPr>
              <a:t>com</a:t>
            </a:r>
            <a:r>
              <a:rPr lang="ru-RU" u="sng" dirty="0">
                <a:hlinkClick r:id="rId14"/>
              </a:rPr>
              <a:t>/</a:t>
            </a:r>
            <a:r>
              <a:rPr lang="en-US" u="sng" dirty="0"/>
              <a:t>  </a:t>
            </a:r>
            <a:r>
              <a:rPr lang="ru-RU" u="sng" dirty="0"/>
              <a:t>серая ворона</a:t>
            </a:r>
            <a:endParaRPr lang="ru-RU" dirty="0"/>
          </a:p>
          <a:p>
            <a:r>
              <a:rPr lang="ru-RU" u="sng" dirty="0">
                <a:hlinkClick r:id="rId15"/>
              </a:rPr>
              <a:t>http://birdphoto.ru/index.php?newsid=665</a:t>
            </a:r>
            <a:r>
              <a:rPr lang="ru-RU" dirty="0"/>
              <a:t> оляпка</a:t>
            </a:r>
          </a:p>
          <a:p>
            <a:r>
              <a:rPr lang="ru-RU" u="sng" dirty="0">
                <a:hlinkClick r:id="rId16"/>
              </a:rPr>
              <a:t>http://www.free-lancers.net/users/Alabama/projects/117188/</a:t>
            </a:r>
            <a:r>
              <a:rPr lang="ru-RU" u="sng" dirty="0"/>
              <a:t> </a:t>
            </a:r>
            <a:r>
              <a:rPr lang="ru-RU" u="sng" dirty="0" err="1"/>
              <a:t>лесовичок</a:t>
            </a:r>
            <a:endParaRPr lang="ru-RU" dirty="0"/>
          </a:p>
          <a:p>
            <a:r>
              <a:rPr lang="en-US" u="sng" dirty="0">
                <a:hlinkClick r:id="rId17"/>
              </a:rPr>
              <a:t>http</a:t>
            </a:r>
            <a:r>
              <a:rPr lang="ru-RU" u="sng" dirty="0">
                <a:hlinkClick r:id="rId17"/>
              </a:rPr>
              <a:t>://</a:t>
            </a:r>
            <a:r>
              <a:rPr lang="en-US" u="sng" dirty="0">
                <a:hlinkClick r:id="rId17"/>
              </a:rPr>
              <a:t>www</a:t>
            </a:r>
            <a:r>
              <a:rPr lang="ru-RU" u="sng" dirty="0">
                <a:hlinkClick r:id="rId17"/>
              </a:rPr>
              <a:t>.</a:t>
            </a:r>
            <a:r>
              <a:rPr lang="en-US" u="sng" dirty="0" err="1">
                <a:hlinkClick r:id="rId17"/>
              </a:rPr>
              <a:t>liveinternet</a:t>
            </a:r>
            <a:r>
              <a:rPr lang="ru-RU" u="sng" dirty="0">
                <a:hlinkClick r:id="rId17"/>
              </a:rPr>
              <a:t>.</a:t>
            </a:r>
            <a:r>
              <a:rPr lang="en-US" u="sng" dirty="0" err="1">
                <a:hlinkClick r:id="rId17"/>
              </a:rPr>
              <a:t>ru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community</a:t>
            </a:r>
            <a:r>
              <a:rPr lang="ru-RU" u="sng" dirty="0">
                <a:hlinkClick r:id="rId17"/>
              </a:rPr>
              <a:t>/3299606/</a:t>
            </a:r>
            <a:r>
              <a:rPr lang="en-US" u="sng" dirty="0">
                <a:hlinkClick r:id="rId17"/>
              </a:rPr>
              <a:t>rubric</a:t>
            </a:r>
            <a:r>
              <a:rPr lang="ru-RU" u="sng" dirty="0">
                <a:hlinkClick r:id="rId17"/>
              </a:rPr>
              <a:t>/1170754/</a:t>
            </a:r>
            <a:r>
              <a:rPr lang="en-US" u="sng" dirty="0">
                <a:hlinkClick r:id="rId17"/>
              </a:rPr>
              <a:t>comments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friends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friends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friends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profile</a:t>
            </a:r>
            <a:r>
              <a:rPr lang="ru-RU" u="sng" dirty="0">
                <a:hlinkClick r:id="rId17"/>
              </a:rPr>
              <a:t>/</a:t>
            </a:r>
            <a:r>
              <a:rPr lang="en-US" u="sng" dirty="0">
                <a:hlinkClick r:id="rId17"/>
              </a:rPr>
              <a:t>page</a:t>
            </a:r>
            <a:r>
              <a:rPr lang="ru-RU" u="sng" dirty="0">
                <a:hlinkClick r:id="rId17"/>
              </a:rPr>
              <a:t>6.</a:t>
            </a:r>
            <a:r>
              <a:rPr lang="en-US" u="sng" dirty="0">
                <a:hlinkClick r:id="rId17"/>
              </a:rPr>
              <a:t>html </a:t>
            </a:r>
            <a:r>
              <a:rPr lang="ru-RU" u="sng" dirty="0">
                <a:hlinkClick r:id="rId17"/>
              </a:rPr>
              <a:t>сова</a:t>
            </a:r>
            <a:endParaRPr lang="ru-RU" dirty="0"/>
          </a:p>
          <a:p>
            <a:r>
              <a:rPr lang="ru-RU" u="sng" dirty="0">
                <a:hlinkClick r:id="rId18"/>
              </a:rPr>
              <a:t>http://kazink.ucoz.com/publ/pticy_vnesennye_v_krasnuju_knigu_kazakhstana/1-1-0-8</a:t>
            </a:r>
            <a:r>
              <a:rPr lang="ru-RU" dirty="0"/>
              <a:t> </a:t>
            </a:r>
            <a:r>
              <a:rPr lang="ru-RU" dirty="0" smtClean="0"/>
              <a:t>пеликан</a:t>
            </a:r>
          </a:p>
          <a:p>
            <a:pPr marL="0" indent="0">
              <a:buNone/>
            </a:pPr>
            <a:r>
              <a:rPr lang="ru-RU" dirty="0">
                <a:hlinkClick r:id="rId19"/>
              </a:rPr>
              <a:t> </a:t>
            </a:r>
            <a:r>
              <a:rPr lang="ru-RU" dirty="0" smtClean="0">
                <a:hlinkClick r:id="rId19"/>
              </a:rPr>
              <a:t>        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19"/>
              </a:rPr>
              <a:t>http</a:t>
            </a:r>
            <a:r>
              <a:rPr lang="ru-RU" u="sng" dirty="0">
                <a:solidFill>
                  <a:srgbClr val="379E37"/>
                </a:solidFill>
                <a:latin typeface="Arial"/>
                <a:hlinkClick r:id="rId19"/>
              </a:rPr>
              <a:t>://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19"/>
              </a:rPr>
              <a:t>animashki2010.ucoz.ru/photo/animacii_ptic/907098759/26-0-383</a:t>
            </a:r>
            <a:r>
              <a:rPr lang="ru-RU" u="sng" dirty="0" smtClean="0">
                <a:solidFill>
                  <a:srgbClr val="379E37"/>
                </a:solidFill>
                <a:latin typeface="Arial"/>
              </a:rPr>
              <a:t> летающие птицы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hlinkClick r:id="rId20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  <a:hlinkClick r:id="rId20"/>
              </a:rPr>
              <a:t>       </a:t>
            </a:r>
            <a:r>
              <a:rPr lang="en-US" u="sng" dirty="0" smtClean="0">
                <a:solidFill>
                  <a:srgbClr val="379E37"/>
                </a:solidFill>
                <a:latin typeface="Arial"/>
                <a:hlinkClick r:id="rId20"/>
              </a:rPr>
              <a:t>http</a:t>
            </a:r>
            <a:r>
              <a:rPr lang="en-US" u="sng" dirty="0">
                <a:solidFill>
                  <a:srgbClr val="379E37"/>
                </a:solidFill>
                <a:latin typeface="Arial"/>
                <a:hlinkClick r:id="rId20"/>
              </a:rPr>
              <a:t>://</a:t>
            </a:r>
            <a:r>
              <a:rPr lang="en-US" u="sng" dirty="0" smtClean="0">
                <a:solidFill>
                  <a:srgbClr val="379E37"/>
                </a:solidFill>
                <a:latin typeface="Arial"/>
                <a:hlinkClick r:id="rId20"/>
              </a:rPr>
              <a:t>www.mp3sort.com/forum/tema.php?p=763076</a:t>
            </a:r>
            <a:r>
              <a:rPr lang="ru-RU" u="sng" dirty="0" smtClean="0">
                <a:solidFill>
                  <a:srgbClr val="379E37"/>
                </a:solidFill>
                <a:latin typeface="Arial"/>
              </a:rPr>
              <a:t> птицы на ветке</a:t>
            </a:r>
          </a:p>
          <a:p>
            <a:pPr marL="0" indent="0">
              <a:buNone/>
            </a:pPr>
            <a:r>
              <a:rPr lang="ru-RU" dirty="0">
                <a:solidFill>
                  <a:srgbClr val="000000"/>
                </a:solidFill>
                <a:latin typeface="Arial"/>
                <a:hlinkClick r:id="rId21"/>
              </a:rPr>
              <a:t> </a:t>
            </a:r>
            <a:r>
              <a:rPr lang="ru-RU" dirty="0" smtClean="0">
                <a:solidFill>
                  <a:srgbClr val="000000"/>
                </a:solidFill>
                <a:latin typeface="Arial"/>
                <a:hlinkClick r:id="rId21"/>
              </a:rPr>
              <a:t>       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21"/>
              </a:rPr>
              <a:t>http</a:t>
            </a:r>
            <a:r>
              <a:rPr lang="ru-RU" u="sng" dirty="0">
                <a:solidFill>
                  <a:srgbClr val="379E37"/>
                </a:solidFill>
                <a:latin typeface="Arial"/>
                <a:hlinkClick r:id="rId21"/>
              </a:rPr>
              <a:t>://</a:t>
            </a:r>
            <a:r>
              <a:rPr lang="ru-RU" u="sng" dirty="0" smtClean="0">
                <a:solidFill>
                  <a:srgbClr val="379E37"/>
                </a:solidFill>
                <a:latin typeface="Arial"/>
                <a:hlinkClick r:id="rId21"/>
              </a:rPr>
              <a:t>forum.meta.ua/topic/p/5496827.html</a:t>
            </a:r>
            <a:r>
              <a:rPr lang="ru-RU" u="sng" dirty="0" smtClean="0">
                <a:solidFill>
                  <a:srgbClr val="379E37"/>
                </a:solidFill>
                <a:latin typeface="Arial"/>
              </a:rPr>
              <a:t> ласточка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85347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56145" y="2348880"/>
            <a:ext cx="3096344" cy="4546464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7" name="Скругленная прямоугольная выноска 6"/>
          <p:cNvSpPr/>
          <p:nvPr/>
        </p:nvSpPr>
        <p:spPr>
          <a:xfrm>
            <a:off x="251520" y="292085"/>
            <a:ext cx="6480720" cy="2444632"/>
          </a:xfrm>
          <a:prstGeom prst="wedgeRoundRectCallout">
            <a:avLst>
              <a:gd name="adj1" fmla="val 56137"/>
              <a:gd name="adj2" fmla="val 82928"/>
              <a:gd name="adj3" fmla="val 16667"/>
            </a:avLst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3528" y="404664"/>
            <a:ext cx="64898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Птицы являются великолепным воплощением красоты земной жизни. 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Мы любим природу и птиц как её часть.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Викторина укрепит  знания и интерес </a:t>
            </a:r>
          </a:p>
          <a:p>
            <a:r>
              <a:rPr lang="ru-RU" sz="2400" b="1" i="1" dirty="0" smtClean="0">
                <a:solidFill>
                  <a:srgbClr val="0070C0"/>
                </a:solidFill>
              </a:rPr>
              <a:t>к птицам.</a:t>
            </a:r>
            <a:endParaRPr lang="ru-RU" sz="2400" b="1" i="1" dirty="0">
              <a:solidFill>
                <a:srgbClr val="0070C0"/>
              </a:solidFill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80010">
            <a:off x="265125" y="4018292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797340">
            <a:off x="4733150" y="2987636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48880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239506">
            <a:off x="2364795" y="4628644"/>
            <a:ext cx="2407344" cy="2202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99412" y="2848176"/>
            <a:ext cx="3905250" cy="352425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516216" y="6377186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err="1" smtClean="0">
                <a:solidFill>
                  <a:schemeClr val="bg2">
                    <a:lumMod val="25000"/>
                  </a:schemeClr>
                </a:solidFill>
              </a:rPr>
              <a:t>Лесовичок</a:t>
            </a:r>
            <a:r>
              <a:rPr lang="ru-RU" sz="2400" b="1" i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  <a:endParaRPr lang="ru-RU" sz="2400" b="1" i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2" name="002_Голос лес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 cstate="print"/>
          <a:stretch>
            <a:fillRect/>
          </a:stretch>
        </p:blipFill>
        <p:spPr>
          <a:xfrm>
            <a:off x="5436096" y="607238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706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7252" y="898645"/>
            <a:ext cx="4112700" cy="617714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Каких птиц называют «пернатыми кошками»?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03404" y="4653136"/>
            <a:ext cx="521706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Это </a:t>
            </a:r>
            <a:r>
              <a:rPr lang="ru-RU" sz="2400" b="1" dirty="0" smtClean="0">
                <a:solidFill>
                  <a:srgbClr val="7030A0"/>
                </a:solidFill>
              </a:rPr>
              <a:t>совы.</a:t>
            </a:r>
            <a:r>
              <a:rPr lang="ru-RU" sz="2000" b="1" dirty="0" smtClean="0"/>
              <a:t> Бесшумный полет, способность видеть в темноте, острый слух, мгновенная реакция – вот те качества. За которые в народе сов прозвали «пернатыми кошками».</a:t>
            </a:r>
            <a:endParaRPr lang="ru-RU" sz="2000" b="1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3509042" y="154320"/>
            <a:ext cx="5311429" cy="413877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8018916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27252" y="1412776"/>
            <a:ext cx="3770395" cy="566301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никогда не садится на землю?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6721" y="188640"/>
            <a:ext cx="5163562" cy="3096344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139952" y="4077072"/>
            <a:ext cx="439248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Стриж.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У этой птицы очень длинные крылья, а ноги короткие. Если бы стриж сел на землю, то не смог бы снова взлететь и погиб.</a:t>
            </a:r>
            <a:endParaRPr lang="ru-RU" sz="2000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26388" y="-315416"/>
            <a:ext cx="4237037" cy="3876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368308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Кто помогает лес сеять?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8266" y="2"/>
            <a:ext cx="2674408" cy="1997398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7504" y="1988840"/>
            <a:ext cx="46085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Сойки</a:t>
            </a:r>
            <a:r>
              <a:rPr lang="ru-RU" sz="2000" b="1" dirty="0" smtClean="0">
                <a:solidFill>
                  <a:srgbClr val="0070C0"/>
                </a:solidFill>
              </a:rPr>
              <a:t> прячут зрелые жёлуди в мох, а затем забывают. Часть спрятанных желудей прорастают</a:t>
            </a:r>
            <a:endParaRPr lang="ru-RU" sz="2000" b="1" dirty="0">
              <a:solidFill>
                <a:srgbClr val="0070C0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5903640" y="1"/>
            <a:ext cx="2448272" cy="19888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4" name="TextBox 3"/>
          <p:cNvSpPr txBox="1"/>
          <p:nvPr/>
        </p:nvSpPr>
        <p:spPr>
          <a:xfrm>
            <a:off x="4499992" y="1988840"/>
            <a:ext cx="46440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Дрозды </a:t>
            </a:r>
            <a:r>
              <a:rPr lang="ru-RU" sz="2000" b="1" dirty="0" smtClean="0">
                <a:solidFill>
                  <a:srgbClr val="002060"/>
                </a:solidFill>
              </a:rPr>
              <a:t>целиком глотают ягоды, </a:t>
            </a:r>
            <a:r>
              <a:rPr lang="ru-RU" sz="2000" b="1" dirty="0">
                <a:solidFill>
                  <a:srgbClr val="002060"/>
                </a:solidFill>
              </a:rPr>
              <a:t>а</a:t>
            </a:r>
            <a:r>
              <a:rPr lang="ru-RU" sz="2000" b="1" dirty="0" smtClean="0">
                <a:solidFill>
                  <a:srgbClr val="002060"/>
                </a:solidFill>
              </a:rPr>
              <a:t> непереваренные семена и косточки потом всходят.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627784" y="3140968"/>
            <a:ext cx="2304256" cy="228427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236796" y="5589240"/>
            <a:ext cx="37753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Свиристели</a:t>
            </a:r>
            <a:r>
              <a:rPr lang="ru-RU" sz="2000" b="1" dirty="0" smtClean="0">
                <a:solidFill>
                  <a:srgbClr val="7030A0"/>
                </a:solidFill>
              </a:rPr>
              <a:t> помогают сеять рябину, шиповник и можжевельник.</a:t>
            </a:r>
            <a:endParaRPr lang="ru-RU" sz="2000" b="1" dirty="0">
              <a:solidFill>
                <a:srgbClr val="7030A0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03640" y="3140968"/>
            <a:ext cx="2708312" cy="22733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652120" y="5589240"/>
            <a:ext cx="33843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Клесты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оставляют в шишках половину семян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78978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" grpId="0"/>
      <p:bldP spid="4" grpId="0"/>
      <p:bldP spid="5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Кого называют «лесным доктором» или «санитаром леса»?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5070" y="332657"/>
            <a:ext cx="3697290" cy="405594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0" name="TextBox 9"/>
          <p:cNvSpPr txBox="1"/>
          <p:nvPr/>
        </p:nvSpPr>
        <p:spPr>
          <a:xfrm>
            <a:off x="2339752" y="4797152"/>
            <a:ext cx="6804248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Дятел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. Большой пестрый дятел  без особых усилий выдалбливает дупла, вскрывая ходы короедов. Большой черный дятел с удовольствием поедает черных муравьев-древоточцев. Которые поселяются в гниющем дереве.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42173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Видит ли сова днем?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9752" y="4797152"/>
            <a:ext cx="6804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Видит и очень даже неплохо. Причем днем </a:t>
            </a:r>
            <a:r>
              <a:rPr lang="ru-RU" sz="2400" b="1" dirty="0" smtClean="0">
                <a:solidFill>
                  <a:srgbClr val="7030A0"/>
                </a:solidFill>
              </a:rPr>
              <a:t>сова</a:t>
            </a: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</a:rPr>
              <a:t> не избегает яркого света, не старается спрятаться.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402922" y="332656"/>
            <a:ext cx="5001436" cy="33368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635611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7287" y="2132856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Какая птица может передвигаться по стволу дерева вниз и вверх?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18856" y="4732596"/>
            <a:ext cx="23042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7030A0"/>
                </a:solidFill>
              </a:rPr>
              <a:t>Поползень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57600" y="848713"/>
            <a:ext cx="4226768" cy="352230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793428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468560" y="2245061"/>
            <a:ext cx="3312368" cy="497507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7" name="Выноска-облако 6"/>
          <p:cNvSpPr/>
          <p:nvPr/>
        </p:nvSpPr>
        <p:spPr>
          <a:xfrm>
            <a:off x="2663280" y="332656"/>
            <a:ext cx="6480720" cy="2016224"/>
          </a:xfrm>
          <a:prstGeom prst="cloudCallout">
            <a:avLst>
              <a:gd name="adj1" fmla="val -39985"/>
              <a:gd name="adj2" fmla="val 59869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Как устроен клюв у клеста?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5736" y="4293096"/>
            <a:ext cx="6768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У </a:t>
            </a:r>
            <a:r>
              <a:rPr lang="ru-RU" sz="2400" b="1" i="1" dirty="0" smtClean="0">
                <a:solidFill>
                  <a:srgbClr val="7030A0"/>
                </a:solidFill>
              </a:rPr>
              <a:t>клеста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</a:rPr>
              <a:t>надклювие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и </a:t>
            </a:r>
            <a:r>
              <a:rPr lang="ru-RU" sz="2000" b="1" i="1" dirty="0" err="1" smtClean="0">
                <a:solidFill>
                  <a:schemeClr val="accent6">
                    <a:lumMod val="75000"/>
                  </a:schemeClr>
                </a:solidFill>
              </a:rPr>
              <a:t>подклювие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 скрещиваются</a:t>
            </a:r>
          </a:p>
          <a:p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между собой, и их концы сильно выступают</a:t>
            </a:r>
          </a:p>
          <a:p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</a:rPr>
              <a:t>п</a:t>
            </a:r>
            <a:r>
              <a:rPr lang="ru-RU" sz="2000" b="1" i="1" dirty="0" smtClean="0">
                <a:solidFill>
                  <a:schemeClr val="accent6">
                    <a:lumMod val="75000"/>
                  </a:schemeClr>
                </a:solidFill>
              </a:rPr>
              <a:t>о бокам клюва. В природе клесты питаются семенами хвойных деревьев, легко вытаскивая их из сосновых и еловых шишек при помощи своего необычного клюва.</a:t>
            </a:r>
            <a:endParaRPr lang="ru-RU" sz="2000" b="1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44387" y="188640"/>
            <a:ext cx="5118505" cy="360854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8" name="Picture 2" descr="D:\к урокам картинки\a68d5062372f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9240143">
            <a:off x="-439524" y="684678"/>
            <a:ext cx="4176464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050836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</p:bld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Ясность">
  <a:themeElements>
    <a:clrScheme name="Ясность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426</TotalTime>
  <Words>690</Words>
  <Application>Microsoft Office PowerPoint</Application>
  <PresentationFormat>Экран (4:3)</PresentationFormat>
  <Paragraphs>66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Тема Office</vt:lpstr>
      <vt:lpstr>Ясность</vt:lpstr>
      <vt:lpstr>1_Ясность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Интернет – ресурсы. Материал викторины взят с научно-практического журнала  «Завуч начальной школы» – 2005г. № 2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BEST</dc:creator>
  <cp:lastModifiedBy>Николай</cp:lastModifiedBy>
  <cp:revision>37</cp:revision>
  <dcterms:created xsi:type="dcterms:W3CDTF">2012-04-02T14:58:53Z</dcterms:created>
  <dcterms:modified xsi:type="dcterms:W3CDTF">2015-10-15T10:56:53Z</dcterms:modified>
</cp:coreProperties>
</file>