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5"/>
  </p:notesMasterIdLst>
  <p:sldIdLst>
    <p:sldId id="256" r:id="rId3"/>
    <p:sldId id="262" r:id="rId4"/>
    <p:sldId id="290" r:id="rId5"/>
    <p:sldId id="283" r:id="rId6"/>
    <p:sldId id="284" r:id="rId7"/>
    <p:sldId id="259" r:id="rId8"/>
    <p:sldId id="291" r:id="rId9"/>
    <p:sldId id="266" r:id="rId10"/>
    <p:sldId id="265" r:id="rId11"/>
    <p:sldId id="268" r:id="rId12"/>
    <p:sldId id="267" r:id="rId13"/>
    <p:sldId id="293" r:id="rId14"/>
    <p:sldId id="302" r:id="rId15"/>
    <p:sldId id="257" r:id="rId16"/>
    <p:sldId id="295" r:id="rId17"/>
    <p:sldId id="297" r:id="rId18"/>
    <p:sldId id="298" r:id="rId19"/>
    <p:sldId id="296" r:id="rId20"/>
    <p:sldId id="288" r:id="rId21"/>
    <p:sldId id="263" r:id="rId22"/>
    <p:sldId id="300" r:id="rId23"/>
    <p:sldId id="299" r:id="rId24"/>
    <p:sldId id="277" r:id="rId25"/>
    <p:sldId id="292" r:id="rId26"/>
    <p:sldId id="285" r:id="rId27"/>
    <p:sldId id="278" r:id="rId28"/>
    <p:sldId id="273" r:id="rId29"/>
    <p:sldId id="274" r:id="rId30"/>
    <p:sldId id="275" r:id="rId31"/>
    <p:sldId id="276" r:id="rId32"/>
    <p:sldId id="289" r:id="rId33"/>
    <p:sldId id="260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7" d="100"/>
        <a:sy n="4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F49EE-0D14-429A-8028-B1F78B1E4793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FD410-3B6B-47C0-922A-8CA1CC4E28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B22E47-5395-4797-B4AE-76A33848D3FE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9518B-622E-4CB0-BBA9-B0D63CE82D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0;&#1076;&#1077;&#1086;/&#1057;&#1052;&#1045;&#1056;&#1063;.avi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avdinsk.ru/interes/stats/161/" TargetMode="External"/><Relationship Id="rId13" Type="http://schemas.openxmlformats.org/officeDocument/2006/relationships/hyperlink" Target="http://www.aerotema.ru/index.php?productID=710" TargetMode="External"/><Relationship Id="rId18" Type="http://schemas.openxmlformats.org/officeDocument/2006/relationships/hyperlink" Target="http://www.leopublishing.net/childrenandyoungadults.htm" TargetMode="External"/><Relationship Id="rId3" Type="http://schemas.openxmlformats.org/officeDocument/2006/relationships/hyperlink" Target="http://dic.academic.ru/dic.nsf/ruwiki/821514" TargetMode="External"/><Relationship Id="rId21" Type="http://schemas.openxmlformats.org/officeDocument/2006/relationships/hyperlink" Target="http://biolicey2vrn.ucoz.ru/index/rasprostranenie_plodov_i_semjan/0-48" TargetMode="External"/><Relationship Id="rId7" Type="http://schemas.openxmlformats.org/officeDocument/2006/relationships/hyperlink" Target="http://b.sgahelp.ru/ept2_vopros/ept2_demo_7055.01.01.1/" TargetMode="External"/><Relationship Id="rId12" Type="http://schemas.openxmlformats.org/officeDocument/2006/relationships/hyperlink" Target="http://afisha.altune.ru/napravlenie-vetra-6-oktyabrya-moskva.html" TargetMode="External"/><Relationship Id="rId17" Type="http://schemas.openxmlformats.org/officeDocument/2006/relationships/hyperlink" Target="http://forum.od.ua/showthread.php" TargetMode="External"/><Relationship Id="rId2" Type="http://schemas.openxmlformats.org/officeDocument/2006/relationships/hyperlink" Target="http://office.microsoft.com/ru-ru/providers/PN030002480.aspx" TargetMode="External"/><Relationship Id="rId16" Type="http://schemas.openxmlformats.org/officeDocument/2006/relationships/hyperlink" Target="http://mir-samodelok.narod.ru/plane.htm" TargetMode="External"/><Relationship Id="rId20" Type="http://schemas.openxmlformats.org/officeDocument/2006/relationships/hyperlink" Target="http://50ds.ru/detsad/vospitatel/print:page,1,3167-kompleksnoe-zanyatie-veter-po-moryu-gulyaet---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inysilverkey.com/?page_id=104" TargetMode="External"/><Relationship Id="rId11" Type="http://schemas.openxmlformats.org/officeDocument/2006/relationships/hyperlink" Target="http://vita-vitas.narod.ru/u2.html" TargetMode="External"/><Relationship Id="rId24" Type="http://schemas.openxmlformats.org/officeDocument/2006/relationships/hyperlink" Target="http://go.mail.ru/search_images?rch=e&amp;type=all&amp;is=0&amp;q=%D0%B2%D0%BE%D0%B7%D0%B4%D1%83%D1%88%D0%BD%D1%8B%D0%B5+%D1%88%D0%B0%D1%80%D1%8B&amp;us=" TargetMode="External"/><Relationship Id="rId5" Type="http://schemas.openxmlformats.org/officeDocument/2006/relationships/hyperlink" Target="http://www.free-scores.com/partitions_telecharger.php?partition=18285" TargetMode="External"/><Relationship Id="rId15" Type="http://schemas.openxmlformats.org/officeDocument/2006/relationships/hyperlink" Target="http://images.yandex.ru/yandsearch" TargetMode="External"/><Relationship Id="rId23" Type="http://schemas.openxmlformats.org/officeDocument/2006/relationships/hyperlink" Target="http://iscience.ru/2012/09/11/energii-vetra-dostatochno-chtoby-udovletvorit-potrebnost-chelovechestva-v-elektrichestve/" TargetMode="External"/><Relationship Id="rId10" Type="http://schemas.openxmlformats.org/officeDocument/2006/relationships/hyperlink" Target="http://blacmagia.narod.ru/learn/kurs/stihia/thema04/index.htm" TargetMode="External"/><Relationship Id="rId19" Type="http://schemas.openxmlformats.org/officeDocument/2006/relationships/hyperlink" Target="http://www.yshastiki.ru/rr/r24.htm" TargetMode="External"/><Relationship Id="rId4" Type="http://schemas.openxmlformats.org/officeDocument/2006/relationships/hyperlink" Target="http://pochemuha.ru/kuda-duet-veter" TargetMode="External"/><Relationship Id="rId9" Type="http://schemas.openxmlformats.org/officeDocument/2006/relationships/hyperlink" Target="http://www.liveinternet.ru/users/vanteeva/post120064831/" TargetMode="External"/><Relationship Id="rId14" Type="http://schemas.openxmlformats.org/officeDocument/2006/relationships/hyperlink" Target="http://suvenirpodelkaua.ru/detskoe-podelki-muzika-vetra.htm" TargetMode="External"/><Relationship Id="rId22" Type="http://schemas.openxmlformats.org/officeDocument/2006/relationships/hyperlink" Target="http://go.mail.ru/search_images?rch=e&amp;type=all&amp;is=0&amp;q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124744"/>
            <a:ext cx="7272334" cy="2089942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Ветер-движение воздуха</a:t>
            </a:r>
            <a:endParaRPr lang="ru-RU" b="1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077072"/>
            <a:ext cx="6713342" cy="2520280"/>
          </a:xfrm>
          <a:prstGeom prst="round2SameRect">
            <a:avLst>
              <a:gd name="adj1" fmla="val 9552"/>
              <a:gd name="adj2" fmla="val 33399"/>
            </a:avLst>
          </a:prstGeom>
          <a:gradFill flip="none" rotWithShape="1">
            <a:gsLst>
              <a:gs pos="0">
                <a:srgbClr val="5E9EFF">
                  <a:alpha val="13000"/>
                </a:srgbClr>
              </a:gs>
              <a:gs pos="39999">
                <a:srgbClr val="85C2FF">
                  <a:alpha val="48000"/>
                </a:srgbClr>
              </a:gs>
              <a:gs pos="70000">
                <a:srgbClr val="C4D6EB">
                  <a:alpha val="65000"/>
                </a:srgbClr>
              </a:gs>
              <a:gs pos="100000">
                <a:schemeClr val="bg1">
                  <a:alpha val="70000"/>
                </a:schemeClr>
              </a:gs>
            </a:gsLst>
            <a:lin ang="16200000" scaled="1"/>
            <a:tileRect/>
          </a:gradFill>
          <a:ln w="6350">
            <a:solidFill>
              <a:schemeClr val="accent1">
                <a:shade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Гонтаренко Елена Анатольевна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Учитель биологии</a:t>
            </a:r>
          </a:p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ГБОУАО «СКШИ №2 для детей-сирот с ОВЗ </a:t>
            </a:r>
            <a:r>
              <a:rPr lang="en-US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VIII 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вида»г.Астрахани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Направление ветра — это направление, откуда он дует.</a:t>
            </a:r>
            <a: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http://blacmagia.narod.ru/learn/kurs/stihia/thema04/0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84168" y="1196752"/>
            <a:ext cx="2857500" cy="2857500"/>
          </a:xfrm>
          <a:prstGeom prst="rect">
            <a:avLst/>
          </a:prstGeom>
          <a:noFill/>
        </p:spPr>
      </p:pic>
      <p:pic>
        <p:nvPicPr>
          <p:cNvPr id="24580" name="Picture 4" descr="http://babynamelover.files.wordpress.com/2010/02/600px-compass_rose_english_north-svg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340768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Флюгеры</a:t>
            </a:r>
            <a:b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baraholkabratska.ru/upload/normal/krasivyy_flyuger_dlya_vashego_doma_1398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5715000" cy="33813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4" descr="http://im4-tub-ru.yandex.net/i?id=208153164-03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4653136"/>
            <a:ext cx="3096344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8" name="Picture 6" descr="http://img-fotki.yandex.ru/get/5822/110761593.26/0_6f669_283f407e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2060848"/>
            <a:ext cx="2857500" cy="4286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Другие способы определения направления ветра:</a:t>
            </a:r>
            <a:br>
              <a:rPr lang="ru-RU" sz="4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1" dirty="0">
              <a:ln w="9525" cmpd="sng">
                <a:solidFill>
                  <a:srgbClr val="FFFFFF"/>
                </a:solidFill>
                <a:prstDash val="solid"/>
              </a:ln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1916832"/>
            <a:ext cx="53823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дыму;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конусам;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флагу;</a:t>
            </a:r>
          </a:p>
          <a:p>
            <a:endParaRPr lang="ru-RU" sz="4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 descr="http://aviation.trade-agency.ru/components/com_virtuemart/shop_image/product/_________________4fbe239d5798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12976"/>
            <a:ext cx="2267744" cy="3185034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6" descr="http://moldnews.md/thumb.php?id=50979&amp;mode=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844824"/>
            <a:ext cx="3135005" cy="2088232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4" descr="http://img-fotki.yandex.ru/get/5901/l-neko.2/0_5dd8f_8a5c07ba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3933056"/>
            <a:ext cx="3609595" cy="2707196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Скорость ветра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3" descr="19-1014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1412776"/>
            <a:ext cx="5805627" cy="2510515"/>
          </a:xfrm>
          <a:prstGeom prst="roundRect">
            <a:avLst>
              <a:gd name="adj" fmla="val 16667"/>
            </a:avLst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Содержимое 3" descr="19-101409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>
          <a:xfrm>
            <a:off x="4499992" y="3933056"/>
            <a:ext cx="3862760" cy="2515791"/>
          </a:xfrm>
          <a:prstGeom prst="roundRect">
            <a:avLst>
              <a:gd name="adj" fmla="val 16667"/>
            </a:avLst>
          </a:prstGeom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Значение ветра в природе</a:t>
            </a:r>
            <a:b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905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 в жизни человека</a:t>
            </a:r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</a:br>
            <a:endParaRPr lang="ru-RU" sz="4000" b="1" dirty="0">
              <a:ln w="9525" cmpd="sng">
                <a:solidFill>
                  <a:srgbClr val="FFFFFF"/>
                </a:solidFill>
                <a:prstDash val="solid"/>
              </a:ln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tint val="66000"/>
                      <a:satMod val="160000"/>
                    </a:schemeClr>
                  </a:gs>
                  <a:gs pos="50000">
                    <a:schemeClr val="accent1">
                      <a:lumMod val="60000"/>
                      <a:lumOff val="40000"/>
                      <a:tint val="44500"/>
                      <a:satMod val="160000"/>
                    </a:schemeClr>
                  </a:gs>
                  <a:gs pos="100000">
                    <a:schemeClr val="accent1">
                      <a:lumMod val="60000"/>
                      <a:lumOff val="40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Нашивка 8">
            <a:hlinkClick r:id="" action="ppaction://hlinkshowjump?jump=nextslide"/>
          </p:cNvPr>
          <p:cNvSpPr/>
          <p:nvPr/>
        </p:nvSpPr>
        <p:spPr>
          <a:xfrm>
            <a:off x="8199752" y="6267037"/>
            <a:ext cx="428628" cy="428628"/>
          </a:xfrm>
          <a:prstGeom prst="chevron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bg1"/>
              </a:gs>
            </a:gsLst>
            <a:lin ang="16200000" scaled="1"/>
          </a:gra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algn="ctr">
              <a:spcBef>
                <a:spcPct val="0"/>
              </a:spcBef>
            </a:pPr>
            <a:endParaRPr lang="ru-RU" sz="40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Нашивка 9">
            <a:hlinkClick r:id="" action="ppaction://hlinkshowjump?jump=previousslide"/>
          </p:cNvPr>
          <p:cNvSpPr/>
          <p:nvPr/>
        </p:nvSpPr>
        <p:spPr>
          <a:xfrm rot="10800000">
            <a:off x="7699686" y="6267037"/>
            <a:ext cx="428628" cy="428628"/>
          </a:xfrm>
          <a:prstGeom prst="chevron">
            <a:avLst/>
          </a:prstGeom>
          <a:gradFill flip="none" rotWithShape="0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bg1"/>
              </a:gs>
            </a:gsLst>
            <a:lin ang="16200000" scaled="1"/>
            <a:tileRect/>
          </a:gra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>
              <a:spcBef>
                <a:spcPct val="0"/>
              </a:spcBef>
            </a:pPr>
            <a:endParaRPr lang="ru-RU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1027" name="Picture 3" descr="http://pochemuha.ru/wp-content/uploads/2011/05/briz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628800"/>
            <a:ext cx="3991471" cy="50211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866" name="Picture 2" descr="http://im3-tub-ru.yandex.net/i?id=142106108-63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4365104"/>
            <a:ext cx="2952328" cy="22928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6868" name="Picture 4" descr="http://im2-tub-ru.yandex.net/i?id=170685092-15-72&amp;n=21"/>
          <p:cNvPicPr>
            <a:picLocks noChangeAspect="1" noChangeArrowheads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 bwMode="auto">
          <a:xfrm>
            <a:off x="467544" y="1700808"/>
            <a:ext cx="3888432" cy="2880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204863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Участвует в образовании и перемещении облаков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61442" name="Picture 2" descr="http://img.gazeta.ru/files3/314/2976314/obl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916832"/>
            <a:ext cx="2857500" cy="24193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44" name="Picture 4" descr="http://img-fotki.yandex.ru/get/33/mvshpilevoy.0/0_e5d9_7f527e77_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628800"/>
            <a:ext cx="4536504" cy="3402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46" name="Picture 6" descr="http://static.freepik.com/free-photo/beautiful-sky-and-cloud-formation-purple_19-1099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4221088"/>
            <a:ext cx="3384376" cy="23830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Развеивает  загрязняющие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вещества, выбрасываемые 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промышленными предприятиями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9218" name="Picture 2" descr="http://iskra-news.info/_nw/26/257848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700808"/>
            <a:ext cx="3810000" cy="25241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 descr="http://lentachel.ru/image/lTVhXNZyKGiVnkvp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988840"/>
            <a:ext cx="3672407" cy="3517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4" name="Picture 8" descr="http://elektroas.ru/wp-content/uploads/2010/05/alternativnaya_elektroenergiya_vetryaki_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3501008"/>
            <a:ext cx="3976014" cy="28429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Из ветра получают электроэнергию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8194" name="Picture 2" descr="http://elektroas.ru/wp-content/uploads/2010/05/alternativnaya_elektroenergiya_vetryaki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556792"/>
            <a:ext cx="4333875" cy="2914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6" name="Picture 4" descr="http://iscience.ru/wp-content/uploads/2012/09/wind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780928"/>
            <a:ext cx="3793604" cy="3317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Способствует возникновению океанических течений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60418" name="Picture 2" descr="http://img11.nnm.ru/8/0/d/d/7/abb467286bd343b9a8092c98a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484784"/>
            <a:ext cx="7315200" cy="4876801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Переносит семена растений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chpz.ru/wp-content/uploads/2011/06/%D0%9E%D0%B4%D1%83%D0%B2%D0%B0%D0%BD%D1%87%D0%B8%D0%B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1484784"/>
            <a:ext cx="4248472" cy="4547119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0" name="Picture 2" descr="http://biolicey2vrn.ucoz.ru/Stroen_rasten/5-31_Vetr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700808"/>
            <a:ext cx="2931790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4000" b="1" i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Целеполагание</a:t>
            </a:r>
            <a:r>
              <a:rPr lang="ru-RU" sz="4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lang="ru-RU" sz="4000" b="1" i="1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57201" y="1847246"/>
            <a:ext cx="850728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какие вопросы вы бы хотели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получить ответы?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-Что такое ветер?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-Причины образования ветра.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-Виды ветров.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-Как определить направление и силу ветра?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-Значение ветра.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 descr="http://www.free-scores.com/IMG/andre-caron/andre-caron_20101011060606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948264" y="2420888"/>
            <a:ext cx="1944216" cy="1652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914" name="Picture 2" descr="http://1.bp.blogspot.com/_9WGhnB3FT68/Sns58tO5k8I/AAAAAAAAAGM/wvVm7nGDPZk/s400/%D0%B2%D0%BE%D0%B7%D0%B4%D1%83%D1%88%D0%BD%D1%8B%D0%B5+%D1%88%D0%B0%D1%80%D1%8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0" y="404664"/>
            <a:ext cx="3810000" cy="3181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8916" name="Picture 4" descr="http://img8.joyreactor.cc/pics/post/%D1%84%D0%BE%D1%82%D0%BE-%D0%B2%D0%BE%D0%B7%D0%B4%D1%83%D1%88%D0%BD%D1%8B%D0%B5-%D1%88%D0%B0%D1%80%D1%8B-44828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04664"/>
            <a:ext cx="3868669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5842" name="Picture 2" descr="http://im0-tub-ru.yandex.net/i?id=415650299-49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3284984"/>
            <a:ext cx="3528795" cy="3339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Обладает  разрушительным действием (наводнения, ураганы ,</a:t>
            </a:r>
            <a:r>
              <a:rPr lang="ru-RU" sz="31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смерчи,тайфуны,торнадо</a:t>
            </a: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b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146" name="Picture 2" descr="http://chemistry-chemists.com/N5_2011/U11/tornsdo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556792"/>
            <a:ext cx="3779912" cy="2834934"/>
          </a:xfrm>
          <a:prstGeom prst="rect">
            <a:avLst/>
          </a:prstGeom>
          <a:noFill/>
        </p:spPr>
      </p:pic>
      <p:pic>
        <p:nvPicPr>
          <p:cNvPr id="6148" name="Picture 4" descr="http://www.vokrugsveta.ru/img/cmn/2007/05/03/0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3573016"/>
            <a:ext cx="3923928" cy="2973288"/>
          </a:xfrm>
          <a:prstGeom prst="rect">
            <a:avLst/>
          </a:prstGeom>
          <a:noFill/>
        </p:spPr>
      </p:pic>
      <p:pic>
        <p:nvPicPr>
          <p:cNvPr id="6150" name="Picture 6" descr="http://putimaga.ru/uploads/posts/2010-01/1230433990_tornado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24128" y="1412776"/>
            <a:ext cx="305577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0" name="Picture 2" descr="http://www.vigivanie.com/images/stories/Content/Tornado/usa_2010/tornado-usa-2010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4823513" cy="3068291"/>
          </a:xfrm>
          <a:prstGeom prst="rect">
            <a:avLst/>
          </a:prstGeom>
          <a:noFill/>
        </p:spPr>
      </p:pic>
      <p:pic>
        <p:nvPicPr>
          <p:cNvPr id="7172" name="Picture 4" descr="http://ncontent.life.ru/media/2/news/2011/04/57284/Snimok_ekrana_2011-04-28_v_23.58.1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916832"/>
            <a:ext cx="3810000" cy="2143125"/>
          </a:xfrm>
          <a:prstGeom prst="rect">
            <a:avLst/>
          </a:prstGeom>
          <a:noFill/>
        </p:spPr>
      </p:pic>
      <p:pic>
        <p:nvPicPr>
          <p:cNvPr id="7174" name="Picture 6" descr="http://chpz.ru/wp-content/uploads/2011/09/%D0%A1%D0%9C%D0%95%D0%A0%D0%A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3501008"/>
            <a:ext cx="3432438" cy="3170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Теперь вспомните, как в жаркий день из прохладной комнаты занавеску буквально утягивает в окно и она там  на улице, развивается. </a:t>
            </a:r>
            <a:b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 все почему? </a:t>
            </a:r>
            <a:endParaRPr lang="ru-RU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 descr="http://im5-tub-ru.yandex.net/i?id=185418099-25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429000"/>
            <a:ext cx="3672002" cy="2940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4820" name="Picture 4" descr="http://im5-tub-ru.yandex.net/i?id=400848744-44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3284984"/>
            <a:ext cx="4032448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08823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Логические задачи о ветре Льва Николаевича Толстого.</a:t>
            </a:r>
            <a:endParaRPr lang="ru-R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http://www.ostashkov.ru/foto/free/F9420F61.jpe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195736" y="2780928"/>
            <a:ext cx="4716284" cy="3600400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Отчего, когда ветрено без мороза, то зябнешь больше, чем в мороз без ветра?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cs4548.vkontakte.ru/u6158662/106349740/x_cf92967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195736" y="1700808"/>
            <a:ext cx="4467225" cy="4562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Отчего, когда горяч чай в чашке, на него дуют?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7890" name="Picture 2" descr="http://s009.radikal.ru/i308/1012/52/2ec04334f148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2483768" y="1772816"/>
            <a:ext cx="3816424" cy="48218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Задание №1.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Восстановить цепочку причинно-следственных связей, объясняющих образование ветра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Образование ветра.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Разница в нагревании участков суши.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Разница в давлении.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Солнечное излучение.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Задание №2</a:t>
            </a:r>
            <a:endParaRPr 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Вычеркните лишнее слов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«Третий лишний»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Дождь, бриз, иней,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Бриз, дождь, муссон,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Роса, иней, дождь,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Дождь, снег, ливень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Задание №3</a:t>
            </a:r>
            <a:endParaRPr 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понимаете пословицы и выражения.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Держать нос по ветру.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Ищи ветра в поле.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Бросать слова на ветер.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голове ветер гуляет.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Ехать с ветерком.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Образование ветра</a:t>
            </a:r>
            <a:endParaRPr lang="ru-RU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412777"/>
          <a:ext cx="8424936" cy="1800199"/>
        </p:xfrm>
        <a:graphic>
          <a:graphicData uri="http://schemas.openxmlformats.org/drawingml/2006/table">
            <a:tbl>
              <a:tblPr/>
              <a:tblGrid>
                <a:gridCol w="1988911"/>
                <a:gridCol w="387353"/>
                <a:gridCol w="1800200"/>
                <a:gridCol w="386857"/>
                <a:gridCol w="1769907"/>
                <a:gridCol w="219500"/>
                <a:gridCol w="1872208"/>
              </a:tblGrid>
              <a:tr h="180019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Шарообразность Земли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Различный </a:t>
                      </a: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угол падения лучей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Различная высота Солнца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Различное нагревание поверхности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67544" y="4365104"/>
          <a:ext cx="8208912" cy="1280160"/>
        </p:xfrm>
        <a:graphic>
          <a:graphicData uri="http://schemas.openxmlformats.org/drawingml/2006/table">
            <a:tbl>
              <a:tblPr/>
              <a:tblGrid>
                <a:gridCol w="2525820"/>
                <a:gridCol w="631454"/>
                <a:gridCol w="2243326"/>
                <a:gridCol w="492978"/>
                <a:gridCol w="2315334"/>
              </a:tblGrid>
              <a:tr h="122413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Различное атмосферное давление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Различная температура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→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FFFF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ВЕТЕР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→</a:t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627784" y="3429000"/>
            <a:ext cx="475252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Немые картинки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http://upload.wikimedia.org/wikipedia/commons/thumb/9/96/Diagrama_de_formacion_de_la_brisa-breeze.png/547px-Diagrama_de_formacion_de_la_brisa-breez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628800"/>
            <a:ext cx="6480720" cy="4913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41277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Делаем своими руками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0" name="Picture 2" descr="http://i036.radikal.ru/1107/28/28f3879456a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412776"/>
            <a:ext cx="3600400" cy="41148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8132" name="Picture 4" descr="http://www.planetapodelok.ru/wp-content/uploads/2009/11/vertushka.jp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788024" y="2708920"/>
            <a:ext cx="3361556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572000" y="1628800"/>
            <a:ext cx="3876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Вертушки из бумаги</a:t>
            </a:r>
            <a:endParaRPr lang="ru-RU" sz="28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Использованные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12968" cy="594928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2"/>
              </a:rPr>
              <a:t>http://office.microsoft.com/ru-ru/providers/PN030002480.aspx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200" dirty="0" smtClean="0">
                <a:latin typeface="Arial" pitchFamily="34" charset="0"/>
                <a:cs typeface="Arial" pitchFamily="34" charset="0"/>
                <a:hlinkClick r:id="rId3"/>
              </a:rPr>
              <a:t>http://dic.academic.ru/dic.nsf…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4"/>
              </a:rPr>
              <a:t>http://pochemuha.ru/kuda-duet-veter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5"/>
              </a:rPr>
              <a:t>free-scores.com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6"/>
              </a:rPr>
              <a:t>http://tinysilverkey.com/?page_id=104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7"/>
              </a:rPr>
              <a:t>http://b.sgahelp.ru/ept2_vopros/ept2_demo_7055.01.01.1/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8"/>
              </a:rPr>
              <a:t>http://www.pravdinsk.ru/interes/stats/161/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9"/>
              </a:rPr>
              <a:t>http://www.liveinternet.ru/users/vanteeva/post120064831/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10"/>
              </a:rPr>
              <a:t>blacmagia.narod.ru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latin typeface="Arial" pitchFamily="34" charset="0"/>
                <a:cs typeface="Arial" pitchFamily="34" charset="0"/>
                <a:hlinkClick r:id="rId11"/>
              </a:rPr>
              <a:t>http://vita-vitas.narod.ru/u2.html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u="sng" dirty="0" smtClean="0">
                <a:latin typeface="Arial" pitchFamily="34" charset="0"/>
                <a:cs typeface="Arial" pitchFamily="34" charset="0"/>
                <a:hlinkClick r:id="rId12"/>
              </a:rPr>
              <a:t>afisha.altune.ru</a:t>
            </a:r>
            <a:endParaRPr lang="ru-RU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3"/>
              </a:rPr>
              <a:t>http://www.aerotema.ru/index.php?productID=710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4"/>
              </a:rPr>
              <a:t>http://suvenirpodelkaua.ru/detskoe-podelki-muzika-vetra.htm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5"/>
              </a:rPr>
              <a:t>http://images.yandex.ru/yandsearch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6"/>
              </a:rPr>
              <a:t>http://mir-samodelok.narod.ru/plane.htm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7"/>
              </a:rPr>
              <a:t>http://forum.od.ua/showthread.php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8"/>
              </a:rPr>
              <a:t>http://www.leopublishing.net/childrenandyoungadults.htm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19"/>
              </a:rPr>
              <a:t>http://www.yshastiki.ru/rr/r24.htm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0"/>
              </a:rPr>
              <a:t>http://50ds.ru/detsad/vospitatel/print:page,1,3167-kompleksnoe-zanyatie-veter-po-moryu-gulyaet---.htm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/>
              <a:t>chpz.ru  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1"/>
              </a:rPr>
              <a:t>http://biolicey2vrn.ucoz.ru/index/rasprostranenie_plodov_i_semjan/0-48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2"/>
              </a:rPr>
              <a:t>http://go.mail.ru/search_images?rch=e&amp;type=all&amp;is=0&amp;q </a:t>
            </a:r>
            <a:r>
              <a:rPr lang="en-US" sz="1200" dirty="0" smtClean="0"/>
              <a:t> 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/>
              <a:t>elektroas.ru     J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3"/>
              </a:rPr>
              <a:t>http://iscience.ru/2012/09/11/energii-vetra-dostatochno-chtoby-udovletvorit-potrebnost-chelovechestva-v-elektrichestve</a:t>
            </a:r>
            <a:endParaRPr lang="ru-RU" sz="1200" dirty="0" smtClean="0">
              <a:hlinkClick r:id="rId23"/>
            </a:endParaRPr>
          </a:p>
          <a:p>
            <a:pPr>
              <a:buFont typeface="Wingdings" pitchFamily="2" charset="2"/>
              <a:buChar char="v"/>
            </a:pPr>
            <a:r>
              <a:rPr lang="en-US" sz="1200" dirty="0" smtClean="0">
                <a:hlinkClick r:id="rId24"/>
              </a:rPr>
              <a:t>http://go.mail.ru/search_images?rch=e&amp;type=all&amp;is=0&amp;q=</a:t>
            </a:r>
            <a:r>
              <a:rPr lang="ru-RU" sz="1200" dirty="0" err="1" smtClean="0">
                <a:hlinkClick r:id="rId24"/>
              </a:rPr>
              <a:t>воздушные+шары&amp;</a:t>
            </a:r>
            <a:r>
              <a:rPr lang="en-US" sz="1200" dirty="0" smtClean="0">
                <a:hlinkClick r:id="rId24"/>
              </a:rPr>
              <a:t>us=</a:t>
            </a:r>
            <a:r>
              <a:rPr lang="en-US" sz="1200" dirty="0" smtClean="0">
                <a:hlinkClick r:id="rId23"/>
              </a:rPr>
              <a:t>/</a:t>
            </a:r>
            <a:endParaRPr lang="ru-RU" sz="1200" dirty="0" smtClean="0"/>
          </a:p>
          <a:p>
            <a:pPr>
              <a:buFont typeface="Wingdings" pitchFamily="2" charset="2"/>
              <a:buChar char="v"/>
            </a:pPr>
            <a:endParaRPr lang="ru-RU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1200" u="sng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ru-RU" sz="1200" dirty="0" smtClean="0">
              <a:latin typeface="Arial" pitchFamily="34" charset="0"/>
              <a:cs typeface="Arial" pitchFamily="34" charset="0"/>
            </a:endParaRPr>
          </a:p>
          <a:p>
            <a:endParaRPr lang="ru-RU" sz="1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олилиния 18"/>
          <p:cNvSpPr/>
          <p:nvPr/>
        </p:nvSpPr>
        <p:spPr>
          <a:xfrm>
            <a:off x="565354" y="2091813"/>
            <a:ext cx="5587181" cy="2757948"/>
          </a:xfrm>
          <a:custGeom>
            <a:avLst/>
            <a:gdLst>
              <a:gd name="connsiteX0" fmla="*/ 3062749 w 5587181"/>
              <a:gd name="connsiteY0" fmla="*/ 769374 h 2757948"/>
              <a:gd name="connsiteX1" fmla="*/ 1868130 w 5587181"/>
              <a:gd name="connsiteY1" fmla="*/ 385916 h 2757948"/>
              <a:gd name="connsiteX2" fmla="*/ 422788 w 5587181"/>
              <a:gd name="connsiteY2" fmla="*/ 400664 h 2757948"/>
              <a:gd name="connsiteX3" fmla="*/ 24581 w 5587181"/>
              <a:gd name="connsiteY3" fmla="*/ 238432 h 2757948"/>
              <a:gd name="connsiteX4" fmla="*/ 275304 w 5587181"/>
              <a:gd name="connsiteY4" fmla="*/ 1831258 h 2757948"/>
              <a:gd name="connsiteX5" fmla="*/ 835743 w 5587181"/>
              <a:gd name="connsiteY5" fmla="*/ 2612922 h 2757948"/>
              <a:gd name="connsiteX6" fmla="*/ 2738285 w 5587181"/>
              <a:gd name="connsiteY6" fmla="*/ 2701413 h 2757948"/>
              <a:gd name="connsiteX7" fmla="*/ 5584723 w 5587181"/>
              <a:gd name="connsiteY7" fmla="*/ 2583426 h 2757948"/>
              <a:gd name="connsiteX8" fmla="*/ 5584723 w 5587181"/>
              <a:gd name="connsiteY8" fmla="*/ 2583426 h 2757948"/>
              <a:gd name="connsiteX9" fmla="*/ 5584723 w 5587181"/>
              <a:gd name="connsiteY9" fmla="*/ 2553929 h 2757948"/>
              <a:gd name="connsiteX10" fmla="*/ 5569975 w 5587181"/>
              <a:gd name="connsiteY10" fmla="*/ 2553929 h 2757948"/>
              <a:gd name="connsiteX11" fmla="*/ 5569975 w 5587181"/>
              <a:gd name="connsiteY11" fmla="*/ 2553929 h 2757948"/>
              <a:gd name="connsiteX12" fmla="*/ 5584723 w 5587181"/>
              <a:gd name="connsiteY12" fmla="*/ 2583426 h 2757948"/>
              <a:gd name="connsiteX13" fmla="*/ 5584723 w 5587181"/>
              <a:gd name="connsiteY13" fmla="*/ 2583426 h 2757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587181" h="2757948">
                <a:moveTo>
                  <a:pt x="3062749" y="769374"/>
                </a:moveTo>
                <a:cubicBezTo>
                  <a:pt x="2685436" y="608371"/>
                  <a:pt x="2308124" y="447368"/>
                  <a:pt x="1868130" y="385916"/>
                </a:cubicBezTo>
                <a:cubicBezTo>
                  <a:pt x="1428137" y="324464"/>
                  <a:pt x="730046" y="425245"/>
                  <a:pt x="422788" y="400664"/>
                </a:cubicBezTo>
                <a:cubicBezTo>
                  <a:pt x="115530" y="376083"/>
                  <a:pt x="49162" y="0"/>
                  <a:pt x="24581" y="238432"/>
                </a:cubicBezTo>
                <a:cubicBezTo>
                  <a:pt x="0" y="476864"/>
                  <a:pt x="140110" y="1435510"/>
                  <a:pt x="275304" y="1831258"/>
                </a:cubicBezTo>
                <a:cubicBezTo>
                  <a:pt x="410498" y="2227006"/>
                  <a:pt x="425246" y="2467896"/>
                  <a:pt x="835743" y="2612922"/>
                </a:cubicBezTo>
                <a:cubicBezTo>
                  <a:pt x="1246240" y="2757948"/>
                  <a:pt x="1946788" y="2706329"/>
                  <a:pt x="2738285" y="2701413"/>
                </a:cubicBezTo>
                <a:cubicBezTo>
                  <a:pt x="3529782" y="2696497"/>
                  <a:pt x="5584723" y="2583426"/>
                  <a:pt x="5584723" y="2583426"/>
                </a:cubicBezTo>
                <a:lnTo>
                  <a:pt x="5584723" y="2583426"/>
                </a:lnTo>
                <a:cubicBezTo>
                  <a:pt x="5584723" y="2578510"/>
                  <a:pt x="5587181" y="2558845"/>
                  <a:pt x="5584723" y="2553929"/>
                </a:cubicBezTo>
                <a:cubicBezTo>
                  <a:pt x="5582265" y="2549013"/>
                  <a:pt x="5569975" y="2553929"/>
                  <a:pt x="5569975" y="2553929"/>
                </a:cubicBezTo>
                <a:lnTo>
                  <a:pt x="5569975" y="2553929"/>
                </a:lnTo>
                <a:lnTo>
                  <a:pt x="5584723" y="2583426"/>
                </a:lnTo>
                <a:lnTo>
                  <a:pt x="5584723" y="2583426"/>
                </a:lnTo>
              </a:path>
            </a:pathLst>
          </a:custGeom>
          <a:solidFill>
            <a:schemeClr val="accent4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00826" y="2214554"/>
            <a:ext cx="164307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85786" y="2214554"/>
            <a:ext cx="171451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3203848" y="2564904"/>
            <a:ext cx="4989341" cy="2138289"/>
          </a:xfrm>
          <a:custGeom>
            <a:avLst/>
            <a:gdLst>
              <a:gd name="connsiteX0" fmla="*/ 400929 w 4989341"/>
              <a:gd name="connsiteY0" fmla="*/ 300111 h 2138289"/>
              <a:gd name="connsiteX1" fmla="*/ 2862775 w 4989341"/>
              <a:gd name="connsiteY1" fmla="*/ 2100775 h 2138289"/>
              <a:gd name="connsiteX2" fmla="*/ 4649372 w 4989341"/>
              <a:gd name="connsiteY2" fmla="*/ 525194 h 2138289"/>
              <a:gd name="connsiteX3" fmla="*/ 4902591 w 4989341"/>
              <a:gd name="connsiteY3" fmla="*/ 159434 h 2138289"/>
              <a:gd name="connsiteX4" fmla="*/ 4199206 w 4989341"/>
              <a:gd name="connsiteY4" fmla="*/ 440788 h 2138289"/>
              <a:gd name="connsiteX5" fmla="*/ 3425483 w 4989341"/>
              <a:gd name="connsiteY5" fmla="*/ 286043 h 2138289"/>
              <a:gd name="connsiteX6" fmla="*/ 2806505 w 4989341"/>
              <a:gd name="connsiteY6" fmla="*/ 539262 h 2138289"/>
              <a:gd name="connsiteX7" fmla="*/ 2243797 w 4989341"/>
              <a:gd name="connsiteY7" fmla="*/ 201637 h 2138289"/>
              <a:gd name="connsiteX8" fmla="*/ 1554480 w 4989341"/>
              <a:gd name="connsiteY8" fmla="*/ 370449 h 2138289"/>
              <a:gd name="connsiteX9" fmla="*/ 1357532 w 4989341"/>
              <a:gd name="connsiteY9" fmla="*/ 426720 h 2138289"/>
              <a:gd name="connsiteX10" fmla="*/ 583809 w 4989341"/>
              <a:gd name="connsiteY10" fmla="*/ 328246 h 2138289"/>
              <a:gd name="connsiteX11" fmla="*/ 457200 w 4989341"/>
              <a:gd name="connsiteY11" fmla="*/ 342314 h 2138289"/>
              <a:gd name="connsiteX12" fmla="*/ 400929 w 4989341"/>
              <a:gd name="connsiteY12" fmla="*/ 370449 h 2138289"/>
              <a:gd name="connsiteX13" fmla="*/ 485335 w 4989341"/>
              <a:gd name="connsiteY13" fmla="*/ 271975 h 2138289"/>
              <a:gd name="connsiteX14" fmla="*/ 457200 w 4989341"/>
              <a:gd name="connsiteY14" fmla="*/ 300111 h 2138289"/>
              <a:gd name="connsiteX15" fmla="*/ 400929 w 4989341"/>
              <a:gd name="connsiteY15" fmla="*/ 300111 h 213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89341" h="2138289">
                <a:moveTo>
                  <a:pt x="400929" y="300111"/>
                </a:moveTo>
                <a:cubicBezTo>
                  <a:pt x="801858" y="600222"/>
                  <a:pt x="2154701" y="2063261"/>
                  <a:pt x="2862775" y="2100775"/>
                </a:cubicBezTo>
                <a:cubicBezTo>
                  <a:pt x="3570849" y="2138289"/>
                  <a:pt x="4309403" y="848751"/>
                  <a:pt x="4649372" y="525194"/>
                </a:cubicBezTo>
                <a:cubicBezTo>
                  <a:pt x="4989341" y="201637"/>
                  <a:pt x="4977619" y="173502"/>
                  <a:pt x="4902591" y="159434"/>
                </a:cubicBezTo>
                <a:cubicBezTo>
                  <a:pt x="4827563" y="145366"/>
                  <a:pt x="4445391" y="419687"/>
                  <a:pt x="4199206" y="440788"/>
                </a:cubicBezTo>
                <a:cubicBezTo>
                  <a:pt x="3953021" y="461890"/>
                  <a:pt x="3657600" y="269631"/>
                  <a:pt x="3425483" y="286043"/>
                </a:cubicBezTo>
                <a:cubicBezTo>
                  <a:pt x="3193366" y="302455"/>
                  <a:pt x="3003453" y="553330"/>
                  <a:pt x="2806505" y="539262"/>
                </a:cubicBezTo>
                <a:cubicBezTo>
                  <a:pt x="2609557" y="525194"/>
                  <a:pt x="2452468" y="229773"/>
                  <a:pt x="2243797" y="201637"/>
                </a:cubicBezTo>
                <a:cubicBezTo>
                  <a:pt x="2035126" y="173502"/>
                  <a:pt x="1702191" y="332935"/>
                  <a:pt x="1554480" y="370449"/>
                </a:cubicBezTo>
                <a:cubicBezTo>
                  <a:pt x="1406769" y="407963"/>
                  <a:pt x="1519310" y="433754"/>
                  <a:pt x="1357532" y="426720"/>
                </a:cubicBezTo>
                <a:cubicBezTo>
                  <a:pt x="1195754" y="419686"/>
                  <a:pt x="733864" y="342314"/>
                  <a:pt x="583809" y="328246"/>
                </a:cubicBezTo>
                <a:cubicBezTo>
                  <a:pt x="433754" y="314178"/>
                  <a:pt x="487680" y="335280"/>
                  <a:pt x="457200" y="342314"/>
                </a:cubicBezTo>
                <a:cubicBezTo>
                  <a:pt x="426720" y="349348"/>
                  <a:pt x="396240" y="382172"/>
                  <a:pt x="400929" y="370449"/>
                </a:cubicBezTo>
                <a:cubicBezTo>
                  <a:pt x="405618" y="358726"/>
                  <a:pt x="475957" y="283698"/>
                  <a:pt x="485335" y="271975"/>
                </a:cubicBezTo>
                <a:cubicBezTo>
                  <a:pt x="494714" y="260252"/>
                  <a:pt x="468923" y="295422"/>
                  <a:pt x="457200" y="300111"/>
                </a:cubicBezTo>
                <a:cubicBezTo>
                  <a:pt x="445477" y="304800"/>
                  <a:pt x="0" y="0"/>
                  <a:pt x="400929" y="30011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292494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СУША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3429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МОРЕ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5148064" y="1052736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940152" y="1268760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6200000">
            <a:off x="1259632" y="1196752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16200000">
            <a:off x="1763688" y="1340768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5400000">
            <a:off x="3311860" y="872716"/>
            <a:ext cx="1296144" cy="19442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63888" y="17008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ВЕТЕР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5229200"/>
            <a:ext cx="7488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Суша нагрелась быстрее и теплый воздух поднимается наверх, его масса стала меньше .давление уменьшилось, а над морем воздух холодный давление выше, чем над сушей. В результате ветер дует на сушу (дневной бриз)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71538" y="2071678"/>
            <a:ext cx="1088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6578" y="2071678"/>
            <a:ext cx="1039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99792" y="476672"/>
            <a:ext cx="475252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Дневной бриз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2" name="Рисунок 21" descr="j0432589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00892" y="21429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олилиния 19"/>
          <p:cNvSpPr/>
          <p:nvPr/>
        </p:nvSpPr>
        <p:spPr>
          <a:xfrm>
            <a:off x="408039" y="2541639"/>
            <a:ext cx="5727290" cy="2544097"/>
          </a:xfrm>
          <a:custGeom>
            <a:avLst/>
            <a:gdLst>
              <a:gd name="connsiteX0" fmla="*/ 3220064 w 5727290"/>
              <a:gd name="connsiteY0" fmla="*/ 334296 h 2544097"/>
              <a:gd name="connsiteX1" fmla="*/ 1081548 w 5727290"/>
              <a:gd name="connsiteY1" fmla="*/ 319548 h 2544097"/>
              <a:gd name="connsiteX2" fmla="*/ 285135 w 5727290"/>
              <a:gd name="connsiteY2" fmla="*/ 127819 h 2544097"/>
              <a:gd name="connsiteX3" fmla="*/ 49161 w 5727290"/>
              <a:gd name="connsiteY3" fmla="*/ 1086464 h 2544097"/>
              <a:gd name="connsiteX4" fmla="*/ 580103 w 5727290"/>
              <a:gd name="connsiteY4" fmla="*/ 2325329 h 2544097"/>
              <a:gd name="connsiteX5" fmla="*/ 3102077 w 5727290"/>
              <a:gd name="connsiteY5" fmla="*/ 2399071 h 2544097"/>
              <a:gd name="connsiteX6" fmla="*/ 5727290 w 5727290"/>
              <a:gd name="connsiteY6" fmla="*/ 2148348 h 2544097"/>
              <a:gd name="connsiteX7" fmla="*/ 5727290 w 5727290"/>
              <a:gd name="connsiteY7" fmla="*/ 2148348 h 2544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7290" h="2544097">
                <a:moveTo>
                  <a:pt x="3220064" y="334296"/>
                </a:moveTo>
                <a:lnTo>
                  <a:pt x="1081548" y="319548"/>
                </a:lnTo>
                <a:cubicBezTo>
                  <a:pt x="592393" y="285135"/>
                  <a:pt x="457199" y="0"/>
                  <a:pt x="285135" y="127819"/>
                </a:cubicBezTo>
                <a:cubicBezTo>
                  <a:pt x="113071" y="255638"/>
                  <a:pt x="0" y="720212"/>
                  <a:pt x="49161" y="1086464"/>
                </a:cubicBezTo>
                <a:cubicBezTo>
                  <a:pt x="98322" y="1452716"/>
                  <a:pt x="71284" y="2106561"/>
                  <a:pt x="580103" y="2325329"/>
                </a:cubicBezTo>
                <a:cubicBezTo>
                  <a:pt x="1088922" y="2544097"/>
                  <a:pt x="2244213" y="2428568"/>
                  <a:pt x="3102077" y="2399071"/>
                </a:cubicBezTo>
                <a:cubicBezTo>
                  <a:pt x="3959942" y="2369574"/>
                  <a:pt x="5727290" y="2148348"/>
                  <a:pt x="5727290" y="2148348"/>
                </a:cubicBezTo>
                <a:lnTo>
                  <a:pt x="5727290" y="2148348"/>
                </a:lnTo>
              </a:path>
            </a:pathLst>
          </a:custGeom>
          <a:solidFill>
            <a:schemeClr val="accent4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786578" y="2428868"/>
            <a:ext cx="1428760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28596" y="2143116"/>
            <a:ext cx="171451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3203848" y="2564904"/>
            <a:ext cx="4989341" cy="2138289"/>
          </a:xfrm>
          <a:custGeom>
            <a:avLst/>
            <a:gdLst>
              <a:gd name="connsiteX0" fmla="*/ 400929 w 4989341"/>
              <a:gd name="connsiteY0" fmla="*/ 300111 h 2138289"/>
              <a:gd name="connsiteX1" fmla="*/ 2862775 w 4989341"/>
              <a:gd name="connsiteY1" fmla="*/ 2100775 h 2138289"/>
              <a:gd name="connsiteX2" fmla="*/ 4649372 w 4989341"/>
              <a:gd name="connsiteY2" fmla="*/ 525194 h 2138289"/>
              <a:gd name="connsiteX3" fmla="*/ 4902591 w 4989341"/>
              <a:gd name="connsiteY3" fmla="*/ 159434 h 2138289"/>
              <a:gd name="connsiteX4" fmla="*/ 4199206 w 4989341"/>
              <a:gd name="connsiteY4" fmla="*/ 440788 h 2138289"/>
              <a:gd name="connsiteX5" fmla="*/ 3425483 w 4989341"/>
              <a:gd name="connsiteY5" fmla="*/ 286043 h 2138289"/>
              <a:gd name="connsiteX6" fmla="*/ 2806505 w 4989341"/>
              <a:gd name="connsiteY6" fmla="*/ 539262 h 2138289"/>
              <a:gd name="connsiteX7" fmla="*/ 2243797 w 4989341"/>
              <a:gd name="connsiteY7" fmla="*/ 201637 h 2138289"/>
              <a:gd name="connsiteX8" fmla="*/ 1554480 w 4989341"/>
              <a:gd name="connsiteY8" fmla="*/ 370449 h 2138289"/>
              <a:gd name="connsiteX9" fmla="*/ 1357532 w 4989341"/>
              <a:gd name="connsiteY9" fmla="*/ 426720 h 2138289"/>
              <a:gd name="connsiteX10" fmla="*/ 583809 w 4989341"/>
              <a:gd name="connsiteY10" fmla="*/ 328246 h 2138289"/>
              <a:gd name="connsiteX11" fmla="*/ 457200 w 4989341"/>
              <a:gd name="connsiteY11" fmla="*/ 342314 h 2138289"/>
              <a:gd name="connsiteX12" fmla="*/ 400929 w 4989341"/>
              <a:gd name="connsiteY12" fmla="*/ 370449 h 2138289"/>
              <a:gd name="connsiteX13" fmla="*/ 485335 w 4989341"/>
              <a:gd name="connsiteY13" fmla="*/ 271975 h 2138289"/>
              <a:gd name="connsiteX14" fmla="*/ 457200 w 4989341"/>
              <a:gd name="connsiteY14" fmla="*/ 300111 h 2138289"/>
              <a:gd name="connsiteX15" fmla="*/ 400929 w 4989341"/>
              <a:gd name="connsiteY15" fmla="*/ 300111 h 213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4989341" h="2138289">
                <a:moveTo>
                  <a:pt x="400929" y="300111"/>
                </a:moveTo>
                <a:cubicBezTo>
                  <a:pt x="801858" y="600222"/>
                  <a:pt x="2154701" y="2063261"/>
                  <a:pt x="2862775" y="2100775"/>
                </a:cubicBezTo>
                <a:cubicBezTo>
                  <a:pt x="3570849" y="2138289"/>
                  <a:pt x="4309403" y="848751"/>
                  <a:pt x="4649372" y="525194"/>
                </a:cubicBezTo>
                <a:cubicBezTo>
                  <a:pt x="4989341" y="201637"/>
                  <a:pt x="4977619" y="173502"/>
                  <a:pt x="4902591" y="159434"/>
                </a:cubicBezTo>
                <a:cubicBezTo>
                  <a:pt x="4827563" y="145366"/>
                  <a:pt x="4445391" y="419687"/>
                  <a:pt x="4199206" y="440788"/>
                </a:cubicBezTo>
                <a:cubicBezTo>
                  <a:pt x="3953021" y="461890"/>
                  <a:pt x="3657600" y="269631"/>
                  <a:pt x="3425483" y="286043"/>
                </a:cubicBezTo>
                <a:cubicBezTo>
                  <a:pt x="3193366" y="302455"/>
                  <a:pt x="3003453" y="553330"/>
                  <a:pt x="2806505" y="539262"/>
                </a:cubicBezTo>
                <a:cubicBezTo>
                  <a:pt x="2609557" y="525194"/>
                  <a:pt x="2452468" y="229773"/>
                  <a:pt x="2243797" y="201637"/>
                </a:cubicBezTo>
                <a:cubicBezTo>
                  <a:pt x="2035126" y="173502"/>
                  <a:pt x="1702191" y="332935"/>
                  <a:pt x="1554480" y="370449"/>
                </a:cubicBezTo>
                <a:cubicBezTo>
                  <a:pt x="1406769" y="407963"/>
                  <a:pt x="1519310" y="433754"/>
                  <a:pt x="1357532" y="426720"/>
                </a:cubicBezTo>
                <a:cubicBezTo>
                  <a:pt x="1195754" y="419686"/>
                  <a:pt x="733864" y="342314"/>
                  <a:pt x="583809" y="328246"/>
                </a:cubicBezTo>
                <a:cubicBezTo>
                  <a:pt x="433754" y="314178"/>
                  <a:pt x="487680" y="335280"/>
                  <a:pt x="457200" y="342314"/>
                </a:cubicBezTo>
                <a:cubicBezTo>
                  <a:pt x="426720" y="349348"/>
                  <a:pt x="396240" y="382172"/>
                  <a:pt x="400929" y="370449"/>
                </a:cubicBezTo>
                <a:cubicBezTo>
                  <a:pt x="405618" y="358726"/>
                  <a:pt x="475957" y="283698"/>
                  <a:pt x="485335" y="271975"/>
                </a:cubicBezTo>
                <a:cubicBezTo>
                  <a:pt x="494714" y="260252"/>
                  <a:pt x="468923" y="295422"/>
                  <a:pt x="457200" y="300111"/>
                </a:cubicBezTo>
                <a:cubicBezTo>
                  <a:pt x="445477" y="304800"/>
                  <a:pt x="0" y="0"/>
                  <a:pt x="400929" y="30011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71600" y="292494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СУША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5364088" y="342900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МОРЕ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1691680" y="908720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0968907">
            <a:off x="5940152" y="1268760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1763688" y="1340768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5400000" flipV="1">
            <a:off x="3923928" y="836712"/>
            <a:ext cx="1296144" cy="20162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563888" y="17008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ВЕТЕР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0968907">
            <a:off x="6544291" y="1420922"/>
            <a:ext cx="36004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58016" y="2214554"/>
            <a:ext cx="1088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1988840"/>
            <a:ext cx="1039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ВД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11760" y="476672"/>
            <a:ext cx="453842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Ночной бриз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9592" y="5085184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Суша остыла быстрее и холодный воздух опускается вниз, его масса стала больше, давление увеличилось, а над морем воздух теплый, давление ниже, чем над сушей. В результате ветер дует на море (ночной бриз)</a:t>
            </a:r>
            <a:endParaRPr lang="ru-RU" dirty="0"/>
          </a:p>
        </p:txBody>
      </p:sp>
      <p:sp>
        <p:nvSpPr>
          <p:cNvPr id="23" name="Месяц 22"/>
          <p:cNvSpPr/>
          <p:nvPr/>
        </p:nvSpPr>
        <p:spPr>
          <a:xfrm>
            <a:off x="7858148" y="500042"/>
            <a:ext cx="714380" cy="928694"/>
          </a:xfrm>
          <a:prstGeom prst="moon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5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Бриз </a:t>
            </a:r>
            <a:r>
              <a:rPr lang="ru-RU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— это ветер, который два раза в сутки меня­ет направление на противоположное. Дневной бриз дует с водоема на сушу, а ночной — с суши на водоем.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://im2-tub-ru.yandex.net/i?id=111850091-27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2924944"/>
            <a:ext cx="4042569" cy="3168352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96143"/>
          </a:xfrm>
        </p:spPr>
        <p:txBody>
          <a:bodyPr>
            <a:normAutofit fontScale="90000"/>
          </a:bodyPr>
          <a:lstStyle/>
          <a:p>
            <a:r>
              <a:rPr lang="ru-RU" sz="3600" u="sng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Муссоны </a:t>
            </a:r>
            <a:r>
              <a:rPr lang="ru-RU" sz="36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– это ветры меняющие свое направление два раза в год, летом муссон дует с моря на сушу, а зимой с суши на море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ttp://lifeglobe.net/media/entry/0/musso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276872"/>
            <a:ext cx="5524500" cy="3590926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04" name="Picture 4" descr="http://img12.nnm.ru/d/b/5/a/0/841ddb94047800f37932303d450_pre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83126" y="3717032"/>
            <a:ext cx="5060874" cy="2736304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4000" b="1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Начинаем эксперимент</a:t>
            </a:r>
            <a:endParaRPr lang="ru-RU" sz="4000" b="1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 flipH="1">
            <a:off x="539552" y="2281518"/>
            <a:ext cx="561662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</a:rPr>
              <a:t>Оборудование -2 тарелки.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Вода,песок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800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002060"/>
                </a:solidFill>
                <a:latin typeface="Georgia" pitchFamily="18" charset="0"/>
              </a:rPr>
              <a:t>Покажите бриз и самум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</a:endParaRPr>
          </a:p>
        </p:txBody>
      </p:sp>
      <p:pic>
        <p:nvPicPr>
          <p:cNvPr id="34818" name="Picture 2" descr="опыты и эксперименты с водой для дете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1988840"/>
            <a:ext cx="2381250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/>
          <p:nvPr/>
        </p:nvSpPr>
        <p:spPr>
          <a:xfrm>
            <a:off x="-140251" y="-41564"/>
            <a:ext cx="5564306" cy="6878782"/>
          </a:xfrm>
          <a:custGeom>
            <a:avLst/>
            <a:gdLst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07818 w 5444837"/>
              <a:gd name="connsiteY0" fmla="*/ 31173 h 6878782"/>
              <a:gd name="connsiteX1" fmla="*/ 4218709 w 5444837"/>
              <a:gd name="connsiteY1" fmla="*/ 727364 h 6878782"/>
              <a:gd name="connsiteX2" fmla="*/ 322118 w 5444837"/>
              <a:gd name="connsiteY2" fmla="*/ 904009 h 6878782"/>
              <a:gd name="connsiteX3" fmla="*/ 10391 w 5444837"/>
              <a:gd name="connsiteY3" fmla="*/ 1184564 h 6878782"/>
              <a:gd name="connsiteX4" fmla="*/ 3044537 w 5444837"/>
              <a:gd name="connsiteY4" fmla="*/ 1672937 h 6878782"/>
              <a:gd name="connsiteX5" fmla="*/ 20782 w 5444837"/>
              <a:gd name="connsiteY5" fmla="*/ 1922319 h 6878782"/>
              <a:gd name="connsiteX6" fmla="*/ 10391 w 5444837"/>
              <a:gd name="connsiteY6" fmla="*/ 2441864 h 6878782"/>
              <a:gd name="connsiteX7" fmla="*/ 5060373 w 5444837"/>
              <a:gd name="connsiteY7" fmla="*/ 2182091 h 6878782"/>
              <a:gd name="connsiteX8" fmla="*/ 1340427 w 5444837"/>
              <a:gd name="connsiteY8" fmla="*/ 2753591 h 6878782"/>
              <a:gd name="connsiteX9" fmla="*/ 5081155 w 5444837"/>
              <a:gd name="connsiteY9" fmla="*/ 3532909 h 6878782"/>
              <a:gd name="connsiteX10" fmla="*/ 1111827 w 5444837"/>
              <a:gd name="connsiteY10" fmla="*/ 3616037 h 6878782"/>
              <a:gd name="connsiteX11" fmla="*/ 20782 w 5444837"/>
              <a:gd name="connsiteY11" fmla="*/ 3501737 h 6878782"/>
              <a:gd name="connsiteX12" fmla="*/ 0 w 5444837"/>
              <a:gd name="connsiteY12" fmla="*/ 4177146 h 6878782"/>
              <a:gd name="connsiteX13" fmla="*/ 1361209 w 5444837"/>
              <a:gd name="connsiteY13" fmla="*/ 4156364 h 6878782"/>
              <a:gd name="connsiteX14" fmla="*/ 5444837 w 5444837"/>
              <a:gd name="connsiteY14" fmla="*/ 4447309 h 6878782"/>
              <a:gd name="connsiteX15" fmla="*/ 1413164 w 5444837"/>
              <a:gd name="connsiteY15" fmla="*/ 4644737 h 6878782"/>
              <a:gd name="connsiteX16" fmla="*/ 592282 w 5444837"/>
              <a:gd name="connsiteY16" fmla="*/ 5143500 h 6878782"/>
              <a:gd name="connsiteX17" fmla="*/ 4239491 w 5444837"/>
              <a:gd name="connsiteY17" fmla="*/ 5860473 h 6878782"/>
              <a:gd name="connsiteX18" fmla="*/ 1330037 w 5444837"/>
              <a:gd name="connsiteY18" fmla="*/ 6244937 h 6878782"/>
              <a:gd name="connsiteX19" fmla="*/ 20782 w 5444837"/>
              <a:gd name="connsiteY19" fmla="*/ 6878782 h 6878782"/>
              <a:gd name="connsiteX20" fmla="*/ 10391 w 5444837"/>
              <a:gd name="connsiteY20" fmla="*/ 0 h 6878782"/>
              <a:gd name="connsiteX21" fmla="*/ 207818 w 5444837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246753 w 5483772"/>
              <a:gd name="connsiteY0" fmla="*/ 31173 h 6878782"/>
              <a:gd name="connsiteX1" fmla="*/ 4257644 w 5483772"/>
              <a:gd name="connsiteY1" fmla="*/ 727364 h 6878782"/>
              <a:gd name="connsiteX2" fmla="*/ 361053 w 5483772"/>
              <a:gd name="connsiteY2" fmla="*/ 904009 h 6878782"/>
              <a:gd name="connsiteX3" fmla="*/ 49326 w 5483772"/>
              <a:gd name="connsiteY3" fmla="*/ 1184564 h 6878782"/>
              <a:gd name="connsiteX4" fmla="*/ 3083472 w 5483772"/>
              <a:gd name="connsiteY4" fmla="*/ 1672937 h 6878782"/>
              <a:gd name="connsiteX5" fmla="*/ 59717 w 5483772"/>
              <a:gd name="connsiteY5" fmla="*/ 1922319 h 6878782"/>
              <a:gd name="connsiteX6" fmla="*/ 49326 w 5483772"/>
              <a:gd name="connsiteY6" fmla="*/ 2441864 h 6878782"/>
              <a:gd name="connsiteX7" fmla="*/ 5099308 w 5483772"/>
              <a:gd name="connsiteY7" fmla="*/ 2182091 h 6878782"/>
              <a:gd name="connsiteX8" fmla="*/ 1379362 w 5483772"/>
              <a:gd name="connsiteY8" fmla="*/ 2753591 h 6878782"/>
              <a:gd name="connsiteX9" fmla="*/ 5120090 w 5483772"/>
              <a:gd name="connsiteY9" fmla="*/ 3532909 h 6878782"/>
              <a:gd name="connsiteX10" fmla="*/ 1150762 w 5483772"/>
              <a:gd name="connsiteY10" fmla="*/ 3616037 h 6878782"/>
              <a:gd name="connsiteX11" fmla="*/ 59717 w 5483772"/>
              <a:gd name="connsiteY11" fmla="*/ 3501737 h 6878782"/>
              <a:gd name="connsiteX12" fmla="*/ 38935 w 5483772"/>
              <a:gd name="connsiteY12" fmla="*/ 4177146 h 6878782"/>
              <a:gd name="connsiteX13" fmla="*/ 1400144 w 5483772"/>
              <a:gd name="connsiteY13" fmla="*/ 4156364 h 6878782"/>
              <a:gd name="connsiteX14" fmla="*/ 5483772 w 5483772"/>
              <a:gd name="connsiteY14" fmla="*/ 4447309 h 6878782"/>
              <a:gd name="connsiteX15" fmla="*/ 1452099 w 5483772"/>
              <a:gd name="connsiteY15" fmla="*/ 4644737 h 6878782"/>
              <a:gd name="connsiteX16" fmla="*/ 631217 w 5483772"/>
              <a:gd name="connsiteY16" fmla="*/ 5143500 h 6878782"/>
              <a:gd name="connsiteX17" fmla="*/ 4278426 w 5483772"/>
              <a:gd name="connsiteY17" fmla="*/ 5860473 h 6878782"/>
              <a:gd name="connsiteX18" fmla="*/ 1368972 w 5483772"/>
              <a:gd name="connsiteY18" fmla="*/ 6244937 h 6878782"/>
              <a:gd name="connsiteX19" fmla="*/ 59717 w 5483772"/>
              <a:gd name="connsiteY19" fmla="*/ 6878782 h 6878782"/>
              <a:gd name="connsiteX20" fmla="*/ 49326 w 5483772"/>
              <a:gd name="connsiteY20" fmla="*/ 0 h 6878782"/>
              <a:gd name="connsiteX21" fmla="*/ 246753 w 5483772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  <a:gd name="connsiteX0" fmla="*/ 327287 w 5564306"/>
              <a:gd name="connsiteY0" fmla="*/ 31173 h 6878782"/>
              <a:gd name="connsiteX1" fmla="*/ 4338178 w 5564306"/>
              <a:gd name="connsiteY1" fmla="*/ 727364 h 6878782"/>
              <a:gd name="connsiteX2" fmla="*/ 441587 w 5564306"/>
              <a:gd name="connsiteY2" fmla="*/ 904009 h 6878782"/>
              <a:gd name="connsiteX3" fmla="*/ 129860 w 5564306"/>
              <a:gd name="connsiteY3" fmla="*/ 1184564 h 6878782"/>
              <a:gd name="connsiteX4" fmla="*/ 3164006 w 5564306"/>
              <a:gd name="connsiteY4" fmla="*/ 1672937 h 6878782"/>
              <a:gd name="connsiteX5" fmla="*/ 140251 w 5564306"/>
              <a:gd name="connsiteY5" fmla="*/ 1922319 h 6878782"/>
              <a:gd name="connsiteX6" fmla="*/ 129860 w 5564306"/>
              <a:gd name="connsiteY6" fmla="*/ 2441864 h 6878782"/>
              <a:gd name="connsiteX7" fmla="*/ 5179842 w 5564306"/>
              <a:gd name="connsiteY7" fmla="*/ 2182091 h 6878782"/>
              <a:gd name="connsiteX8" fmla="*/ 1459896 w 5564306"/>
              <a:gd name="connsiteY8" fmla="*/ 2753591 h 6878782"/>
              <a:gd name="connsiteX9" fmla="*/ 5200624 w 5564306"/>
              <a:gd name="connsiteY9" fmla="*/ 3532909 h 6878782"/>
              <a:gd name="connsiteX10" fmla="*/ 1231296 w 5564306"/>
              <a:gd name="connsiteY10" fmla="*/ 3616037 h 6878782"/>
              <a:gd name="connsiteX11" fmla="*/ 140251 w 5564306"/>
              <a:gd name="connsiteY11" fmla="*/ 3501737 h 6878782"/>
              <a:gd name="connsiteX12" fmla="*/ 119469 w 5564306"/>
              <a:gd name="connsiteY12" fmla="*/ 4177146 h 6878782"/>
              <a:gd name="connsiteX13" fmla="*/ 1480678 w 5564306"/>
              <a:gd name="connsiteY13" fmla="*/ 4156364 h 6878782"/>
              <a:gd name="connsiteX14" fmla="*/ 5564306 w 5564306"/>
              <a:gd name="connsiteY14" fmla="*/ 4447309 h 6878782"/>
              <a:gd name="connsiteX15" fmla="*/ 1532633 w 5564306"/>
              <a:gd name="connsiteY15" fmla="*/ 4644737 h 6878782"/>
              <a:gd name="connsiteX16" fmla="*/ 711751 w 5564306"/>
              <a:gd name="connsiteY16" fmla="*/ 5143500 h 6878782"/>
              <a:gd name="connsiteX17" fmla="*/ 4358960 w 5564306"/>
              <a:gd name="connsiteY17" fmla="*/ 5860473 h 6878782"/>
              <a:gd name="connsiteX18" fmla="*/ 1449506 w 5564306"/>
              <a:gd name="connsiteY18" fmla="*/ 6244937 h 6878782"/>
              <a:gd name="connsiteX19" fmla="*/ 140251 w 5564306"/>
              <a:gd name="connsiteY19" fmla="*/ 6878782 h 6878782"/>
              <a:gd name="connsiteX20" fmla="*/ 129860 w 5564306"/>
              <a:gd name="connsiteY20" fmla="*/ 0 h 6878782"/>
              <a:gd name="connsiteX21" fmla="*/ 327287 w 5564306"/>
              <a:gd name="connsiteY21" fmla="*/ 31173 h 687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564306" h="6878782">
                <a:moveTo>
                  <a:pt x="327287" y="31173"/>
                </a:moveTo>
                <a:cubicBezTo>
                  <a:pt x="692751" y="1038700"/>
                  <a:pt x="3293482" y="175823"/>
                  <a:pt x="4338178" y="727364"/>
                </a:cubicBezTo>
                <a:cubicBezTo>
                  <a:pt x="2956211" y="379742"/>
                  <a:pt x="1479424" y="1055578"/>
                  <a:pt x="441587" y="904009"/>
                </a:cubicBezTo>
                <a:cubicBezTo>
                  <a:pt x="80534" y="993648"/>
                  <a:pt x="163661" y="1058591"/>
                  <a:pt x="129860" y="1184564"/>
                </a:cubicBezTo>
                <a:cubicBezTo>
                  <a:pt x="369742" y="1755213"/>
                  <a:pt x="2012365" y="663301"/>
                  <a:pt x="3164006" y="1672937"/>
                </a:cubicBezTo>
                <a:cubicBezTo>
                  <a:pt x="1693711" y="935194"/>
                  <a:pt x="1104033" y="2027539"/>
                  <a:pt x="140251" y="1922319"/>
                </a:cubicBezTo>
                <a:lnTo>
                  <a:pt x="129860" y="2441864"/>
                </a:lnTo>
                <a:cubicBezTo>
                  <a:pt x="2389924" y="1394136"/>
                  <a:pt x="3543293" y="2636274"/>
                  <a:pt x="5179842" y="2182091"/>
                </a:cubicBezTo>
                <a:cubicBezTo>
                  <a:pt x="4148989" y="2924628"/>
                  <a:pt x="1271166" y="2022780"/>
                  <a:pt x="1459896" y="2753591"/>
                </a:cubicBezTo>
                <a:cubicBezTo>
                  <a:pt x="1559946" y="3670592"/>
                  <a:pt x="3286104" y="2250932"/>
                  <a:pt x="5200624" y="3532909"/>
                </a:cubicBezTo>
                <a:cubicBezTo>
                  <a:pt x="3208606" y="2804678"/>
                  <a:pt x="2627173" y="3674056"/>
                  <a:pt x="1231296" y="3616037"/>
                </a:cubicBezTo>
                <a:cubicBezTo>
                  <a:pt x="163657" y="3383106"/>
                  <a:pt x="413071" y="3487882"/>
                  <a:pt x="140251" y="3501737"/>
                </a:cubicBezTo>
                <a:lnTo>
                  <a:pt x="119469" y="4177146"/>
                </a:lnTo>
                <a:cubicBezTo>
                  <a:pt x="426486" y="4103967"/>
                  <a:pt x="543791" y="4072366"/>
                  <a:pt x="1480678" y="4156364"/>
                </a:cubicBezTo>
                <a:cubicBezTo>
                  <a:pt x="2841887" y="4253346"/>
                  <a:pt x="3279608" y="5373826"/>
                  <a:pt x="5564306" y="4447309"/>
                </a:cubicBezTo>
                <a:cubicBezTo>
                  <a:pt x="3109890" y="5623639"/>
                  <a:pt x="2876524" y="4578928"/>
                  <a:pt x="1532633" y="4644737"/>
                </a:cubicBezTo>
                <a:cubicBezTo>
                  <a:pt x="519977" y="4710969"/>
                  <a:pt x="710045" y="5181157"/>
                  <a:pt x="711751" y="5143500"/>
                </a:cubicBezTo>
                <a:cubicBezTo>
                  <a:pt x="1110545" y="6159185"/>
                  <a:pt x="2443158" y="4427802"/>
                  <a:pt x="4358960" y="5860473"/>
                </a:cubicBezTo>
                <a:cubicBezTo>
                  <a:pt x="2956659" y="5324868"/>
                  <a:pt x="3011634" y="5750467"/>
                  <a:pt x="1449506" y="6244937"/>
                </a:cubicBezTo>
                <a:cubicBezTo>
                  <a:pt x="0" y="6458796"/>
                  <a:pt x="303937" y="6736317"/>
                  <a:pt x="140251" y="6878782"/>
                </a:cubicBezTo>
                <a:cubicBezTo>
                  <a:pt x="136787" y="4585855"/>
                  <a:pt x="133324" y="2292927"/>
                  <a:pt x="129860" y="0"/>
                </a:cubicBezTo>
                <a:lnTo>
                  <a:pt x="327287" y="311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2909455" y="1143448"/>
            <a:ext cx="1776845" cy="470187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6845" h="470187">
                <a:moveTo>
                  <a:pt x="0" y="155416"/>
                </a:moveTo>
                <a:cubicBezTo>
                  <a:pt x="676716" y="0"/>
                  <a:pt x="1184563" y="314743"/>
                  <a:pt x="1776845" y="394407"/>
                </a:cubicBezTo>
                <a:cubicBezTo>
                  <a:pt x="1391949" y="470187"/>
                  <a:pt x="1151229" y="414769"/>
                  <a:pt x="820881" y="352843"/>
                </a:cubicBezTo>
                <a:cubicBezTo>
                  <a:pt x="550915" y="286228"/>
                  <a:pt x="419648" y="241156"/>
                  <a:pt x="0" y="1554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2571736" y="5630559"/>
            <a:ext cx="2134003" cy="881050"/>
          </a:xfrm>
          <a:custGeom>
            <a:avLst/>
            <a:gdLst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0 h 238991"/>
              <a:gd name="connsiteX1" fmla="*/ 1776845 w 1776845"/>
              <a:gd name="connsiteY1" fmla="*/ 238991 h 238991"/>
              <a:gd name="connsiteX2" fmla="*/ 820881 w 1776845"/>
              <a:gd name="connsiteY2" fmla="*/ 197427 h 238991"/>
              <a:gd name="connsiteX3" fmla="*/ 0 w 1776845"/>
              <a:gd name="connsiteY3" fmla="*/ 0 h 238991"/>
              <a:gd name="connsiteX0" fmla="*/ 0 w 1776845"/>
              <a:gd name="connsiteY0" fmla="*/ 155416 h 394407"/>
              <a:gd name="connsiteX1" fmla="*/ 1776845 w 1776845"/>
              <a:gd name="connsiteY1" fmla="*/ 394407 h 394407"/>
              <a:gd name="connsiteX2" fmla="*/ 820881 w 1776845"/>
              <a:gd name="connsiteY2" fmla="*/ 352843 h 394407"/>
              <a:gd name="connsiteX3" fmla="*/ 0 w 1776845"/>
              <a:gd name="connsiteY3" fmla="*/ 155416 h 39440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1776845"/>
              <a:gd name="connsiteY0" fmla="*/ 155416 h 470187"/>
              <a:gd name="connsiteX1" fmla="*/ 1776845 w 1776845"/>
              <a:gd name="connsiteY1" fmla="*/ 394407 h 470187"/>
              <a:gd name="connsiteX2" fmla="*/ 820881 w 1776845"/>
              <a:gd name="connsiteY2" fmla="*/ 352843 h 470187"/>
              <a:gd name="connsiteX3" fmla="*/ 0 w 1776845"/>
              <a:gd name="connsiteY3" fmla="*/ 155416 h 470187"/>
              <a:gd name="connsiteX0" fmla="*/ 0 w 2134003"/>
              <a:gd name="connsiteY0" fmla="*/ 155416 h 414769"/>
              <a:gd name="connsiteX1" fmla="*/ 2134003 w 2134003"/>
              <a:gd name="connsiteY1" fmla="*/ 251507 h 414769"/>
              <a:gd name="connsiteX2" fmla="*/ 820881 w 2134003"/>
              <a:gd name="connsiteY2" fmla="*/ 352843 h 414769"/>
              <a:gd name="connsiteX3" fmla="*/ 0 w 2134003"/>
              <a:gd name="connsiteY3" fmla="*/ 155416 h 414769"/>
              <a:gd name="connsiteX0" fmla="*/ 0 w 2134003"/>
              <a:gd name="connsiteY0" fmla="*/ 155416 h 327287"/>
              <a:gd name="connsiteX1" fmla="*/ 2134003 w 2134003"/>
              <a:gd name="connsiteY1" fmla="*/ 251507 h 327287"/>
              <a:gd name="connsiteX2" fmla="*/ 820881 w 2134003"/>
              <a:gd name="connsiteY2" fmla="*/ 209943 h 327287"/>
              <a:gd name="connsiteX3" fmla="*/ 0 w 2134003"/>
              <a:gd name="connsiteY3" fmla="*/ 155416 h 327287"/>
              <a:gd name="connsiteX0" fmla="*/ 0 w 2134003"/>
              <a:gd name="connsiteY0" fmla="*/ 604842 h 776713"/>
              <a:gd name="connsiteX1" fmla="*/ 2134003 w 2134003"/>
              <a:gd name="connsiteY1" fmla="*/ 700933 h 776713"/>
              <a:gd name="connsiteX2" fmla="*/ 820881 w 2134003"/>
              <a:gd name="connsiteY2" fmla="*/ 659369 h 776713"/>
              <a:gd name="connsiteX3" fmla="*/ 0 w 2134003"/>
              <a:gd name="connsiteY3" fmla="*/ 604842 h 776713"/>
              <a:gd name="connsiteX0" fmla="*/ 0 w 2134003"/>
              <a:gd name="connsiteY0" fmla="*/ 604842 h 797894"/>
              <a:gd name="connsiteX1" fmla="*/ 2134003 w 2134003"/>
              <a:gd name="connsiteY1" fmla="*/ 700933 h 797894"/>
              <a:gd name="connsiteX2" fmla="*/ 820881 w 2134003"/>
              <a:gd name="connsiteY2" fmla="*/ 659369 h 797894"/>
              <a:gd name="connsiteX3" fmla="*/ 0 w 2134003"/>
              <a:gd name="connsiteY3" fmla="*/ 604842 h 79789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61554"/>
              <a:gd name="connsiteX1" fmla="*/ 2134003 w 2134003"/>
              <a:gd name="connsiteY1" fmla="*/ 764593 h 861554"/>
              <a:gd name="connsiteX2" fmla="*/ 820881 w 2134003"/>
              <a:gd name="connsiteY2" fmla="*/ 723029 h 861554"/>
              <a:gd name="connsiteX3" fmla="*/ 0 w 2134003"/>
              <a:gd name="connsiteY3" fmla="*/ 668502 h 861554"/>
              <a:gd name="connsiteX0" fmla="*/ 0 w 2134003"/>
              <a:gd name="connsiteY0" fmla="*/ 668502 h 881050"/>
              <a:gd name="connsiteX1" fmla="*/ 2134003 w 2134003"/>
              <a:gd name="connsiteY1" fmla="*/ 764593 h 881050"/>
              <a:gd name="connsiteX2" fmla="*/ 820881 w 2134003"/>
              <a:gd name="connsiteY2" fmla="*/ 723029 h 881050"/>
              <a:gd name="connsiteX3" fmla="*/ 0 w 2134003"/>
              <a:gd name="connsiteY3" fmla="*/ 668502 h 881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003" h="881050">
                <a:moveTo>
                  <a:pt x="0" y="668502"/>
                </a:moveTo>
                <a:cubicBezTo>
                  <a:pt x="993657" y="0"/>
                  <a:pt x="993604" y="861554"/>
                  <a:pt x="2134003" y="764593"/>
                </a:cubicBezTo>
                <a:cubicBezTo>
                  <a:pt x="1749107" y="840373"/>
                  <a:pt x="1613630" y="881050"/>
                  <a:pt x="820881" y="723029"/>
                </a:cubicBezTo>
                <a:cubicBezTo>
                  <a:pt x="550915" y="656414"/>
                  <a:pt x="536557" y="549001"/>
                  <a:pt x="0" y="6685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0" algn="l" rotWithShape="0">
              <a:schemeClr val="bg1">
                <a:alpha val="6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2DiagRect">
            <a:avLst>
              <a:gd name="adj1" fmla="val 37576"/>
              <a:gd name="adj2" fmla="val 0"/>
            </a:avLst>
          </a:prstGeom>
          <a:solidFill>
            <a:schemeClr val="bg1">
              <a:alpha val="47000"/>
            </a:schemeClr>
          </a:solidFill>
          <a:ln w="6350">
            <a:solidFill>
              <a:schemeClr val="accent1">
                <a:shade val="50000"/>
              </a:schemeClr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000" b="1" dirty="0" smtClean="0">
                <a:ln w="952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Разбираем стихотворение А.С.Пушкина</a:t>
            </a:r>
            <a:endParaRPr lang="ru-RU" sz="4000" b="1" dirty="0">
              <a:ln w="952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3794" name="Picture 2" descr="http://50ds.ru/img/_3MO0WPNQ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700808"/>
            <a:ext cx="3600400" cy="4104456"/>
          </a:xfrm>
          <a:prstGeom prst="roundRect">
            <a:avLst>
              <a:gd name="adj" fmla="val 16667"/>
            </a:avLst>
          </a:prstGeom>
          <a:ln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3995936" y="1844824"/>
            <a:ext cx="46085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могуч 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– сильный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 </a:t>
            </a: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сила;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гоняешь, волнуешь – 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 скоростью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 </a:t>
            </a: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скорость;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всюду веешь – </a:t>
            </a:r>
            <a:r>
              <a:rPr lang="ru-RU" sz="3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дует в разных направлениях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 </a:t>
            </a:r>
            <a:r>
              <a:rPr lang="ru-RU" sz="32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направление.</a:t>
            </a:r>
            <a:endParaRPr lang="ru-RU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(2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A4CD468-4BBF-4415-B8AB-0C69B0E624E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CSC(2)</Template>
  <TotalTime>785</TotalTime>
  <Words>478</Words>
  <Application>Microsoft Office PowerPoint</Application>
  <PresentationFormat>Экран (4:3)</PresentationFormat>
  <Paragraphs>121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CSC(2)</vt:lpstr>
      <vt:lpstr>Ветер-движение воздуха</vt:lpstr>
      <vt:lpstr>Целеполагание:</vt:lpstr>
      <vt:lpstr>Образование ветра</vt:lpstr>
      <vt:lpstr>Слайд 4</vt:lpstr>
      <vt:lpstr>Слайд 5</vt:lpstr>
      <vt:lpstr>Слайд 6</vt:lpstr>
      <vt:lpstr>Муссоны – это ветры меняющие свое направление два раза в год, летом муссон дует с моря на сушу, а зимой с суши на море.</vt:lpstr>
      <vt:lpstr>Начинаем эксперимент</vt:lpstr>
      <vt:lpstr>Разбираем стихотворение А.С.Пушкина</vt:lpstr>
      <vt:lpstr>Направление ветра — это направление, откуда он дует. </vt:lpstr>
      <vt:lpstr>Флюгеры </vt:lpstr>
      <vt:lpstr>  Другие способы определения направления ветра:  </vt:lpstr>
      <vt:lpstr>Скорость ветра</vt:lpstr>
      <vt:lpstr> Значение ветра в природе  и в жизни человека </vt:lpstr>
      <vt:lpstr>Участвует в образовании и перемещении облаков </vt:lpstr>
      <vt:lpstr> Развеивает  загрязняющие  вещества, выбрасываемые  промышленными предприятиями </vt:lpstr>
      <vt:lpstr>Из ветра получают электроэнергию  </vt:lpstr>
      <vt:lpstr>Способствует возникновению океанических течений </vt:lpstr>
      <vt:lpstr>Переносит семена растений</vt:lpstr>
      <vt:lpstr>Слайд 20</vt:lpstr>
      <vt:lpstr>   Обладает  разрушительным действием (наводнения, ураганы ,смерчи,тайфуны,торнадо)  </vt:lpstr>
      <vt:lpstr>  </vt:lpstr>
      <vt:lpstr>   Теперь вспомните, как в жаркий день из прохладной комнаты занавеску буквально утягивает в окно и она там  на улице, развивается.  А все почему? </vt:lpstr>
      <vt:lpstr>Логические задачи о ветре Льва Николаевича Толстого.</vt:lpstr>
      <vt:lpstr>   Отчего, когда ветрено без мороза, то зябнешь больше, чем в мороз без ветра?   </vt:lpstr>
      <vt:lpstr>Отчего, когда горяч чай в чашке, на него дуют?  </vt:lpstr>
      <vt:lpstr>Задание №1.</vt:lpstr>
      <vt:lpstr>Задание №2</vt:lpstr>
      <vt:lpstr>Задание №3</vt:lpstr>
      <vt:lpstr>Немые картинки</vt:lpstr>
      <vt:lpstr>Делаем своими руками</vt:lpstr>
      <vt:lpstr>Использованные ресурсы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Ветер-движение воздуха</dc:title>
  <dc:creator>User</dc:creator>
  <cp:keywords/>
  <cp:lastModifiedBy>Олег</cp:lastModifiedBy>
  <cp:revision>80</cp:revision>
  <dcterms:created xsi:type="dcterms:W3CDTF">2013-02-25T18:07:06Z</dcterms:created>
  <dcterms:modified xsi:type="dcterms:W3CDTF">2013-02-28T13:23:27Z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TC300090999990</vt:lpwstr>
  </property>
</Properties>
</file>