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1" r:id="rId3"/>
    <p:sldId id="265" r:id="rId4"/>
    <p:sldId id="268" r:id="rId5"/>
    <p:sldId id="270" r:id="rId6"/>
    <p:sldId id="269" r:id="rId7"/>
    <p:sldId id="272" r:id="rId8"/>
    <p:sldId id="273" r:id="rId9"/>
    <p:sldId id="271" r:id="rId10"/>
    <p:sldId id="274" r:id="rId11"/>
    <p:sldId id="275" r:id="rId12"/>
    <p:sldId id="276" r:id="rId13"/>
    <p:sldId id="277" r:id="rId14"/>
    <p:sldId id="279" r:id="rId15"/>
    <p:sldId id="262" r:id="rId16"/>
    <p:sldId id="25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2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93" d="100"/>
          <a:sy n="93" d="100"/>
        </p:scale>
        <p:origin x="-15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CE7A864-8403-4B7F-A47A-BE89067760A5}" type="datetimeFigureOut">
              <a:rPr lang="ru-RU"/>
              <a:pPr>
                <a:defRPr/>
              </a:pPr>
              <a:t>16.02.2012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18045C6-F68D-4B84-99D5-E6179225B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883F5D-D376-47C8-8A52-B619F7112761}" type="slidenum">
              <a:rPr lang="ru-RU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399871-9913-43E9-B80E-661453B372B5}" type="slidenum">
              <a:rPr lang="ru-RU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:\newtek\arts_magic\_power_point\botany\plan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2286000"/>
            <a:ext cx="4240213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066800"/>
            <a:ext cx="6934200" cy="1143000"/>
          </a:xfrm>
          <a:effectLst>
            <a:outerShdw dist="28398" dir="3806097" algn="ctr" rotWithShape="0">
              <a:schemeClr val="bg2"/>
            </a:outerShdw>
          </a:effectLst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1981200"/>
            <a:ext cx="6400800" cy="1752600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ctr">
              <a:buFontTx/>
              <a:buNone/>
              <a:defRPr sz="2800" b="1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7B4B6-F5AD-458F-ABAA-A25CDBEC58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D922E-77CA-46F6-BF35-3EF67FEF5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F1CA6-E241-4B81-9984-BD391D6E3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3C916-8626-418F-91A3-4DB871F53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5B781-C1E4-419F-92B7-1A664B9683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03E2E-9645-4B5B-9CE1-A84D5B67E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21CFC-D3AD-40F3-80AA-05941AEC3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3E1F9-5417-44A3-8532-F5DE78FB1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66B48-2DD5-4F51-AB0B-6CA7695E9E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5CA82-3AA2-4271-99E8-2E44D4BF15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1B044-7790-46C7-B398-3E886DCBC8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A0C8B35-B0B4-47EF-992C-BE118CD1A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502" y="1785926"/>
            <a:ext cx="8146654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Вегетативное</a:t>
            </a:r>
          </a:p>
          <a:p>
            <a:pPr algn="ctr">
              <a:defRPr/>
            </a:pPr>
            <a:r>
              <a:rPr lang="ru-RU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размножение растений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3143240" y="285728"/>
            <a:ext cx="2857520" cy="357190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39548" y="0"/>
            <a:ext cx="6077048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Размножение стеблями</a:t>
            </a:r>
          </a:p>
          <a:p>
            <a:pPr algn="ctr"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cs typeface="Times New Roman" pitchFamily="18" charset="0"/>
              </a:rPr>
              <a:t>Наземными побегами</a:t>
            </a:r>
            <a:endParaRPr lang="ru-RU" sz="3600" b="1" dirty="0">
              <a:ln w="11430"/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15063" y="1428750"/>
            <a:ext cx="2571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Стеблевыми черенками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2000250"/>
            <a:ext cx="4800600" cy="2409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93" name="Прямоугольник 5"/>
          <p:cNvSpPr>
            <a:spLocks noChangeArrowheads="1"/>
          </p:cNvSpPr>
          <p:nvPr/>
        </p:nvSpPr>
        <p:spPr bwMode="auto">
          <a:xfrm>
            <a:off x="5500688" y="3357563"/>
            <a:ext cx="3214687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  Афеландра</a:t>
            </a:r>
          </a:p>
          <a:p>
            <a:pPr>
              <a:buFont typeface="Arial" charset="0"/>
              <a:buChar char="•"/>
            </a:pPr>
            <a:r>
              <a:rPr lang="ru-RU"/>
              <a:t>   Виноград</a:t>
            </a:r>
          </a:p>
          <a:p>
            <a:pPr>
              <a:buFont typeface="Arial" charset="0"/>
              <a:buChar char="•"/>
            </a:pPr>
            <a:r>
              <a:rPr lang="ru-RU"/>
              <a:t>   Гевея</a:t>
            </a:r>
          </a:p>
          <a:p>
            <a:pPr>
              <a:buFont typeface="Arial" charset="0"/>
              <a:buChar char="•"/>
            </a:pPr>
            <a:r>
              <a:rPr lang="ru-RU"/>
              <a:t>   Камелия</a:t>
            </a:r>
          </a:p>
          <a:p>
            <a:pPr>
              <a:buFont typeface="Arial" charset="0"/>
              <a:buChar char="•"/>
            </a:pPr>
            <a:r>
              <a:rPr lang="ru-RU"/>
              <a:t>   Плющ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39548" y="0"/>
            <a:ext cx="6077048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Размножение стеблями</a:t>
            </a:r>
          </a:p>
          <a:p>
            <a:pPr algn="ctr"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cs typeface="Times New Roman" pitchFamily="18" charset="0"/>
              </a:rPr>
              <a:t>Наземными побегами</a:t>
            </a:r>
            <a:endParaRPr lang="ru-RU" sz="3600" b="1" dirty="0">
              <a:ln w="11430"/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15063" y="1500188"/>
            <a:ext cx="2571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Отводками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1428750"/>
            <a:ext cx="5786438" cy="2071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7" name="TextBox 5"/>
          <p:cNvSpPr txBox="1">
            <a:spLocks noChangeArrowheads="1"/>
          </p:cNvSpPr>
          <p:nvPr/>
        </p:nvSpPr>
        <p:spPr bwMode="auto">
          <a:xfrm>
            <a:off x="6072188" y="2857500"/>
            <a:ext cx="2857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Малина</a:t>
            </a:r>
          </a:p>
          <a:p>
            <a:pPr>
              <a:buFont typeface="Arial" charset="0"/>
              <a:buChar char="•"/>
            </a:pPr>
            <a:r>
              <a:rPr lang="ru-RU"/>
              <a:t>Ежевика</a:t>
            </a:r>
          </a:p>
          <a:p>
            <a:pPr>
              <a:buFont typeface="Arial" charset="0"/>
              <a:buChar char="•"/>
            </a:pPr>
            <a:r>
              <a:rPr lang="ru-RU"/>
              <a:t>Крыжовник 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3786188"/>
            <a:ext cx="4819650" cy="2800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39548" y="0"/>
            <a:ext cx="6077048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Размножение стеблями</a:t>
            </a:r>
          </a:p>
          <a:p>
            <a:pPr algn="ctr"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cs typeface="Times New Roman" pitchFamily="18" charset="0"/>
              </a:rPr>
              <a:t>Наземными побегами</a:t>
            </a:r>
            <a:endParaRPr lang="ru-RU" sz="3600" b="1" dirty="0">
              <a:ln w="11430"/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15063" y="1500188"/>
            <a:ext cx="2571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«Усами»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357313"/>
            <a:ext cx="5622925" cy="2643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4286250" y="4214813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   Гравилат ползучий</a:t>
            </a:r>
          </a:p>
          <a:p>
            <a:pPr>
              <a:buFont typeface="Arial" charset="0"/>
              <a:buChar char="•"/>
            </a:pPr>
            <a:r>
              <a:rPr lang="ru-RU"/>
              <a:t>   Живучка ползучая</a:t>
            </a:r>
          </a:p>
          <a:p>
            <a:pPr>
              <a:buFont typeface="Arial" charset="0"/>
              <a:buChar char="•"/>
            </a:pPr>
            <a:r>
              <a:rPr lang="ru-RU"/>
              <a:t>   Земляника; </a:t>
            </a:r>
          </a:p>
          <a:p>
            <a:pPr>
              <a:buFont typeface="Arial" charset="0"/>
              <a:buChar char="•"/>
            </a:pPr>
            <a:r>
              <a:rPr lang="ru-RU"/>
              <a:t>   Злаки — некоторые виды</a:t>
            </a:r>
          </a:p>
          <a:p>
            <a:pPr>
              <a:buFont typeface="Arial" charset="0"/>
              <a:buChar char="•"/>
            </a:pPr>
            <a:r>
              <a:rPr lang="ru-RU"/>
              <a:t>   Камнеломка отпрысковая</a:t>
            </a:r>
          </a:p>
          <a:p>
            <a:pPr>
              <a:buFont typeface="Arial" charset="0"/>
              <a:buChar char="•"/>
            </a:pPr>
            <a:r>
              <a:rPr lang="ru-RU"/>
              <a:t>   Лапчатка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39548" y="0"/>
            <a:ext cx="6077048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Размножение стеблями</a:t>
            </a:r>
          </a:p>
          <a:p>
            <a:pPr algn="ctr"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cs typeface="Times New Roman" pitchFamily="18" charset="0"/>
              </a:rPr>
              <a:t>Наземными побегами</a:t>
            </a:r>
            <a:endParaRPr lang="ru-RU" sz="3600" b="1" dirty="0">
              <a:ln w="11430"/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15063" y="1500188"/>
            <a:ext cx="2571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Прививкой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714375"/>
            <a:ext cx="3000375" cy="3409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214313" y="4357688"/>
            <a:ext cx="2643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Прививка щитком </a:t>
            </a:r>
          </a:p>
        </p:txBody>
      </p:sp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2500313"/>
            <a:ext cx="3271837" cy="3619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3429000" y="6215063"/>
            <a:ext cx="2643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Прививка побегами </a:t>
            </a:r>
          </a:p>
        </p:txBody>
      </p:sp>
      <p:sp>
        <p:nvSpPr>
          <p:cNvPr id="15368" name="TextBox 8"/>
          <p:cNvSpPr txBox="1">
            <a:spLocks noChangeArrowheads="1"/>
          </p:cNvSpPr>
          <p:nvPr/>
        </p:nvSpPr>
        <p:spPr bwMode="auto">
          <a:xfrm>
            <a:off x="6929438" y="3571875"/>
            <a:ext cx="17145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Слива</a:t>
            </a:r>
          </a:p>
          <a:p>
            <a:pPr>
              <a:buFont typeface="Arial" charset="0"/>
              <a:buChar char="•"/>
            </a:pPr>
            <a:r>
              <a:rPr lang="ru-RU"/>
              <a:t>Персик</a:t>
            </a:r>
          </a:p>
          <a:p>
            <a:pPr>
              <a:buFont typeface="Arial" charset="0"/>
              <a:buChar char="•"/>
            </a:pPr>
            <a:r>
              <a:rPr lang="ru-RU"/>
              <a:t>Вишня</a:t>
            </a:r>
          </a:p>
          <a:p>
            <a:pPr>
              <a:buFont typeface="Arial" charset="0"/>
              <a:buChar char="•"/>
            </a:pPr>
            <a:r>
              <a:rPr lang="ru-RU"/>
              <a:t>Абрикос </a:t>
            </a:r>
          </a:p>
          <a:p>
            <a:pPr>
              <a:buFont typeface="Arial" charset="0"/>
              <a:buChar char="•"/>
            </a:pPr>
            <a:r>
              <a:rPr lang="ru-RU"/>
              <a:t>Яблоня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86842" y="0"/>
            <a:ext cx="6182462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Размножение листьями</a:t>
            </a: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785813"/>
            <a:ext cx="4310063" cy="2474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3500438"/>
            <a:ext cx="4294188" cy="200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3" y="785813"/>
            <a:ext cx="3702050" cy="2452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90" name="Прямоугольник 11"/>
          <p:cNvSpPr>
            <a:spLocks noChangeArrowheads="1"/>
          </p:cNvSpPr>
          <p:nvPr/>
        </p:nvSpPr>
        <p:spPr bwMode="auto">
          <a:xfrm>
            <a:off x="4714875" y="3286125"/>
            <a:ext cx="47148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</a:t>
            </a:r>
            <a:r>
              <a:rPr lang="ru-RU" b="1"/>
              <a:t>Листовой пластинкой с черешком:</a:t>
            </a:r>
            <a:r>
              <a:rPr lang="ru-RU"/>
              <a:t>   </a:t>
            </a:r>
          </a:p>
          <a:p>
            <a:r>
              <a:rPr lang="ru-RU"/>
              <a:t>   Бегонии — кроме королевской</a:t>
            </a:r>
          </a:p>
          <a:p>
            <a:r>
              <a:rPr lang="ru-RU"/>
              <a:t>   Пеперомия морщинистая</a:t>
            </a:r>
          </a:p>
          <a:p>
            <a:r>
              <a:rPr lang="ru-RU"/>
              <a:t>   Сенполия</a:t>
            </a:r>
          </a:p>
        </p:txBody>
      </p:sp>
      <p:sp>
        <p:nvSpPr>
          <p:cNvPr id="16391" name="Прямоугольник 12"/>
          <p:cNvSpPr>
            <a:spLocks noChangeArrowheads="1"/>
          </p:cNvSpPr>
          <p:nvPr/>
        </p:nvSpPr>
        <p:spPr bwMode="auto">
          <a:xfrm>
            <a:off x="4572000" y="514350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Листовым черенком со средней жилкой: </a:t>
            </a:r>
          </a:p>
          <a:p>
            <a:r>
              <a:rPr lang="ru-RU"/>
              <a:t> Глоксиния</a:t>
            </a:r>
          </a:p>
          <a:p>
            <a:r>
              <a:rPr lang="ru-RU"/>
              <a:t> Стрептокарпус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857250" y="500063"/>
            <a:ext cx="6143625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Значение вегетативного размножения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57250" y="1428750"/>
            <a:ext cx="2928938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Биологическое значение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143375" y="1428750"/>
            <a:ext cx="2928938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Хозяйственное значение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85813" y="2357438"/>
            <a:ext cx="3071812" cy="428625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Размножение растений в случае повреждения значительной части растения (пожары, вырубки и пр.)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Возможность размножения цветковых растений при отсутствии факторов перекрестного опыления - ветра, насекомых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1938" y="2357438"/>
            <a:ext cx="3071812" cy="428625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Возможность быстрого воспроизводства двулетних и многолетних растений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Необходимость сохранения наследственных признаков сорта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Возможность сочетания полезных признаков нескольких растений в одном</a:t>
            </a:r>
          </a:p>
          <a:p>
            <a:pPr algn="just">
              <a:buFont typeface="Arial" pitchFamily="34" charset="0"/>
              <a:buChar char="•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71813" y="785813"/>
            <a:ext cx="5843587" cy="411480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r>
              <a:rPr lang="ru-RU" sz="3600" kern="0">
                <a:cs typeface="Times New Roman" pitchFamily="18" charset="0"/>
              </a:rPr>
              <a:t>Знаешь ли ты другие растения, у которых новое поколение образуется из усов, клубней, листьев, части стебля или части корня?</a:t>
            </a:r>
            <a:endParaRPr lang="ru-RU" sz="3600" kern="0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285720" y="285728"/>
            <a:ext cx="2714644" cy="928694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Словарь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1" name="Picture 6" descr="Z:\newtek\_backgrounds_1.02\Art\power_point\not done\BOTANY\BOTANY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285875"/>
            <a:ext cx="8501063" cy="535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Прямоугольник 12"/>
          <p:cNvSpPr>
            <a:spLocks noChangeArrowheads="1"/>
          </p:cNvSpPr>
          <p:nvPr/>
        </p:nvSpPr>
        <p:spPr bwMode="auto">
          <a:xfrm>
            <a:off x="928688" y="2090738"/>
            <a:ext cx="728662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C00000"/>
                </a:solidFill>
              </a:rPr>
              <a:t>Вегетати́вное размноже́ние </a:t>
            </a:r>
            <a:r>
              <a:rPr lang="ru-RU" sz="3200"/>
              <a:t>— образование новой особи из многоклеточной части тела родительской особи, один из способов бесполого размножения, свойственный многоклеточным организмам.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85750"/>
            <a:ext cx="8429625" cy="6072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6" y="500042"/>
            <a:ext cx="8072494" cy="57150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Вегетативное размножение растений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71604" y="142852"/>
            <a:ext cx="5955413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Размножение корнями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43625" y="857250"/>
            <a:ext cx="2571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Корневыми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отпрысками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071563"/>
            <a:ext cx="3786187" cy="3686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5" y="1071563"/>
            <a:ext cx="1082675" cy="3714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50" name="TextBox 13"/>
          <p:cNvSpPr txBox="1">
            <a:spLocks noChangeArrowheads="1"/>
          </p:cNvSpPr>
          <p:nvPr/>
        </p:nvSpPr>
        <p:spPr bwMode="auto">
          <a:xfrm>
            <a:off x="5786438" y="2000250"/>
            <a:ext cx="2928937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Облепиха</a:t>
            </a:r>
          </a:p>
          <a:p>
            <a:pPr>
              <a:buFont typeface="Arial" charset="0"/>
              <a:buChar char="•"/>
            </a:pPr>
            <a:r>
              <a:rPr lang="ru-RU"/>
              <a:t>Малина</a:t>
            </a:r>
          </a:p>
          <a:p>
            <a:pPr>
              <a:buFont typeface="Arial" charset="0"/>
              <a:buChar char="•"/>
            </a:pPr>
            <a:r>
              <a:rPr lang="ru-RU"/>
              <a:t>Астра</a:t>
            </a:r>
          </a:p>
          <a:p>
            <a:pPr>
              <a:buFont typeface="Arial" charset="0"/>
              <a:buChar char="•"/>
            </a:pPr>
            <a:r>
              <a:rPr lang="ru-RU"/>
              <a:t>Ландыш</a:t>
            </a:r>
          </a:p>
          <a:p>
            <a:pPr>
              <a:buFont typeface="Arial" charset="0"/>
              <a:buChar char="•"/>
            </a:pPr>
            <a:r>
              <a:rPr lang="ru-RU"/>
              <a:t>Валериана</a:t>
            </a:r>
          </a:p>
          <a:p>
            <a:pPr>
              <a:buFont typeface="Arial" charset="0"/>
              <a:buChar char="•"/>
            </a:pPr>
            <a:r>
              <a:rPr lang="ru-RU"/>
              <a:t>Кливии</a:t>
            </a:r>
          </a:p>
          <a:p>
            <a:pPr>
              <a:buFont typeface="Arial" charset="0"/>
              <a:buChar char="•"/>
            </a:pPr>
            <a:r>
              <a:rPr lang="ru-RU"/>
              <a:t>Агавы</a:t>
            </a:r>
          </a:p>
          <a:p>
            <a:pPr>
              <a:buFont typeface="Arial" charset="0"/>
              <a:buChar char="•"/>
            </a:pPr>
            <a:r>
              <a:rPr lang="ru-RU"/>
              <a:t>Драцены </a:t>
            </a:r>
          </a:p>
          <a:p>
            <a:pPr>
              <a:buFont typeface="Arial" charset="0"/>
              <a:buChar char="•"/>
            </a:pPr>
            <a:r>
              <a:rPr lang="ru-RU"/>
              <a:t>Мята</a:t>
            </a:r>
          </a:p>
          <a:p>
            <a:r>
              <a:rPr lang="ru-RU"/>
              <a:t> 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00364" y="0"/>
            <a:ext cx="5955413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Размножение корнями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86438" y="928688"/>
            <a:ext cx="2571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Корневыми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черенками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714375"/>
            <a:ext cx="2190750" cy="2190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714375"/>
            <a:ext cx="2190750" cy="2190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4" name="Прямоугольник 12"/>
          <p:cNvSpPr>
            <a:spLocks noChangeArrowheads="1"/>
          </p:cNvSpPr>
          <p:nvPr/>
        </p:nvSpPr>
        <p:spPr bwMode="auto">
          <a:xfrm>
            <a:off x="142875" y="2928938"/>
            <a:ext cx="4786313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Размножение корневыми            Нарезать кусочками </a:t>
            </a:r>
          </a:p>
          <a:p>
            <a:r>
              <a:rPr lang="ru-RU" sz="1400"/>
              <a:t>черенками: обрезать                    по 5 см и сделать косой срез</a:t>
            </a:r>
          </a:p>
          <a:p>
            <a:r>
              <a:rPr lang="ru-RU" sz="1400"/>
              <a:t>длинные корни.	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3643313"/>
            <a:ext cx="2190750" cy="2190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88" y="3643313"/>
            <a:ext cx="2190750" cy="2190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7" name="Прямоугольник 11"/>
          <p:cNvSpPr>
            <a:spLocks noChangeArrowheads="1"/>
          </p:cNvSpPr>
          <p:nvPr/>
        </p:nvSpPr>
        <p:spPr bwMode="auto">
          <a:xfrm>
            <a:off x="0" y="5786438"/>
            <a:ext cx="51435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/>
              <a:t>Черенки воткнуть в почвосмесь    Молодые растения </a:t>
            </a:r>
          </a:p>
          <a:p>
            <a:r>
              <a:rPr lang="ru-RU" sz="1400"/>
              <a:t> для рассады, сверху насыпать       пересадить в горшки или </a:t>
            </a:r>
          </a:p>
          <a:p>
            <a:r>
              <a:rPr lang="ru-RU" sz="1400"/>
              <a:t> слой песка или керамзита.            сразу же высадить в открытый грунт</a:t>
            </a:r>
          </a:p>
          <a:p>
            <a:endParaRPr lang="ru-RU" sz="1400"/>
          </a:p>
        </p:txBody>
      </p:sp>
      <p:sp>
        <p:nvSpPr>
          <p:cNvPr id="7178" name="Прямоугольник 13"/>
          <p:cNvSpPr>
            <a:spLocks noChangeArrowheads="1"/>
          </p:cNvSpPr>
          <p:nvPr/>
        </p:nvSpPr>
        <p:spPr bwMode="auto">
          <a:xfrm>
            <a:off x="5357813" y="2071688"/>
            <a:ext cx="35004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мак турецкий</a:t>
            </a:r>
          </a:p>
          <a:p>
            <a:pPr>
              <a:buFont typeface="Arial" charset="0"/>
              <a:buChar char="•"/>
            </a:pPr>
            <a:r>
              <a:rPr lang="ru-RU"/>
              <a:t>ветреница японская </a:t>
            </a:r>
          </a:p>
          <a:p>
            <a:pPr>
              <a:buFont typeface="Arial" charset="0"/>
              <a:buChar char="•"/>
            </a:pPr>
            <a:r>
              <a:rPr lang="ru-RU"/>
              <a:t>водосбор или коровяк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215063" y="857250"/>
            <a:ext cx="2571750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Корневыми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клубнями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0"/>
            <a:ext cx="5955413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Размножение корнями</a:t>
            </a:r>
            <a:endParaRPr lang="ru-RU" sz="4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cs typeface="Times New Roman" pitchFamily="18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857250"/>
            <a:ext cx="5180013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7" name="Прямоугольник 7"/>
          <p:cNvSpPr>
            <a:spLocks noChangeArrowheads="1"/>
          </p:cNvSpPr>
          <p:nvPr/>
        </p:nvSpPr>
        <p:spPr bwMode="auto">
          <a:xfrm>
            <a:off x="285750" y="3786188"/>
            <a:ext cx="535781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/>
              <a:t> 4 - Утолщенные корни делят на части, чтобы каждая имела хотя бы одну почку.</a:t>
            </a:r>
          </a:p>
          <a:p>
            <a:r>
              <a:rPr lang="ru-RU" sz="1800"/>
              <a:t>   5 - Поверхность срезов обрабатывают фунгицидом. Материал оставляют на время в сухом, теплом, хорошо вентилируемом месте.</a:t>
            </a:r>
          </a:p>
          <a:p>
            <a:r>
              <a:rPr lang="ru-RU" sz="1800"/>
              <a:t>   6 - Когда на поверхности срезов сформируется защитный пробковый слой, черенки высаживают.</a:t>
            </a:r>
          </a:p>
        </p:txBody>
      </p:sp>
      <p:sp>
        <p:nvSpPr>
          <p:cNvPr id="8198" name="TextBox 8"/>
          <p:cNvSpPr txBox="1">
            <a:spLocks noChangeArrowheads="1"/>
          </p:cNvSpPr>
          <p:nvPr/>
        </p:nvSpPr>
        <p:spPr bwMode="auto">
          <a:xfrm>
            <a:off x="6000750" y="2071688"/>
            <a:ext cx="3143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Георгины </a:t>
            </a:r>
          </a:p>
          <a:p>
            <a:pPr>
              <a:buFont typeface="Arial" charset="0"/>
              <a:buChar char="•"/>
            </a:pPr>
            <a:r>
              <a:rPr lang="ru-RU"/>
              <a:t>Бегонии</a:t>
            </a:r>
          </a:p>
          <a:p>
            <a:pPr>
              <a:buFont typeface="Arial" charset="0"/>
              <a:buChar char="•"/>
            </a:pP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39548" y="0"/>
            <a:ext cx="6077048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Размножение стеблями</a:t>
            </a:r>
          </a:p>
          <a:p>
            <a:pPr algn="ctr"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cs typeface="Times New Roman" pitchFamily="18" charset="0"/>
              </a:rPr>
              <a:t>Подземными побегами</a:t>
            </a:r>
            <a:endParaRPr lang="ru-RU" sz="3600" b="1" dirty="0">
              <a:ln w="11430"/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86500" y="1357313"/>
            <a:ext cx="2571750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Клубнями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928813"/>
            <a:ext cx="5072062" cy="2795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5572125" y="2214563"/>
            <a:ext cx="385762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  Артишок</a:t>
            </a:r>
          </a:p>
          <a:p>
            <a:pPr>
              <a:buFont typeface="Arial" charset="0"/>
              <a:buChar char="•"/>
            </a:pPr>
            <a:r>
              <a:rPr lang="ru-RU"/>
              <a:t>   Земляная груша</a:t>
            </a:r>
          </a:p>
          <a:p>
            <a:pPr>
              <a:buFont typeface="Arial" charset="0"/>
              <a:buChar char="•"/>
            </a:pPr>
            <a:r>
              <a:rPr lang="ru-RU"/>
              <a:t>   Калладиум</a:t>
            </a:r>
          </a:p>
          <a:p>
            <a:pPr>
              <a:buFont typeface="Arial" charset="0"/>
              <a:buChar char="•"/>
            </a:pPr>
            <a:r>
              <a:rPr lang="ru-RU"/>
              <a:t>   Картофель</a:t>
            </a:r>
          </a:p>
          <a:p>
            <a:pPr>
              <a:buFont typeface="Arial" charset="0"/>
              <a:buChar char="•"/>
            </a:pPr>
            <a:r>
              <a:rPr lang="ru-RU"/>
              <a:t>   Кувшинки</a:t>
            </a:r>
          </a:p>
          <a:p>
            <a:pPr>
              <a:buFont typeface="Arial" charset="0"/>
              <a:buChar char="•"/>
            </a:pPr>
            <a:r>
              <a:rPr lang="ru-RU"/>
              <a:t>   Настурции — особенно клубненосная</a:t>
            </a:r>
          </a:p>
          <a:p>
            <a:pPr>
              <a:buFont typeface="Arial" charset="0"/>
              <a:buChar char="•"/>
            </a:pPr>
            <a:r>
              <a:rPr lang="ru-RU"/>
              <a:t>   Ямс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39548" y="0"/>
            <a:ext cx="6077048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Размножение стеблями</a:t>
            </a:r>
          </a:p>
          <a:p>
            <a:pPr algn="ctr"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cs typeface="Times New Roman" pitchFamily="18" charset="0"/>
              </a:rPr>
              <a:t>Подземными побегами</a:t>
            </a:r>
            <a:endParaRPr lang="ru-RU" sz="3600" b="1" dirty="0">
              <a:ln w="11430"/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215063" y="1357313"/>
            <a:ext cx="2571750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Корневищем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57188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Прямоугольник 5"/>
          <p:cNvSpPr>
            <a:spLocks noChangeArrowheads="1"/>
          </p:cNvSpPr>
          <p:nvPr/>
        </p:nvSpPr>
        <p:spPr bwMode="auto">
          <a:xfrm>
            <a:off x="285750" y="2571750"/>
            <a:ext cx="264318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После того как растение отцветет, его выкапывают, отделяют боковые отростки.</a:t>
            </a:r>
          </a:p>
        </p:txBody>
      </p:sp>
      <p:pic>
        <p:nvPicPr>
          <p:cNvPr id="1024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3643313"/>
            <a:ext cx="221456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Прямоугольник 6"/>
          <p:cNvSpPr>
            <a:spLocks noChangeArrowheads="1"/>
          </p:cNvSpPr>
          <p:nvPr/>
        </p:nvSpPr>
        <p:spPr bwMode="auto">
          <a:xfrm>
            <a:off x="285750" y="6000750"/>
            <a:ext cx="23574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Обрезают верхушки длинных листьев.</a:t>
            </a:r>
          </a:p>
        </p:txBody>
      </p:sp>
      <p:pic>
        <p:nvPicPr>
          <p:cNvPr id="102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25" y="1928813"/>
            <a:ext cx="23574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Прямоугольник 8"/>
          <p:cNvSpPr>
            <a:spLocks noChangeArrowheads="1"/>
          </p:cNvSpPr>
          <p:nvPr/>
        </p:nvSpPr>
        <p:spPr bwMode="auto">
          <a:xfrm>
            <a:off x="2643188" y="4357688"/>
            <a:ext cx="25717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Высаживают так, чтобы отросток корневища находился непосредственно под поверхностью почвы.</a:t>
            </a:r>
          </a:p>
        </p:txBody>
      </p:sp>
      <p:sp>
        <p:nvSpPr>
          <p:cNvPr id="10250" name="Прямоугольник 10"/>
          <p:cNvSpPr>
            <a:spLocks noChangeArrowheads="1"/>
          </p:cNvSpPr>
          <p:nvPr/>
        </p:nvSpPr>
        <p:spPr bwMode="auto">
          <a:xfrm>
            <a:off x="5143500" y="2286000"/>
            <a:ext cx="45720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   Бегония королевская</a:t>
            </a:r>
          </a:p>
          <a:p>
            <a:pPr>
              <a:buFont typeface="Arial" charset="0"/>
              <a:buChar char="•"/>
            </a:pPr>
            <a:r>
              <a:rPr lang="ru-RU"/>
              <a:t>   Ирис</a:t>
            </a:r>
          </a:p>
          <a:p>
            <a:pPr>
              <a:buFont typeface="Arial" charset="0"/>
              <a:buChar char="•"/>
            </a:pPr>
            <a:r>
              <a:rPr lang="ru-RU"/>
              <a:t>   Канна</a:t>
            </a:r>
          </a:p>
          <a:p>
            <a:pPr>
              <a:buFont typeface="Arial" charset="0"/>
              <a:buChar char="•"/>
            </a:pPr>
            <a:r>
              <a:rPr lang="ru-RU"/>
              <a:t>   Ландыш майский</a:t>
            </a:r>
          </a:p>
          <a:p>
            <a:pPr>
              <a:buFont typeface="Arial" charset="0"/>
              <a:buChar char="•"/>
            </a:pPr>
            <a:r>
              <a:rPr lang="ru-RU"/>
              <a:t>   Мята</a:t>
            </a:r>
          </a:p>
          <a:p>
            <a:pPr>
              <a:buFont typeface="Arial" charset="0"/>
              <a:buChar char="•"/>
            </a:pPr>
            <a:r>
              <a:rPr lang="ru-RU"/>
              <a:t>   Папоротники  (некоторые)</a:t>
            </a:r>
          </a:p>
          <a:p>
            <a:pPr>
              <a:buFont typeface="Arial" charset="0"/>
              <a:buChar char="•"/>
            </a:pPr>
            <a:r>
              <a:rPr lang="ru-RU"/>
              <a:t>   Пион</a:t>
            </a:r>
          </a:p>
          <a:p>
            <a:pPr>
              <a:buFont typeface="Arial" charset="0"/>
              <a:buChar char="•"/>
            </a:pPr>
            <a:r>
              <a:rPr lang="ru-RU"/>
              <a:t>   Пырей ползучий</a:t>
            </a:r>
          </a:p>
          <a:p>
            <a:pPr>
              <a:buFont typeface="Arial" charset="0"/>
              <a:buChar char="•"/>
            </a:pPr>
            <a:r>
              <a:rPr lang="ru-RU"/>
              <a:t>   Сансевьера</a:t>
            </a:r>
          </a:p>
          <a:p>
            <a:r>
              <a:rPr lang="ru-RU"/>
              <a:t>    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3E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39548" y="0"/>
            <a:ext cx="6077048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cs typeface="Times New Roman" pitchFamily="18" charset="0"/>
              </a:rPr>
              <a:t>Размножение стеблями</a:t>
            </a:r>
          </a:p>
          <a:p>
            <a:pPr algn="ctr"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cs typeface="Times New Roman" pitchFamily="18" charset="0"/>
              </a:rPr>
              <a:t>Подземными побегами</a:t>
            </a:r>
            <a:endParaRPr lang="ru-RU" sz="3600" b="1" dirty="0">
              <a:ln w="11430"/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86500" y="1571625"/>
            <a:ext cx="2571750" cy="642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Луковицами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642938"/>
            <a:ext cx="2286000" cy="211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3071813"/>
            <a:ext cx="2257425" cy="326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70" name="TextBox 14"/>
          <p:cNvSpPr txBox="1">
            <a:spLocks noChangeArrowheads="1"/>
          </p:cNvSpPr>
          <p:nvPr/>
        </p:nvSpPr>
        <p:spPr bwMode="auto">
          <a:xfrm>
            <a:off x="3857625" y="2214563"/>
            <a:ext cx="50720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/>
              <a:t>Нарцисс</a:t>
            </a:r>
          </a:p>
          <a:p>
            <a:pPr>
              <a:buFont typeface="Arial" charset="0"/>
              <a:buChar char="•"/>
            </a:pPr>
            <a:r>
              <a:rPr lang="ru-RU"/>
              <a:t>Тюльпан</a:t>
            </a:r>
          </a:p>
          <a:p>
            <a:pPr>
              <a:buFont typeface="Arial" charset="0"/>
              <a:buChar char="•"/>
            </a:pPr>
            <a:r>
              <a:rPr lang="ru-RU"/>
              <a:t>Лук </a:t>
            </a:r>
          </a:p>
          <a:p>
            <a:pPr>
              <a:buFont typeface="Arial" charset="0"/>
              <a:buChar char="•"/>
            </a:pPr>
            <a:r>
              <a:rPr lang="ru-RU"/>
              <a:t>Лилии</a:t>
            </a:r>
          </a:p>
          <a:p>
            <a:pPr>
              <a:buFont typeface="Arial" charset="0"/>
              <a:buChar char="•"/>
            </a:pPr>
            <a:r>
              <a:rPr lang="ru-RU"/>
              <a:t>Нарцисс</a:t>
            </a:r>
          </a:p>
          <a:p>
            <a:pPr>
              <a:buFont typeface="Arial" charset="0"/>
              <a:buChar char="•"/>
            </a:pPr>
            <a:r>
              <a:rPr lang="ru-RU"/>
              <a:t>Подснежник  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4500563"/>
            <a:ext cx="4743450" cy="1838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otany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botany</Template>
  <TotalTime>310</TotalTime>
  <Words>427</Words>
  <Application>Microsoft Office PowerPoint</Application>
  <PresentationFormat>Экран (4:3)</PresentationFormat>
  <Paragraphs>126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Times New Roman</vt:lpstr>
      <vt:lpstr>Arial</vt:lpstr>
      <vt:lpstr>Verdana</vt:lpstr>
      <vt:lpstr>Calibri</vt:lpstr>
      <vt:lpstr>botany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69</cp:revision>
  <dcterms:created xsi:type="dcterms:W3CDTF">2010-01-08T14:00:33Z</dcterms:created>
  <dcterms:modified xsi:type="dcterms:W3CDTF">2012-02-16T14:12:09Z</dcterms:modified>
</cp:coreProperties>
</file>