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800000"/>
    <a:srgbClr val="993300"/>
    <a:srgbClr val="CC0000"/>
    <a:srgbClr val="003300"/>
    <a:srgbClr val="006600"/>
    <a:srgbClr val="33CC33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9" autoAdjust="0"/>
    <p:restoredTop sz="94660"/>
  </p:normalViewPr>
  <p:slideViewPr>
    <p:cSldViewPr>
      <p:cViewPr varScale="1">
        <p:scale>
          <a:sx n="62" d="100"/>
          <a:sy n="62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46212-85D4-4125-A016-DCB36706D4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32CAD-4159-4696-9AFA-F8A1C7CE74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D46F5-78F7-49FB-9C04-B7B110CA94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C59C2-5CC8-45D9-A92C-31C3E5AC65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81EA2-CE87-4A0F-B530-9F8E7A5925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05187-29A0-466A-A946-EFCD5A687C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97301-650D-4B2B-B257-47A56D4301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2694B-8A3F-4EE8-A931-667E58DDA8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AACE0-6E70-44FF-B775-ED196375B6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0C84F-104D-4B8F-A575-9BDE67D3E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DDE2D-A5AF-42E0-8FEE-694EC141A8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87F8D58-F6BF-42B0-A33E-4F420BB6CD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 spd="med" advClick="0" advTm="5000">
    <p:cover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85;&#1072;&#1089;&#1083;&#1077;&#1076;&#1080;&#1077;%20&#1087;&#1080;&#1089;&#1072;&#1090;&#1077;&#1083;&#1103;.doc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6;&#1077;&#1078;&#1080;&#1089;&#1089;&#1105;&#1088;&#1089;&#1082;&#1080;&#1077;%20&#1088;&#1072;&#1073;&#1086;&#1090;&#1099;.doc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hyperlink" Target="&#1040;&#1082;&#1090;&#1105;&#1088;&#1089;&#1082;&#1080;&#1077;%20&#1088;&#1072;&#1073;&#1086;&#1090;&#1099;.doc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1055;&#1072;&#1084;&#1103;&#1090;&#1080;%20&#1042;&#1072;&#1089;&#1080;&#1083;&#1080;&#1103;%20&#1064;&#1091;&#1082;&#1096;&#1080;&#1085;&#1072;.do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-pl12.hut.ru/view_events.php?id=1" TargetMode="External"/><Relationship Id="rId2" Type="http://schemas.openxmlformats.org/officeDocument/2006/relationships/hyperlink" Target="http://v-shukshin.virtbo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xpecto.ru/news/arhive/?id=1135" TargetMode="External"/><Relationship Id="rId5" Type="http://schemas.openxmlformats.org/officeDocument/2006/relationships/hyperlink" Target="http://ru.redtram.com/go/245589083/" TargetMode="External"/><Relationship Id="rId4" Type="http://schemas.openxmlformats.org/officeDocument/2006/relationships/hyperlink" Target="http://dikobras.com/post9403796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1054;&#1089;&#1085;&#1086;&#1074;&#1085;&#1099;&#1077;%20&#1076;&#1072;&#1090;&#1099;.do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shukshin.biysk.secna.ru/img/altai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0;&#1089;&#1100;&#1084;&#1086;%20&#1042;&#1072;&#1089;&#1080;&#1083;&#1080;&#1103;%20&#1064;&#1091;&#1082;&#1096;&#1080;&#1085;&#1072;%20&#1084;&#1072;&#1084;&#1077;.doc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101;&#1082;&#1079;&#1072;&#1084;&#1077;&#1085;&#1099;%20&#1074;&#1086;%20&#1042;&#1043;&#1048;&#1050;.doc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41195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>
            <a:off x="1042988" y="2420938"/>
            <a:ext cx="7273925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381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Василий Макарович</a:t>
            </a:r>
          </a:p>
          <a:p>
            <a:pPr algn="ctr"/>
            <a:r>
              <a:rPr lang="ru-RU" sz="3600" b="1" i="1" kern="10">
                <a:ln w="381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Шукшин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462463" y="4857750"/>
            <a:ext cx="466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000" b="1">
              <a:solidFill>
                <a:schemeClr val="bg1"/>
              </a:solidFill>
            </a:endParaRPr>
          </a:p>
          <a:p>
            <a:pPr algn="ctr"/>
            <a:r>
              <a:rPr lang="ru-RU" sz="2000" b="1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2000" b="1">
                <a:solidFill>
                  <a:schemeClr val="bg1"/>
                </a:solidFill>
              </a:rPr>
              <a:t>    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2214563" y="5429250"/>
            <a:ext cx="4811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Макеева Вера Николаевна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МБОУ Тогучинского  р-на Киикская СОШ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Новосибирской обл.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Учитель русского языка и литературы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9"/>
            <a:ext cx="512965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Писатель</a:t>
            </a:r>
          </a:p>
        </p:txBody>
      </p:sp>
      <p:pic>
        <p:nvPicPr>
          <p:cNvPr id="22531" name="i-main-pic" descr="Картинка 8 из 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214313"/>
            <a:ext cx="30956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i-main-pic" descr="Картинка 30 из 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571875"/>
            <a:ext cx="18859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i-main-pic" descr="Картинка 74 из 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714750"/>
            <a:ext cx="19050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i-main-pic" descr="Картинка 77 из 6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857500"/>
            <a:ext cx="19050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i-main-pic" descr="Картинка 83 из 66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763972">
            <a:off x="1709738" y="1341438"/>
            <a:ext cx="23907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-main-pic" descr="Картинка 26 из 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24384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3071813" y="1357313"/>
            <a:ext cx="5500687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Герои книг Шукшина - люди российской деревни , простые труженики своеобразного характера, 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наблюдательные и острые на язык. 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Один из его первых героев, Пашка Колокольников – деревенский шофёр, в жизни которого есть место для подвига. 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Некоторых из его героев можно назвать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 чудаками и не от мира сего (рассказ «Микроскоп», «Чудик» ). 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Судьбы других персонажей прошли тяжёлое </a:t>
            </a:r>
          </a:p>
          <a:p>
            <a:pPr eaLnBrk="0" hangingPunct="0"/>
            <a:r>
              <a:rPr lang="ru-RU" b="1" i="1">
                <a:solidFill>
                  <a:srgbClr val="800000"/>
                </a:solidFill>
                <a:cs typeface="Times New Roman" pitchFamily="18" charset="0"/>
              </a:rPr>
              <a:t>испытание местами заключения (Егор Прокудин «Калина красная»).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428604"/>
            <a:ext cx="346357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Герои книг</a:t>
            </a:r>
          </a:p>
        </p:txBody>
      </p:sp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0" y="5214938"/>
            <a:ext cx="8858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solidFill>
                  <a:srgbClr val="800000"/>
                </a:solidFill>
                <a:cs typeface="Times New Roman" pitchFamily="18" charset="0"/>
              </a:rPr>
              <a:t>Через лаконичное и ёмкое описание образа российской деревни, знание языка и деталей быта, на первый план выходят глубокие нравственные проблемы и общечеловеческие ценности.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23558" name="TextBox 5"/>
          <p:cNvSpPr txBox="1">
            <a:spLocks noChangeArrowheads="1"/>
          </p:cNvSpPr>
          <p:nvPr/>
        </p:nvSpPr>
        <p:spPr bwMode="auto">
          <a:xfrm>
            <a:off x="357188" y="3929063"/>
            <a:ext cx="1816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rgbClr val="800000"/>
                </a:solidFill>
                <a:hlinkClick r:id="rId3" action="ppaction://hlinkfile"/>
              </a:rPr>
              <a:t>Наследие писателя</a:t>
            </a:r>
            <a:endParaRPr lang="ru-RU" sz="140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9" y="357166"/>
            <a:ext cx="7286676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Кинорежиссер, сценарист</a:t>
            </a:r>
          </a:p>
        </p:txBody>
      </p:sp>
      <p:pic>
        <p:nvPicPr>
          <p:cNvPr id="24579" name="i-main-pic" descr="Картинка 43 из 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18573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i-main-pic" descr="Картинка 44 из 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14313"/>
            <a:ext cx="18097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i-main-pic" descr="Картинка 60 из 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3857625"/>
            <a:ext cx="1666875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i-main-pic" descr="Картинка 62 из 6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0" y="2643188"/>
            <a:ext cx="2000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357188" y="3429000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sz="1200">
                <a:solidFill>
                  <a:srgbClr val="191970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24584" name="Прямоугольник 12"/>
          <p:cNvSpPr>
            <a:spLocks noChangeArrowheads="1"/>
          </p:cNvSpPr>
          <p:nvPr/>
        </p:nvSpPr>
        <p:spPr bwMode="auto">
          <a:xfrm>
            <a:off x="2214563" y="1785938"/>
            <a:ext cx="457200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1600" b="1">
                <a:solidFill>
                  <a:srgbClr val="990000"/>
                </a:solidFill>
              </a:rPr>
              <a:t>Последние годы  жизни совпали со взлетом существования в искусстве.  Его фильм «Калина красная» стал и лучшим его фильмом, и безусловным русским шедевром. </a:t>
            </a:r>
            <a:endParaRPr lang="ru-RU" sz="2000" b="1">
              <a:solidFill>
                <a:srgbClr val="990000"/>
              </a:solidFill>
            </a:endParaRPr>
          </a:p>
          <a:p>
            <a:endParaRPr lang="ru-RU" sz="2000" b="1">
              <a:solidFill>
                <a:srgbClr val="990000"/>
              </a:solidFill>
            </a:endParaRPr>
          </a:p>
          <a:p>
            <a:endParaRPr lang="ru-RU" sz="2000" b="1">
              <a:solidFill>
                <a:srgbClr val="990000"/>
              </a:solidFill>
            </a:endParaRPr>
          </a:p>
        </p:txBody>
      </p:sp>
      <p:sp>
        <p:nvSpPr>
          <p:cNvPr id="24585" name="Rectangle 7"/>
          <p:cNvSpPr>
            <a:spLocks noChangeArrowheads="1"/>
          </p:cNvSpPr>
          <p:nvPr/>
        </p:nvSpPr>
        <p:spPr bwMode="auto">
          <a:xfrm>
            <a:off x="0" y="0"/>
            <a:ext cx="1841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200" b="1">
              <a:solidFill>
                <a:srgbClr val="000000"/>
              </a:solidFill>
              <a:cs typeface="Times New Roman" pitchFamily="18" charset="0"/>
            </a:endParaRPr>
          </a:p>
          <a:p>
            <a:pPr eaLnBrk="0" hangingPunct="0"/>
            <a:endParaRPr lang="ru-RU"/>
          </a:p>
        </p:txBody>
      </p:sp>
      <p:sp>
        <p:nvSpPr>
          <p:cNvPr id="24586" name="Прямоугольник 15"/>
          <p:cNvSpPr>
            <a:spLocks noChangeArrowheads="1"/>
          </p:cNvSpPr>
          <p:nvPr/>
        </p:nvSpPr>
        <p:spPr bwMode="auto">
          <a:xfrm>
            <a:off x="142875" y="3143250"/>
            <a:ext cx="6715125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solidFill>
                  <a:srgbClr val="990000"/>
                </a:solidFill>
                <a:latin typeface="Arial Black" pitchFamily="34" charset="0"/>
                <a:cs typeface="Times New Roman" pitchFamily="18" charset="0"/>
              </a:rPr>
              <a:t>Премии и награды:</a:t>
            </a:r>
          </a:p>
          <a:p>
            <a:pPr eaLnBrk="0" hangingPunct="0"/>
            <a:r>
              <a:rPr lang="ru-RU" sz="2000" b="1">
                <a:solidFill>
                  <a:srgbClr val="990000"/>
                </a:solidFill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Заслуженный деятель искусств РСФСР</a:t>
            </a:r>
            <a:br>
              <a:rPr lang="ru-RU" sz="1600" b="1">
                <a:solidFill>
                  <a:srgbClr val="990000"/>
                </a:solidFill>
                <a:cs typeface="Times New Roman" pitchFamily="18" charset="0"/>
              </a:rPr>
            </a:br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1964 — «Живёт такой парень» ( главная награда XVI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 Международного кинофестиваля в Венеции—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 «Золотой лев Святого Марка»).</a:t>
            </a:r>
            <a:br>
              <a:rPr lang="ru-RU" sz="1600" b="1">
                <a:solidFill>
                  <a:srgbClr val="990000"/>
                </a:solidFill>
                <a:cs typeface="Times New Roman" pitchFamily="18" charset="0"/>
              </a:rPr>
            </a:br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1969 - Государственная премия РСФСР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 им. бр. Васильевых за фильм «Ваш сын и брат»</a:t>
            </a:r>
            <a:br>
              <a:rPr lang="ru-RU" sz="1600" b="1">
                <a:solidFill>
                  <a:srgbClr val="990000"/>
                </a:solidFill>
                <a:cs typeface="Times New Roman" pitchFamily="18" charset="0"/>
              </a:rPr>
            </a:br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1974  - «Калина красная» ( первая премия на 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Всесоюзном кинофестивале)</a:t>
            </a:r>
            <a:br>
              <a:rPr lang="ru-RU" sz="1600" b="1">
                <a:solidFill>
                  <a:srgbClr val="990000"/>
                </a:solidFill>
                <a:cs typeface="Times New Roman" pitchFamily="18" charset="0"/>
              </a:rPr>
            </a:br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1976 - Ленинская премия за совокупность 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cs typeface="Times New Roman" pitchFamily="18" charset="0"/>
              </a:rPr>
              <a:t>творчества  </a:t>
            </a:r>
            <a:endParaRPr lang="ru-RU" sz="2400" b="1">
              <a:solidFill>
                <a:srgbClr val="990000"/>
              </a:solidFill>
            </a:endParaRPr>
          </a:p>
        </p:txBody>
      </p:sp>
      <p:sp>
        <p:nvSpPr>
          <p:cNvPr id="24587" name="TextBox 16"/>
          <p:cNvSpPr txBox="1">
            <a:spLocks noChangeArrowheads="1"/>
          </p:cNvSpPr>
          <p:nvPr/>
        </p:nvSpPr>
        <p:spPr bwMode="auto">
          <a:xfrm>
            <a:off x="1357313" y="6286500"/>
            <a:ext cx="4002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hlinkClick r:id="rId6" action="ppaction://hlinkfile"/>
              </a:rPr>
              <a:t>Режиссерские работы, киносценарии</a:t>
            </a:r>
            <a:endParaRPr lang="ru-RU" sz="1600" b="1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35637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Актер кино</a:t>
            </a:r>
          </a:p>
        </p:txBody>
      </p:sp>
      <p:pic>
        <p:nvPicPr>
          <p:cNvPr id="25603" name="Picture 1" descr="photo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214313"/>
            <a:ext cx="30956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image_14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429125"/>
            <a:ext cx="28575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i-main-pic" descr="Картинка 161 из 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4286250"/>
            <a:ext cx="37528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i-main-pic" descr="Картинка 110 из 6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1428750"/>
            <a:ext cx="25717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i-main-pic" descr="Картинка 15 из 66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2286000"/>
            <a:ext cx="27622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2286000" y="6429375"/>
            <a:ext cx="20494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990000"/>
                </a:solidFill>
                <a:hlinkClick r:id="rId7" action="ppaction://hlinkfile"/>
              </a:rPr>
              <a:t>Актерские работы</a:t>
            </a:r>
            <a:endParaRPr lang="ru-RU" sz="16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5" y="357166"/>
            <a:ext cx="822727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Современники</a:t>
            </a:r>
          </a:p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 В. Шукшине </a:t>
            </a:r>
          </a:p>
        </p:txBody>
      </p:sp>
      <p:pic>
        <p:nvPicPr>
          <p:cNvPr id="26627" name="i-main-pic" descr="Картинка 28 из 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3000375"/>
            <a:ext cx="20002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 descr="Владимир Высоц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207168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3"/>
          <p:cNvSpPr>
            <a:spLocks noChangeArrowheads="1"/>
          </p:cNvSpPr>
          <p:nvPr/>
        </p:nvSpPr>
        <p:spPr bwMode="auto">
          <a:xfrm>
            <a:off x="2500313" y="2071688"/>
            <a:ext cx="4572000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«Очень уважаю все, что сделал Шукшин.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 Знал его близко, встречался с ним часто, беседовал, спорил, 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и мне особенно обидно сегодня, 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что так и не удалось сняться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 ни в одном из его фильмов.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 Зато на всю жизнь останусь 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их самым постоянным зрителем. 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В данном случае это значит для меня больше, чем быть участником и исполнителем»</a:t>
            </a:r>
          </a:p>
          <a:p>
            <a:pPr eaLnBrk="0" hangingPunct="0"/>
            <a:r>
              <a:rPr lang="ru-RU" b="1">
                <a:solidFill>
                  <a:srgbClr val="990000"/>
                </a:solidFill>
                <a:latin typeface="Georgia" pitchFamily="18" charset="0"/>
                <a:ea typeface="BatangChe" pitchFamily="49" charset="-127"/>
              </a:rPr>
              <a:t>                                  В. Высоцкий</a:t>
            </a:r>
            <a:endParaRPr lang="ru-RU" sz="2800" b="1">
              <a:solidFill>
                <a:srgbClr val="990000"/>
              </a:solidFill>
              <a:latin typeface="Georgia" pitchFamily="18" charset="0"/>
              <a:ea typeface="BatangChe" pitchFamily="49" charset="-127"/>
            </a:endParaRP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714375" y="6357938"/>
            <a:ext cx="2166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990000"/>
                </a:solidFill>
                <a:hlinkClick r:id="rId4" action="ppaction://hlinkfile"/>
              </a:rPr>
              <a:t>Памяти В.Шукшина</a:t>
            </a:r>
            <a:endParaRPr lang="ru-RU" sz="16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285728"/>
            <a:ext cx="412682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Память</a:t>
            </a:r>
          </a:p>
        </p:txBody>
      </p:sp>
      <p:pic>
        <p:nvPicPr>
          <p:cNvPr id="27651" name="Picture 1" descr="photo1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929063"/>
            <a:ext cx="36576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i-main-pic" descr="Картинка 137 из 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14313"/>
            <a:ext cx="27860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i-main-pic" descr="Картинка 17 из 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2071688"/>
            <a:ext cx="3429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d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000125"/>
            <a:ext cx="40005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5028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9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Дом-музей Василия Шукшина</a:t>
            </a:r>
          </a:p>
        </p:txBody>
      </p:sp>
      <p:pic>
        <p:nvPicPr>
          <p:cNvPr id="28676" name="i-main-pic" descr="Картинка 137 из 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3929063"/>
            <a:ext cx="332898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i-main-pic" descr="Картинка 214 из 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9113" y="3786188"/>
            <a:ext cx="21875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i-main-pic" descr="Картинка 202 из 6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1071563"/>
            <a:ext cx="292893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714500" y="1071563"/>
            <a:ext cx="57896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В работе использованы материалы:</a:t>
            </a:r>
          </a:p>
        </p:txBody>
      </p:sp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857250" y="1857375"/>
            <a:ext cx="7358063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2800">
              <a:latin typeface="Times New Roman" pitchFamily="18" charset="0"/>
              <a:hlinkClick r:id="rId2"/>
            </a:endParaRPr>
          </a:p>
          <a:p>
            <a:pPr algn="ctr" eaLnBrk="0" hangingPunct="0"/>
            <a:r>
              <a:rPr lang="ru-RU" sz="2800">
                <a:latin typeface="Times New Roman" pitchFamily="18" charset="0"/>
                <a:hlinkClick r:id="rId2"/>
              </a:rPr>
              <a:t>v-shukshin.virtbox.ru</a:t>
            </a:r>
            <a:endParaRPr lang="ru-RU" sz="2800">
              <a:latin typeface="Times New Roman" pitchFamily="18" charset="0"/>
            </a:endParaRPr>
          </a:p>
          <a:p>
            <a:pPr algn="ctr" eaLnBrk="0" hangingPunct="0"/>
            <a:endParaRPr lang="ru-RU" sz="1200"/>
          </a:p>
          <a:p>
            <a:pPr algn="ctr" eaLnBrk="0" hangingPunct="0"/>
            <a:r>
              <a:rPr lang="en-US" sz="2800">
                <a:latin typeface="Times New Roman" pitchFamily="18" charset="0"/>
                <a:hlinkClick r:id="rId3"/>
              </a:rPr>
              <a:t>library-pl12.hut.ru/view_events.php?id=1</a:t>
            </a:r>
            <a:endParaRPr lang="ru-RU" sz="2800">
              <a:latin typeface="Times New Roman" pitchFamily="18" charset="0"/>
            </a:endParaRPr>
          </a:p>
          <a:p>
            <a:pPr algn="ctr" eaLnBrk="0" hangingPunct="0"/>
            <a:endParaRPr lang="ru-RU" sz="2800">
              <a:latin typeface="Times New Roman" pitchFamily="18" charset="0"/>
            </a:endParaRPr>
          </a:p>
          <a:p>
            <a:pPr algn="ctr" eaLnBrk="0" hangingPunct="0"/>
            <a:r>
              <a:rPr lang="ru-RU" sz="2800">
                <a:latin typeface="Times New Roman" pitchFamily="18" charset="0"/>
                <a:hlinkClick r:id="rId4"/>
              </a:rPr>
              <a:t>http://dikobras.com/post94037969/</a:t>
            </a:r>
            <a:endParaRPr lang="ru-RU" sz="2800">
              <a:latin typeface="Times New Roman" pitchFamily="18" charset="0"/>
            </a:endParaRPr>
          </a:p>
          <a:p>
            <a:pPr algn="ctr" eaLnBrk="0" hangingPunct="0"/>
            <a:endParaRPr lang="ru-RU" sz="1200"/>
          </a:p>
          <a:p>
            <a:pPr algn="ctr" eaLnBrk="0" hangingPunct="0"/>
            <a:endParaRPr lang="ru-RU" sz="2800">
              <a:latin typeface="Times New Roman" pitchFamily="18" charset="0"/>
              <a:hlinkClick r:id="rId5"/>
            </a:endParaRPr>
          </a:p>
          <a:p>
            <a:pPr algn="ctr" eaLnBrk="0" hangingPunct="0"/>
            <a:r>
              <a:rPr lang="ru-RU" sz="2800">
                <a:latin typeface="Times New Roman" pitchFamily="18" charset="0"/>
                <a:hlinkClick r:id="rId5"/>
              </a:rPr>
              <a:t>http://ru.redtram.com/go/245589083/</a:t>
            </a:r>
            <a:endParaRPr lang="ru-RU" sz="2800">
              <a:latin typeface="Times New Roman" pitchFamily="18" charset="0"/>
            </a:endParaRPr>
          </a:p>
          <a:p>
            <a:pPr algn="ctr" eaLnBrk="0" hangingPunct="0"/>
            <a:endParaRPr lang="ru-RU" sz="2800">
              <a:latin typeface="Times New Roman" pitchFamily="18" charset="0"/>
              <a:hlinkClick r:id="rId6"/>
            </a:endParaRPr>
          </a:p>
          <a:p>
            <a:pPr algn="ctr" eaLnBrk="0" hangingPunct="0"/>
            <a:r>
              <a:rPr lang="ru-RU" sz="2800">
                <a:latin typeface="Times New Roman" pitchFamily="18" charset="0"/>
                <a:hlinkClick r:id="rId6"/>
              </a:rPr>
              <a:t>http://www.expecto.ru/news/arhive/?id=1135</a:t>
            </a:r>
            <a:endParaRPr lang="ru-RU" sz="3600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Невестушки-березки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71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4 из 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3630629" cy="4740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3643313" y="4643438"/>
            <a:ext cx="5643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3300"/>
              </a:solidFill>
            </a:endParaRPr>
          </a:p>
          <a:p>
            <a:r>
              <a:rPr lang="ru-RU" sz="2800" b="1">
                <a:solidFill>
                  <a:srgbClr val="800000"/>
                </a:solidFill>
              </a:rPr>
              <a:t>                1929 — 1974    </a:t>
            </a:r>
          </a:p>
          <a:p>
            <a:r>
              <a:rPr lang="ru-RU" sz="2800" b="1">
                <a:solidFill>
                  <a:srgbClr val="800000"/>
                </a:solidFill>
              </a:rPr>
              <a:t>            Русский писатель,</a:t>
            </a:r>
          </a:p>
          <a:p>
            <a:r>
              <a:rPr lang="ru-RU" sz="2800" b="1">
                <a:solidFill>
                  <a:srgbClr val="800000"/>
                </a:solidFill>
              </a:rPr>
              <a:t>         кинорежиссер, актер. </a:t>
            </a:r>
          </a:p>
        </p:txBody>
      </p:sp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0" y="6427788"/>
            <a:ext cx="45720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Невестушки-березки...</a:t>
            </a:r>
            <a:br>
              <a:rPr lang="ru-RU" sz="1400">
                <a:solidFill>
                  <a:schemeClr val="bg1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4786313" y="6357938"/>
            <a:ext cx="43576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hlinkClick r:id="rId4" action="ppaction://hlinkfile"/>
              </a:rPr>
              <a:t>Основные даты жизни и творчества</a:t>
            </a:r>
            <a:endParaRPr lang="ru-RU" sz="160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357188" y="357188"/>
            <a:ext cx="83581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800000"/>
                </a:solidFill>
              </a:rPr>
              <a:t>«...Мое ли это - моя родина, где я родился и вырос? Мое. Говорю это с чувством глубокой правоты, ибо всю жизнь мою несу родину в душе, люблю ее, жив ею, она придает мне силы, когда случается трудно и горько...»</a:t>
            </a:r>
          </a:p>
        </p:txBody>
      </p:sp>
      <p:pic>
        <p:nvPicPr>
          <p:cNvPr id="15363" name="Picture 2" descr="photo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2860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3643313" y="6000750"/>
            <a:ext cx="199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800000"/>
                </a:solidFill>
              </a:rPr>
              <a:t>Чуйский тракт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0" y="1857375"/>
          <a:ext cx="6500813" cy="4754563"/>
        </p:xfrm>
        <a:graphic>
          <a:graphicData uri="http://schemas.openxmlformats.org/drawingml/2006/table">
            <a:tbl>
              <a:tblPr/>
              <a:tblGrid>
                <a:gridCol w="6500813"/>
              </a:tblGrid>
              <a:tr h="449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Село Сростки находится на 36 километре знаменитого "Чуйского тракта" - дороги, соединяющей Россию с Монголией и Китаем и начинающейся в городе Бийске. Тракт является частью трассы М52 международного значения Новосибирск - Бийск - Ташанта. Указатели километров на трассе начинаются от Новосибирска.</a:t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45720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389" name="Picture 1" descr="Карта Алтая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786063" y="214313"/>
            <a:ext cx="319563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Кар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5"/>
            <a:ext cx="22860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4143375" y="0"/>
            <a:ext cx="5000625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/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«И какая-то огромная мощь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чудится мне там, на родине,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какая-то животворная сила,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которой надо коснуться, чтобы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обрести утраченный напор в крови.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Видно та жизнеспособность, та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стойкость духа, какую принесли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туда наши предки, живет там с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людьми и поныне, и не зря верится,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что родной воздух, родная речь,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песня, знакомая с детства,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ласковое слово матери,</a:t>
            </a:r>
            <a:b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врачуют душу». 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7037388" y="4071938"/>
            <a:ext cx="2106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algn="r"/>
            <a:r>
              <a:rPr lang="ru-RU" b="1" i="1">
                <a:solidFill>
                  <a:srgbClr val="640000"/>
                </a:solidFill>
                <a:latin typeface="Times New Roman" pitchFamily="18" charset="0"/>
                <a:cs typeface="Times New Roman" pitchFamily="18" charset="0"/>
              </a:rPr>
              <a:t>В.М. Шукшин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2" descr="photo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3286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642938" y="2928938"/>
            <a:ext cx="28273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  <a:hlinkClick r:id="rId3" action="ppaction://hlinkfile"/>
              </a:rPr>
              <a:t>Мама…Всегда ждала…</a:t>
            </a:r>
            <a:endParaRPr lang="ru-RU" b="1">
              <a:solidFill>
                <a:srgbClr val="800000"/>
              </a:solidFill>
            </a:endParaRPr>
          </a:p>
        </p:txBody>
      </p:sp>
      <p:pic>
        <p:nvPicPr>
          <p:cNvPr id="17414" name="Picture 3" descr="Калина красная грустит о Шукшин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71938"/>
            <a:ext cx="29289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Прямоугольник 6"/>
          <p:cNvSpPr>
            <a:spLocks noChangeArrowheads="1"/>
          </p:cNvSpPr>
          <p:nvPr/>
        </p:nvSpPr>
        <p:spPr bwMode="auto">
          <a:xfrm>
            <a:off x="4143375" y="627380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800000"/>
                </a:solidFill>
              </a:rPr>
              <a:t>Калина красная грустит о Шукшине</a:t>
            </a:r>
            <a:br>
              <a:rPr lang="ru-RU" sz="1600" b="1">
                <a:solidFill>
                  <a:srgbClr val="800000"/>
                </a:solidFill>
              </a:rPr>
            </a:br>
            <a:endParaRPr lang="ru-RU" sz="1600" b="1">
              <a:solidFill>
                <a:srgbClr val="800000"/>
              </a:solidFill>
            </a:endParaRPr>
          </a:p>
        </p:txBody>
      </p:sp>
      <p:pic>
        <p:nvPicPr>
          <p:cNvPr id="17416" name="Picture 4" descr="Гранитный валун, выступающий на берегу Катуни -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286125"/>
            <a:ext cx="32861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Прямоугольник 8"/>
          <p:cNvSpPr>
            <a:spLocks noChangeArrowheads="1"/>
          </p:cNvSpPr>
          <p:nvPr/>
        </p:nvSpPr>
        <p:spPr bwMode="auto">
          <a:xfrm>
            <a:off x="0" y="5643563"/>
            <a:ext cx="3857625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800000"/>
                </a:solidFill>
              </a:rPr>
              <a:t>Гранитный валун, выступающий на берегу Катуни - "Камушки", любимое место отдыха В.М. Шукшина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142875" y="3643313"/>
            <a:ext cx="8786813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«Красота ее (родины), ясность ее поднебесная - редкая на земле. Нет, это, пожалуй, легко сказалось: красивого на земле много, вся земля красивая... Дело не в красоте, дело, наверное, в том, что дает родина  человеку на целую жизнь. Я сказал "ясность поднебесная", но и поднебесная, и земная, распахнутая, - ясность пашни и ясность людей, которых люблю и помню. Когда я хочу точно представить, что же особенно прочно запомнил я из той жизни, которую прожил на родине, то я должен выразиться : я запомнил образ жизни русского крестьянства, нравственный уклад этой жизни». </a:t>
            </a:r>
          </a:p>
        </p:txBody>
      </p:sp>
      <p:pic>
        <p:nvPicPr>
          <p:cNvPr id="18435" name="Picture 2" descr="Катунь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0031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Восход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3713" y="0"/>
            <a:ext cx="23002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photo1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500063"/>
            <a:ext cx="38100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 descr="Вид с Пикета. Катунь в весенние разливы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2143125"/>
            <a:ext cx="22145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357188" y="1785938"/>
            <a:ext cx="148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Река Катунь</a:t>
            </a:r>
          </a:p>
        </p:txBody>
      </p:sp>
      <p:sp>
        <p:nvSpPr>
          <p:cNvPr id="18440" name="TextBox 7"/>
          <p:cNvSpPr txBox="1">
            <a:spLocks noChangeArrowheads="1"/>
          </p:cNvSpPr>
          <p:nvPr/>
        </p:nvSpPr>
        <p:spPr bwMode="auto">
          <a:xfrm>
            <a:off x="4572000" y="3071813"/>
            <a:ext cx="2357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Земляки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6813" y="357166"/>
            <a:ext cx="556107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В годы  юности</a:t>
            </a: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142875" y="1071563"/>
            <a:ext cx="9001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buFont typeface="Wingdings" pitchFamily="2" charset="2"/>
              <a:buChar char="q"/>
            </a:pPr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В 1944 году В. Шукшин окончил семь классов Сросткинской школы и </a:t>
            </a:r>
          </a:p>
          <a:p>
            <a:pPr algn="just" eaLnBrk="0" hangingPunct="0"/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поступил учиться в автотехникум в городе Бийске.</a:t>
            </a:r>
          </a:p>
          <a:p>
            <a:pPr algn="just" eaLnBrk="0" hangingPunct="0"/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 Но закончить его он так и не сумел. Чтобы прокормить семью, пришлось </a:t>
            </a:r>
          </a:p>
          <a:p>
            <a:pPr algn="just" eaLnBrk="0" hangingPunct="0"/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учебу бросить и устраиваться на работу.</a:t>
            </a:r>
          </a:p>
          <a:p>
            <a:pPr algn="just" eaLnBrk="0" hangingPunct="0">
              <a:buFont typeface="Wingdings" pitchFamily="2" charset="2"/>
              <a:buChar char="q"/>
            </a:pPr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1947 год - слесарь-такелажник ,направлен сначала на Турбинный завод в Калуге, </a:t>
            </a:r>
          </a:p>
          <a:p>
            <a:pPr algn="just" eaLnBrk="0" hangingPunct="0"/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затем - на Тракторный завод во Владимире. </a:t>
            </a:r>
            <a:endParaRPr lang="ru-RU" sz="1000" b="1">
              <a:solidFill>
                <a:srgbClr val="800000"/>
              </a:solidFill>
            </a:endParaRPr>
          </a:p>
          <a:p>
            <a:pPr algn="just" eaLnBrk="0" hangingPunct="0">
              <a:buFont typeface="Wingdings" pitchFamily="2" charset="2"/>
              <a:buChar char="q"/>
            </a:pPr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1949 год -  строительство электростанции на ст. Щербинка Московско-Курской железной дороги,</a:t>
            </a:r>
          </a:p>
          <a:p>
            <a:pPr algn="just" eaLnBrk="0" hangingPunct="0"/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призыв на действительную военную службу. </a:t>
            </a:r>
            <a:endParaRPr lang="ru-RU" sz="2400" b="1">
              <a:solidFill>
                <a:srgbClr val="800000"/>
              </a:solidFill>
            </a:endParaRPr>
          </a:p>
        </p:txBody>
      </p:sp>
      <p:pic>
        <p:nvPicPr>
          <p:cNvPr id="19458" name="Picture 2" descr="sluj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214686"/>
            <a:ext cx="2571768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shukshin_vasiliy_4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207170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62" name="Rectangle 4"/>
          <p:cNvSpPr>
            <a:spLocks noChangeArrowheads="1"/>
          </p:cNvSpPr>
          <p:nvPr/>
        </p:nvSpPr>
        <p:spPr bwMode="auto">
          <a:xfrm>
            <a:off x="2643188" y="4000500"/>
            <a:ext cx="35718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1400" b="1">
                <a:solidFill>
                  <a:srgbClr val="800000"/>
                </a:solidFill>
                <a:cs typeface="Times New Roman" pitchFamily="18" charset="0"/>
              </a:rPr>
              <a:t>Все друзья Василия Шукшина по службе единодушно указывают на большой круг его интересов: он с увлечением участвовал в художественной самодеятельности, создал драматический кружок и руководил им, писал для него </a:t>
            </a:r>
          </a:p>
          <a:p>
            <a:pPr algn="just" eaLnBrk="0" hangingPunct="0"/>
            <a:r>
              <a:rPr lang="ru-RU" sz="1400" b="1">
                <a:solidFill>
                  <a:srgbClr val="800000"/>
                </a:solidFill>
                <a:cs typeface="Times New Roman" pitchFamily="18" charset="0"/>
              </a:rPr>
              <a:t>театральные миниатюры, сценки; </a:t>
            </a:r>
          </a:p>
          <a:p>
            <a:pPr algn="just" eaLnBrk="0" hangingPunct="0"/>
            <a:r>
              <a:rPr lang="ru-RU" sz="1400" b="1">
                <a:solidFill>
                  <a:srgbClr val="800000"/>
                </a:solidFill>
                <a:cs typeface="Times New Roman" pitchFamily="18" charset="0"/>
              </a:rPr>
              <a:t>увлекался спортом, особенно боксом…</a:t>
            </a:r>
            <a:endParaRPr lang="ru-RU" sz="20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3357563" y="2214563"/>
            <a:ext cx="5429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800000"/>
                </a:solidFill>
              </a:rPr>
              <a:t>«Во все времена много читал. Решил, что смогу, пожалуй, сдать экстерном экзамен на аттестат зрелости. Сдал… Считаю это своим маленьким подвигом — аттестат. Такого напряжения сил я больше никогда не испытывал.»</a:t>
            </a:r>
            <a:endParaRPr lang="ru-RU" sz="1600" b="1">
              <a:solidFill>
                <a:srgbClr val="8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290"/>
            <a:ext cx="7215237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Упорная работа над собой</a:t>
            </a: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142875" y="4143375"/>
            <a:ext cx="8739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«Одно время я был учителем сельской школы для взрослых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Учитель я был, честно говоря, неважнецкий , но не могу и теперь забыть, 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как хорошо, благодарно смотрели на меня наработавшиеся за день парни 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и девушки.И в глубине души не без гордости и счастья верил: вот теперь, в эти минуты, я делаю настоящее, хорошее дело».</a:t>
            </a:r>
            <a:r>
              <a:rPr lang="ru-RU" sz="1600" b="1">
                <a:solidFill>
                  <a:srgbClr val="800000"/>
                </a:solidFill>
                <a:cs typeface="Times New Roman" pitchFamily="18" charset="0"/>
              </a:rPr>
              <a:t> </a:t>
            </a:r>
            <a:endParaRPr lang="ru-RU" sz="2400" b="1">
              <a:solidFill>
                <a:srgbClr val="800000"/>
              </a:solidFill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5643563" y="1785938"/>
            <a:ext cx="1074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1953год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2928938" y="3857625"/>
            <a:ext cx="1138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1954 год</a:t>
            </a:r>
          </a:p>
        </p:txBody>
      </p:sp>
      <p:pic>
        <p:nvPicPr>
          <p:cNvPr id="20487" name="Picture 2" descr="shukshinvasmakar07_104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071563"/>
            <a:ext cx="1928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Rectangle 3"/>
          <p:cNvSpPr>
            <a:spLocks noChangeArrowheads="1"/>
          </p:cNvSpPr>
          <p:nvPr/>
        </p:nvSpPr>
        <p:spPr bwMode="auto">
          <a:xfrm>
            <a:off x="1143000" y="5500688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1954, июнь — уезжает в Москву, сдает вступительные экзамены 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во Всероссийский институт кинематографии.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25 августа — зачислен студентом     режиссерского отделения.</a:t>
            </a: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1954—1960 — учеба во ВГИКе                   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  <a:hlinkClick r:id="rId3" action="ppaction://hlinkfile"/>
              </a:rPr>
              <a:t>                                                                                      Экзамены во ВГИК</a:t>
            </a:r>
            <a:endParaRPr lang="ru-RU" sz="1600" b="1">
              <a:solidFill>
                <a:srgbClr val="990000"/>
              </a:solidFill>
            </a:endParaRPr>
          </a:p>
          <a:p>
            <a:pPr eaLnBrk="0" hangingPunct="0"/>
            <a:r>
              <a:rPr lang="ru-RU" sz="1600" b="1" i="1">
                <a:solidFill>
                  <a:srgbClr val="800000"/>
                </a:solidFill>
                <a:cs typeface="Times New Roman" pitchFamily="18" charset="0"/>
              </a:rPr>
              <a:t>.</a:t>
            </a:r>
            <a:endParaRPr lang="ru-RU" sz="2400" b="1" i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85992"/>
            <a:ext cx="684091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Семья – опора в  жизни</a:t>
            </a:r>
          </a:p>
        </p:txBody>
      </p:sp>
      <p:pic>
        <p:nvPicPr>
          <p:cNvPr id="21507" name="i-main-pic" descr="Картинка 183 из 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786188"/>
            <a:ext cx="342900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photo1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42875"/>
            <a:ext cx="29289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photo1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214313"/>
            <a:ext cx="37861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i-main-pic" descr="Картинка 126 из 6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678589">
            <a:off x="5280025" y="3324225"/>
            <a:ext cx="32480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578</Words>
  <Application>Microsoft Office PowerPoint</Application>
  <PresentationFormat>Экран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505.ru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</dc:creator>
  <cp:lastModifiedBy>Николай</cp:lastModifiedBy>
  <cp:revision>40</cp:revision>
  <dcterms:created xsi:type="dcterms:W3CDTF">2009-03-30T00:44:31Z</dcterms:created>
  <dcterms:modified xsi:type="dcterms:W3CDTF">2013-03-04T09:47:30Z</dcterms:modified>
</cp:coreProperties>
</file>