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embeddings/oleObject5.bin" ContentType="application/vnd.openxmlformats-officedocument.oleObject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60" r:id="rId3"/>
    <p:sldId id="257" r:id="rId4"/>
    <p:sldId id="259" r:id="rId5"/>
    <p:sldId id="261" r:id="rId6"/>
    <p:sldId id="263" r:id="rId7"/>
    <p:sldId id="262" r:id="rId8"/>
    <p:sldId id="268" r:id="rId9"/>
    <p:sldId id="269" r:id="rId10"/>
    <p:sldId id="266" r:id="rId11"/>
    <p:sldId id="267" r:id="rId12"/>
    <p:sldId id="258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3300"/>
    <a:srgbClr val="663300"/>
    <a:srgbClr val="0000FF"/>
    <a:srgbClr val="FFFF00"/>
    <a:srgbClr val="FFCCFF"/>
    <a:srgbClr val="000000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openxmlformats.org/officeDocument/2006/relationships/image" Target="../media/image2.wmf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2DA05-9130-41B6-8012-71992D6D08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15970-373B-440F-BD05-5C6FB3EAD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D48AD-6BD7-46CD-AF96-AC7B4B432D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E0D0B-46B3-4B20-8523-468DB9F6E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0E126-5F5C-4120-8602-E34EEC89E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73F09-44E9-49E7-87D4-D8FD3377E9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C5FB8-32AA-4F23-A313-95F41A5D2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5FFA6-C821-4D1B-8E2D-84717948AD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80E06-1A39-4197-A1DE-33973E5D26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2B96F-7C6D-4E41-884F-BC4B5070F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8543D-9F41-459A-9D66-35517C45A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DA4D1371-0DA2-4AA7-A3EF-9F6EA09FC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7.xml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323850" y="260350"/>
            <a:ext cx="8640763" cy="3313113"/>
          </a:xfrm>
          <a:prstGeom prst="wedgeRoundRectCallout">
            <a:avLst>
              <a:gd name="adj1" fmla="val -1333"/>
              <a:gd name="adj2" fmla="val 87181"/>
              <a:gd name="adj3" fmla="val 16667"/>
            </a:avLst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1042988" y="549275"/>
            <a:ext cx="7273925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Валентные состояния </a:t>
            </a:r>
          </a:p>
          <a:p>
            <a:pPr algn="ctr"/>
            <a:r>
              <a:rPr lang="ru-RU" sz="4800" b="1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атома углерода</a:t>
            </a:r>
          </a:p>
        </p:txBody>
      </p:sp>
      <p:pic>
        <p:nvPicPr>
          <p:cNvPr id="6148" name="Picture 10" descr="smile0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860800"/>
            <a:ext cx="3240087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4143372" y="6500834"/>
            <a:ext cx="2143140" cy="357166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3" grpId="0" animBg="1"/>
      <p:bldP spid="205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611188" y="260350"/>
            <a:ext cx="8281987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>
                <a:solidFill>
                  <a:srgbClr val="000000"/>
                </a:solidFill>
              </a:rPr>
              <a:t>Третье валентное состояние атома углерода                              </a:t>
            </a:r>
            <a:r>
              <a:rPr lang="ru-RU" sz="2800" b="1">
                <a:solidFill>
                  <a:srgbClr val="000000"/>
                </a:solidFill>
              </a:rPr>
              <a:t>(на примере молекулы ацетилена)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971550" y="2492375"/>
            <a:ext cx="2376488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>
                <a:solidFill>
                  <a:srgbClr val="000000"/>
                </a:solidFill>
              </a:rPr>
              <a:t>С</a:t>
            </a:r>
            <a:r>
              <a:rPr lang="ru-RU" sz="2800" b="1">
                <a:solidFill>
                  <a:srgbClr val="000000"/>
                </a:solidFill>
              </a:rPr>
              <a:t>2</a:t>
            </a:r>
            <a:r>
              <a:rPr lang="ru-RU" sz="8000" b="1">
                <a:solidFill>
                  <a:srgbClr val="000000"/>
                </a:solidFill>
              </a:rPr>
              <a:t>Н</a:t>
            </a:r>
            <a:r>
              <a:rPr lang="ru-RU" sz="28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635375" y="2492375"/>
            <a:ext cx="4968875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>
                <a:solidFill>
                  <a:srgbClr val="000000"/>
                </a:solidFill>
              </a:rPr>
              <a:t>СН</a:t>
            </a:r>
            <a:r>
              <a:rPr lang="ru-RU" sz="6000" b="1">
                <a:solidFill>
                  <a:srgbClr val="000000"/>
                </a:solidFill>
              </a:rPr>
              <a:t>      </a:t>
            </a:r>
            <a:r>
              <a:rPr lang="ru-RU" sz="8000" b="1">
                <a:solidFill>
                  <a:srgbClr val="000000"/>
                </a:solidFill>
              </a:rPr>
              <a:t>СН</a:t>
            </a:r>
            <a:endParaRPr lang="ru-RU" sz="2800" b="1">
              <a:solidFill>
                <a:srgbClr val="000000"/>
              </a:solidFill>
            </a:endParaRPr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>
            <a:off x="5364163" y="2708275"/>
            <a:ext cx="11525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>
            <a:off x="5364163" y="2924175"/>
            <a:ext cx="11525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5364163" y="3141663"/>
            <a:ext cx="11525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900113" y="4221163"/>
            <a:ext cx="78486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</a:rPr>
              <a:t>Атомы углерода в молекуле ацетилена образуют тройную связь, находятся в состоянии </a:t>
            </a:r>
            <a:r>
              <a:rPr lang="en-US" sz="2800" b="1">
                <a:solidFill>
                  <a:srgbClr val="990000"/>
                </a:solidFill>
              </a:rPr>
              <a:t>SP</a:t>
            </a:r>
            <a:r>
              <a:rPr lang="ru-RU" sz="2800" b="1">
                <a:solidFill>
                  <a:srgbClr val="990000"/>
                </a:solidFill>
              </a:rPr>
              <a:t> гибридизации</a:t>
            </a:r>
          </a:p>
        </p:txBody>
      </p:sp>
      <p:graphicFrame>
        <p:nvGraphicFramePr>
          <p:cNvPr id="38924" name="Object 12">
            <a:hlinkClick r:id="rId3" action="ppaction://hlinksldjump" tooltip="Клавиша Esc (sp гибридизация)"/>
          </p:cNvPr>
          <p:cNvGraphicFramePr>
            <a:graphicFrameLocks noChangeAspect="1"/>
          </p:cNvGraphicFramePr>
          <p:nvPr/>
        </p:nvGraphicFramePr>
        <p:xfrm>
          <a:off x="1763713" y="5876925"/>
          <a:ext cx="1295400" cy="485775"/>
        </p:xfrm>
        <a:graphic>
          <a:graphicData uri="http://schemas.openxmlformats.org/presentationml/2006/ole">
            <p:oleObj spid="_x0000_s4098" name="Пакет" r:id="rId4" imgW="3905280" imgH="485640" progId="Package">
              <p:embed/>
            </p:oleObj>
          </a:graphicData>
        </a:graphic>
      </p:graphicFrame>
      <p:graphicFrame>
        <p:nvGraphicFramePr>
          <p:cNvPr id="38925" name="Object 13">
            <a:hlinkClick r:id="rId3" action="ppaction://hlinksldjump" tooltip="Образование молекулы ацетилена (клавиша Esc)"/>
          </p:cNvPr>
          <p:cNvGraphicFramePr>
            <a:graphicFrameLocks noChangeAspect="1"/>
          </p:cNvGraphicFramePr>
          <p:nvPr/>
        </p:nvGraphicFramePr>
        <p:xfrm>
          <a:off x="3708400" y="5876925"/>
          <a:ext cx="1296988" cy="485775"/>
        </p:xfrm>
        <a:graphic>
          <a:graphicData uri="http://schemas.openxmlformats.org/presentationml/2006/ole">
            <p:oleObj spid="_x0000_s4099" name="Пакет" r:id="rId5" imgW="3067200" imgH="485640" progId="Package">
              <p:embed/>
            </p:oleObj>
          </a:graphicData>
        </a:graphic>
      </p:graphicFrame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1187450" y="5949950"/>
            <a:ext cx="503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00"/>
                </a:solidFill>
              </a:rPr>
              <a:t>1.</a:t>
            </a: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3132138" y="5949950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00"/>
                </a:solidFill>
              </a:rPr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7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 animBg="1"/>
      <p:bldP spid="38919" grpId="0" animBg="1"/>
      <p:bldP spid="38920" grpId="0" animBg="1"/>
      <p:bldP spid="38921" grpId="0" animBg="1"/>
      <p:bldP spid="38922" grpId="0" animBg="1"/>
      <p:bldP spid="38923" grpId="0"/>
      <p:bldP spid="38926" grpId="0"/>
      <p:bldP spid="389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08" name="Group 72"/>
          <p:cNvGraphicFramePr>
            <a:graphicFrameLocks noGrp="1"/>
          </p:cNvGraphicFramePr>
          <p:nvPr/>
        </p:nvGraphicFramePr>
        <p:xfrm>
          <a:off x="323850" y="188913"/>
          <a:ext cx="8569325" cy="6264278"/>
        </p:xfrm>
        <a:graphic>
          <a:graphicData uri="http://schemas.openxmlformats.org/drawingml/2006/table">
            <a:tbl>
              <a:tblPr/>
              <a:tblGrid>
                <a:gridCol w="2962275"/>
                <a:gridCol w="1870075"/>
                <a:gridCol w="1866900"/>
                <a:gridCol w="1870075"/>
              </a:tblGrid>
              <a:tr h="865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Признаки сравнения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Этан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Этилен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Ацетилен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Структурная формула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СН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3       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СН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СН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2        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СН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СН        СН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1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Вид гибридизации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SP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SP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SP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9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Виды связи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(С – С)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Сигма - связь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Сигма-, пи - связь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Сигма -, две пи-связи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Длина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0,154 нм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0,134 нм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0,120 нм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Прочность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350 кДж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моль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620 кДж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моль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810 кДж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моль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Строение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тетраэдрическое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плоское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линейное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90" name="Line 54"/>
          <p:cNvSpPr>
            <a:spLocks noChangeShapeType="1"/>
          </p:cNvSpPr>
          <p:nvPr/>
        </p:nvSpPr>
        <p:spPr bwMode="auto">
          <a:xfrm>
            <a:off x="3924300" y="1268413"/>
            <a:ext cx="4318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91" name="Line 55"/>
          <p:cNvSpPr>
            <a:spLocks noChangeShapeType="1"/>
          </p:cNvSpPr>
          <p:nvPr/>
        </p:nvSpPr>
        <p:spPr bwMode="auto">
          <a:xfrm>
            <a:off x="5867400" y="1196975"/>
            <a:ext cx="4318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92" name="Line 56"/>
          <p:cNvSpPr>
            <a:spLocks noChangeShapeType="1"/>
          </p:cNvSpPr>
          <p:nvPr/>
        </p:nvSpPr>
        <p:spPr bwMode="auto">
          <a:xfrm>
            <a:off x="5867400" y="1341438"/>
            <a:ext cx="4318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93" name="Line 57"/>
          <p:cNvSpPr>
            <a:spLocks noChangeShapeType="1"/>
          </p:cNvSpPr>
          <p:nvPr/>
        </p:nvSpPr>
        <p:spPr bwMode="auto">
          <a:xfrm>
            <a:off x="7596188" y="1125538"/>
            <a:ext cx="576262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94" name="Line 58"/>
          <p:cNvSpPr>
            <a:spLocks noChangeShapeType="1"/>
          </p:cNvSpPr>
          <p:nvPr/>
        </p:nvSpPr>
        <p:spPr bwMode="auto">
          <a:xfrm>
            <a:off x="7596188" y="1268413"/>
            <a:ext cx="576262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95" name="Line 59"/>
          <p:cNvSpPr>
            <a:spLocks noChangeShapeType="1"/>
          </p:cNvSpPr>
          <p:nvPr/>
        </p:nvSpPr>
        <p:spPr bwMode="auto">
          <a:xfrm>
            <a:off x="7596188" y="1412875"/>
            <a:ext cx="576262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002" name="Text Box 66"/>
          <p:cNvSpPr txBox="1">
            <a:spLocks noChangeArrowheads="1"/>
          </p:cNvSpPr>
          <p:nvPr/>
        </p:nvSpPr>
        <p:spPr bwMode="auto">
          <a:xfrm>
            <a:off x="4427538" y="2060575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00"/>
                </a:solidFill>
              </a:rPr>
              <a:t>3</a:t>
            </a:r>
            <a:endParaRPr lang="ru-RU" sz="2000" b="1">
              <a:solidFill>
                <a:srgbClr val="000000"/>
              </a:solidFill>
            </a:endParaRPr>
          </a:p>
        </p:txBody>
      </p:sp>
      <p:sp>
        <p:nvSpPr>
          <p:cNvPr id="40003" name="Text Box 67"/>
          <p:cNvSpPr txBox="1">
            <a:spLocks noChangeArrowheads="1"/>
          </p:cNvSpPr>
          <p:nvPr/>
        </p:nvSpPr>
        <p:spPr bwMode="auto">
          <a:xfrm>
            <a:off x="6300788" y="2060575"/>
            <a:ext cx="288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00"/>
                </a:solidFill>
              </a:rPr>
              <a:t>2</a:t>
            </a:r>
            <a:endParaRPr lang="ru-RU" sz="2000" b="1">
              <a:solidFill>
                <a:srgbClr val="000000"/>
              </a:solidFill>
            </a:endParaRPr>
          </a:p>
        </p:txBody>
      </p:sp>
      <p:sp>
        <p:nvSpPr>
          <p:cNvPr id="12340" name="AutoShape 7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7956550" y="6092825"/>
            <a:ext cx="863600" cy="76517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90" grpId="0" animBg="1"/>
      <p:bldP spid="39991" grpId="0" animBg="1"/>
      <p:bldP spid="39992" grpId="0" animBg="1"/>
      <p:bldP spid="39993" grpId="0" animBg="1"/>
      <p:bldP spid="39994" grpId="0" animBg="1"/>
      <p:bldP spid="39995" grpId="0" animBg="1"/>
      <p:bldP spid="40002" grpId="0"/>
      <p:bldP spid="400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50825" y="188913"/>
            <a:ext cx="8748713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solidFill>
                  <a:srgbClr val="000000"/>
                </a:solidFill>
                <a:latin typeface="Arial" charset="0"/>
              </a:rPr>
              <a:t>Электронно</a:t>
            </a:r>
            <a:r>
              <a:rPr lang="en-US" sz="3200" b="1" i="1">
                <a:solidFill>
                  <a:srgbClr val="000000"/>
                </a:solidFill>
                <a:latin typeface="Arial" charset="0"/>
              </a:rPr>
              <a:t>-</a:t>
            </a:r>
            <a:r>
              <a:rPr lang="ru-RU" sz="3200" b="1" i="1">
                <a:solidFill>
                  <a:srgbClr val="000000"/>
                </a:solidFill>
                <a:latin typeface="Arial" charset="0"/>
              </a:rPr>
              <a:t>графическое строение атома углерода </a:t>
            </a:r>
            <a:r>
              <a:rPr lang="ru-RU" sz="2800" i="1">
                <a:solidFill>
                  <a:srgbClr val="000000"/>
                </a:solidFill>
                <a:latin typeface="Arial" charset="0"/>
              </a:rPr>
              <a:t>(возбужденное состояние)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339975" y="32845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latin typeface="Arial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348038" y="24209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latin typeface="Arial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6227763" y="24209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latin typeface="Arial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5292725" y="24209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latin typeface="Arial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4356100" y="24209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latin typeface="Arial" charset="0"/>
            </a:endParaRPr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2987675" y="35004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 flipV="1">
            <a:off x="2700338" y="35004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 flipV="1">
            <a:off x="3635375" y="26368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V="1">
            <a:off x="4643438" y="26368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flipV="1">
            <a:off x="5580063" y="26368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flipV="1">
            <a:off x="6588125" y="2636838"/>
            <a:ext cx="0" cy="431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2484438" y="2636838"/>
            <a:ext cx="64928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  <a:latin typeface="Arial" charset="0"/>
              </a:rPr>
              <a:t>1S</a:t>
            </a:r>
            <a:endParaRPr lang="ru-RU" sz="28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3492500" y="1700213"/>
            <a:ext cx="649288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2800" b="1">
                <a:solidFill>
                  <a:srgbClr val="000000"/>
                </a:solidFill>
                <a:latin typeface="Arial" charset="0"/>
              </a:rPr>
              <a:t>S</a:t>
            </a:r>
            <a:endParaRPr lang="ru-RU" sz="28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5364163" y="1773238"/>
            <a:ext cx="64928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2Р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2916238" y="2420938"/>
            <a:ext cx="288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000000"/>
                </a:solidFill>
                <a:latin typeface="Arial" charset="0"/>
              </a:rPr>
              <a:t>2</a:t>
            </a:r>
            <a:endParaRPr lang="ru-RU" sz="24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3924300" y="1484313"/>
            <a:ext cx="288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Arial" charset="0"/>
              </a:rPr>
              <a:t>1</a:t>
            </a: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5795963" y="1557338"/>
            <a:ext cx="288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Arial" charset="0"/>
              </a:rPr>
              <a:t>3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900113" y="1628775"/>
            <a:ext cx="1079500" cy="758825"/>
          </a:xfrm>
          <a:prstGeom prst="rect">
            <a:avLst/>
          </a:prstGeom>
          <a:noFill/>
          <a:ln w="57150" algn="ctr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000000"/>
                </a:solidFill>
                <a:latin typeface="Arial" charset="0"/>
              </a:rPr>
              <a:t>С</a:t>
            </a:r>
            <a:r>
              <a:rPr lang="ru-RU" sz="4000" b="1">
                <a:solidFill>
                  <a:srgbClr val="FF0000"/>
                </a:solidFill>
                <a:latin typeface="Arial" charset="0"/>
              </a:rPr>
              <a:t>*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395288" y="4724400"/>
            <a:ext cx="8423275" cy="1876425"/>
          </a:xfrm>
          <a:prstGeom prst="rect">
            <a:avLst/>
          </a:prstGeom>
          <a:noFill/>
          <a:ln w="76200" algn="ctr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Такой атом имеет четыре неспаренных электрона и может принимать участие в образовании четырех ковалентных связей, т.е. имеет валентность четыре.</a:t>
            </a:r>
          </a:p>
        </p:txBody>
      </p:sp>
      <p:sp>
        <p:nvSpPr>
          <p:cNvPr id="13334" name="Line 22"/>
          <p:cNvSpPr>
            <a:spLocks noChangeShapeType="1"/>
          </p:cNvSpPr>
          <p:nvPr/>
        </p:nvSpPr>
        <p:spPr bwMode="auto">
          <a:xfrm>
            <a:off x="3203575" y="41497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3" name="Line 23"/>
          <p:cNvSpPr>
            <a:spLocks noChangeShapeType="1"/>
          </p:cNvSpPr>
          <p:nvPr/>
        </p:nvSpPr>
        <p:spPr bwMode="auto">
          <a:xfrm>
            <a:off x="3995738" y="3284538"/>
            <a:ext cx="0" cy="50323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4" name="Line 24"/>
          <p:cNvSpPr>
            <a:spLocks noChangeShapeType="1"/>
          </p:cNvSpPr>
          <p:nvPr/>
        </p:nvSpPr>
        <p:spPr bwMode="auto">
          <a:xfrm>
            <a:off x="3995738" y="3789363"/>
            <a:ext cx="27368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5" name="Line 25"/>
          <p:cNvSpPr>
            <a:spLocks noChangeShapeType="1"/>
          </p:cNvSpPr>
          <p:nvPr/>
        </p:nvSpPr>
        <p:spPr bwMode="auto">
          <a:xfrm flipV="1">
            <a:off x="6732588" y="3284538"/>
            <a:ext cx="0" cy="50323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7" name="Line 27"/>
          <p:cNvSpPr>
            <a:spLocks noChangeShapeType="1"/>
          </p:cNvSpPr>
          <p:nvPr/>
        </p:nvSpPr>
        <p:spPr bwMode="auto">
          <a:xfrm>
            <a:off x="3995738" y="2636838"/>
            <a:ext cx="0" cy="431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39" name="AutoShape 28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19137" cy="54927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00"/>
                            </p:stCondLst>
                            <p:childTnLst>
                              <p:par>
                                <p:cTn id="1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0" dur="1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animBg="1"/>
      <p:bldP spid="30724" grpId="0" animBg="1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4" grpId="0"/>
      <p:bldP spid="30735" grpId="0"/>
      <p:bldP spid="30736" grpId="0"/>
      <p:bldP spid="30737" grpId="0"/>
      <p:bldP spid="30738" grpId="0"/>
      <p:bldP spid="30739" grpId="0"/>
      <p:bldP spid="30740" grpId="0" animBg="1"/>
      <p:bldP spid="30741" grpId="0" animBg="1"/>
      <p:bldP spid="30743" grpId="0" animBg="1"/>
      <p:bldP spid="30744" grpId="0" animBg="1"/>
      <p:bldP spid="30745" grpId="0" animBg="1"/>
      <p:bldP spid="30747" grpId="0" animBg="1"/>
      <p:bldP spid="3074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2"/>
          <p:cNvSpPr>
            <a:spLocks noChangeArrowheads="1"/>
          </p:cNvSpPr>
          <p:nvPr/>
        </p:nvSpPr>
        <p:spPr bwMode="auto">
          <a:xfrm>
            <a:off x="7812088" y="4076700"/>
            <a:ext cx="1331912" cy="5762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7" name="Oval 3"/>
          <p:cNvSpPr>
            <a:spLocks noChangeArrowheads="1"/>
          </p:cNvSpPr>
          <p:nvPr/>
        </p:nvSpPr>
        <p:spPr bwMode="auto">
          <a:xfrm>
            <a:off x="5795963" y="4076700"/>
            <a:ext cx="1150937" cy="5762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6588125" y="4076700"/>
            <a:ext cx="1223963" cy="5762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4427538" y="4076700"/>
            <a:ext cx="1366837" cy="5762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1042988" y="3429000"/>
            <a:ext cx="1873250" cy="18716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2195513" y="3429000"/>
            <a:ext cx="1873250" cy="18716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395288" y="404813"/>
            <a:ext cx="8280400" cy="1876425"/>
          </a:xfrm>
          <a:prstGeom prst="rect">
            <a:avLst/>
          </a:prstGeom>
          <a:noFill/>
          <a:ln w="76200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Химические связи, образующиеся в результате перекрывания электронных орбиталей вдоль линии связи, называются</a:t>
            </a:r>
            <a:r>
              <a:rPr lang="ru-RU" sz="2800" b="1">
                <a:latin typeface="Arial" charset="0"/>
              </a:rPr>
              <a:t> </a:t>
            </a:r>
            <a:r>
              <a:rPr lang="ru-RU" sz="2800" b="1">
                <a:solidFill>
                  <a:schemeClr val="accent2"/>
                </a:solidFill>
                <a:latin typeface="Arial" charset="0"/>
              </a:rPr>
              <a:t>сигма-связями</a:t>
            </a:r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827088" y="4365625"/>
            <a:ext cx="3600450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1692275" y="2708275"/>
            <a:ext cx="5762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Н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2916238" y="2708275"/>
            <a:ext cx="576262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Н</a:t>
            </a:r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4500563" y="4365625"/>
            <a:ext cx="4643437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5508625" y="3490913"/>
            <a:ext cx="6477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  <a:latin typeface="Arial" charset="0"/>
              </a:rPr>
              <a:t>F</a:t>
            </a:r>
            <a:endParaRPr lang="ru-RU" sz="28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7524750" y="3429000"/>
            <a:ext cx="6477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  <a:latin typeface="Arial" charset="0"/>
              </a:rPr>
              <a:t>F</a:t>
            </a:r>
            <a:endParaRPr lang="ru-RU" sz="28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879" name="Oval 15"/>
          <p:cNvSpPr>
            <a:spLocks noChangeArrowheads="1"/>
          </p:cNvSpPr>
          <p:nvPr/>
        </p:nvSpPr>
        <p:spPr bwMode="auto">
          <a:xfrm>
            <a:off x="2195513" y="3644900"/>
            <a:ext cx="720725" cy="1368425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80" name="Oval 16"/>
          <p:cNvSpPr>
            <a:spLocks noChangeArrowheads="1"/>
          </p:cNvSpPr>
          <p:nvPr/>
        </p:nvSpPr>
        <p:spPr bwMode="auto">
          <a:xfrm>
            <a:off x="6588125" y="4149725"/>
            <a:ext cx="504825" cy="43180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3" name="AutoShape 17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80288" y="5661025"/>
            <a:ext cx="936625" cy="6477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7" grpId="0" animBg="1"/>
      <p:bldP spid="36868" grpId="0" animBg="1"/>
      <p:bldP spid="36869" grpId="0" animBg="1"/>
      <p:bldP spid="36870" grpId="0" animBg="1"/>
      <p:bldP spid="36871" grpId="0" animBg="1"/>
      <p:bldP spid="36872" grpId="0" animBg="1"/>
      <p:bldP spid="36874" grpId="0"/>
      <p:bldP spid="36875" grpId="0"/>
      <p:bldP spid="36877" grpId="0"/>
      <p:bldP spid="36878" grpId="0"/>
      <p:bldP spid="36879" grpId="0" animBg="1"/>
      <p:bldP spid="3688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Oval 2"/>
          <p:cNvSpPr>
            <a:spLocks noChangeArrowheads="1"/>
          </p:cNvSpPr>
          <p:nvPr/>
        </p:nvSpPr>
        <p:spPr bwMode="auto">
          <a:xfrm>
            <a:off x="3851275" y="4797425"/>
            <a:ext cx="1368425" cy="1727200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1" name="Oval 3"/>
          <p:cNvSpPr>
            <a:spLocks noChangeArrowheads="1"/>
          </p:cNvSpPr>
          <p:nvPr/>
        </p:nvSpPr>
        <p:spPr bwMode="auto">
          <a:xfrm>
            <a:off x="3851275" y="3068638"/>
            <a:ext cx="1368425" cy="1727200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Oval 4"/>
          <p:cNvSpPr>
            <a:spLocks noChangeArrowheads="1"/>
          </p:cNvSpPr>
          <p:nvPr/>
        </p:nvSpPr>
        <p:spPr bwMode="auto">
          <a:xfrm>
            <a:off x="2843213" y="4797425"/>
            <a:ext cx="1368425" cy="1727200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3" name="Oval 5"/>
          <p:cNvSpPr>
            <a:spLocks noChangeArrowheads="1"/>
          </p:cNvSpPr>
          <p:nvPr/>
        </p:nvSpPr>
        <p:spPr bwMode="auto">
          <a:xfrm>
            <a:off x="2916238" y="3068638"/>
            <a:ext cx="1368425" cy="1727200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68313" y="333375"/>
            <a:ext cx="8351837" cy="2517775"/>
          </a:xfrm>
          <a:prstGeom prst="rect">
            <a:avLst/>
          </a:prstGeom>
          <a:noFill/>
          <a:ln w="76200" algn="ctr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Химические связи, образующиеся в результате «бокового» перекрывания электронных орбиталей вне линии связи, т.е. в двух областях, называются 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Arial" charset="0"/>
              </a:rPr>
              <a:t>пи-связями</a:t>
            </a: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1547813" y="4797425"/>
            <a:ext cx="6264275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flipH="1">
            <a:off x="3563938" y="3068638"/>
            <a:ext cx="0" cy="3529012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572000" y="3068638"/>
            <a:ext cx="0" cy="3455987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0" name="Arc 10"/>
          <p:cNvSpPr>
            <a:spLocks/>
          </p:cNvSpPr>
          <p:nvPr/>
        </p:nvSpPr>
        <p:spPr bwMode="auto">
          <a:xfrm flipH="1">
            <a:off x="3849688" y="3529013"/>
            <a:ext cx="207962" cy="620712"/>
          </a:xfrm>
          <a:custGeom>
            <a:avLst/>
            <a:gdLst>
              <a:gd name="T0" fmla="*/ 201113 w 15546"/>
              <a:gd name="T1" fmla="*/ 0 h 15510"/>
              <a:gd name="T2" fmla="*/ 207962 w 15546"/>
              <a:gd name="T3" fmla="*/ 20570 h 15510"/>
              <a:gd name="T4" fmla="*/ 0 w 15546"/>
              <a:gd name="T5" fmla="*/ 620712 h 15510"/>
              <a:gd name="T6" fmla="*/ 0 60000 65536"/>
              <a:gd name="T7" fmla="*/ 0 60000 65536"/>
              <a:gd name="T8" fmla="*/ 0 60000 65536"/>
              <a:gd name="T9" fmla="*/ 0 w 15546"/>
              <a:gd name="T10" fmla="*/ 0 h 15510"/>
              <a:gd name="T11" fmla="*/ 15546 w 15546"/>
              <a:gd name="T12" fmla="*/ 15510 h 155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546" h="15510" fill="none" extrusionOk="0">
                <a:moveTo>
                  <a:pt x="15033" y="0"/>
                </a:moveTo>
                <a:cubicBezTo>
                  <a:pt x="15207" y="168"/>
                  <a:pt x="15378" y="339"/>
                  <a:pt x="15546" y="513"/>
                </a:cubicBezTo>
              </a:path>
              <a:path w="15546" h="15510" stroke="0" extrusionOk="0">
                <a:moveTo>
                  <a:pt x="15033" y="0"/>
                </a:moveTo>
                <a:cubicBezTo>
                  <a:pt x="15207" y="168"/>
                  <a:pt x="15378" y="339"/>
                  <a:pt x="15546" y="513"/>
                </a:cubicBezTo>
                <a:lnTo>
                  <a:pt x="0" y="1551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9" name="Oval 11"/>
          <p:cNvSpPr>
            <a:spLocks noChangeArrowheads="1"/>
          </p:cNvSpPr>
          <p:nvPr/>
        </p:nvSpPr>
        <p:spPr bwMode="auto">
          <a:xfrm>
            <a:off x="3851275" y="3284538"/>
            <a:ext cx="433388" cy="1223962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00" name="Oval 12"/>
          <p:cNvSpPr>
            <a:spLocks noChangeArrowheads="1"/>
          </p:cNvSpPr>
          <p:nvPr/>
        </p:nvSpPr>
        <p:spPr bwMode="auto">
          <a:xfrm>
            <a:off x="3779838" y="5084763"/>
            <a:ext cx="433387" cy="1223962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3" name="AutoShape 13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596188" y="5661025"/>
            <a:ext cx="1079500" cy="792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  <p:bldP spid="37892" grpId="0" animBg="1"/>
      <p:bldP spid="37893" grpId="0" animBg="1"/>
      <p:bldP spid="37894" grpId="0" animBg="1"/>
      <p:bldP spid="37899" grpId="0" animBg="1"/>
      <p:bldP spid="3790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95288" y="260350"/>
            <a:ext cx="8467725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>
                <a:solidFill>
                  <a:srgbClr val="000000"/>
                </a:solidFill>
              </a:rPr>
              <a:t>Первое валентное состояние атома углерода                              </a:t>
            </a:r>
            <a:r>
              <a:rPr lang="ru-RU" sz="2800" b="1">
                <a:solidFill>
                  <a:srgbClr val="000000"/>
                </a:solidFill>
              </a:rPr>
              <a:t>(на примере молекулы метана)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331913" y="3357563"/>
            <a:ext cx="2087562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>
                <a:solidFill>
                  <a:srgbClr val="000000"/>
                </a:solidFill>
              </a:rPr>
              <a:t>СН</a:t>
            </a:r>
            <a:r>
              <a:rPr lang="ru-RU" sz="2800" b="1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4572000" y="2133600"/>
            <a:ext cx="3455988" cy="38258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/>
              <a:t>     </a:t>
            </a:r>
            <a:r>
              <a:rPr lang="ru-RU" sz="6000" b="1">
                <a:solidFill>
                  <a:srgbClr val="000000"/>
                </a:solidFill>
              </a:rPr>
              <a:t>Н</a:t>
            </a:r>
          </a:p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000000"/>
                </a:solidFill>
              </a:rPr>
              <a:t>Н   С   Н</a:t>
            </a:r>
          </a:p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000000"/>
                </a:solidFill>
              </a:rPr>
              <a:t>     </a:t>
            </a:r>
            <a:r>
              <a:rPr lang="ru-RU" sz="3200" b="1">
                <a:solidFill>
                  <a:srgbClr val="000000"/>
                </a:solidFill>
              </a:rPr>
              <a:t> </a:t>
            </a:r>
            <a:r>
              <a:rPr lang="ru-RU" sz="6000" b="1">
                <a:solidFill>
                  <a:srgbClr val="000000"/>
                </a:solidFill>
              </a:rPr>
              <a:t>Н</a:t>
            </a:r>
            <a:endParaRPr lang="ru-RU" sz="6000">
              <a:solidFill>
                <a:srgbClr val="000000"/>
              </a:solidFill>
            </a:endParaRPr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6227763" y="3068638"/>
            <a:ext cx="0" cy="576262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5292725" y="4005263"/>
            <a:ext cx="6477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6156325" y="4437063"/>
            <a:ext cx="0" cy="6477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>
            <a:off x="6516688" y="4005263"/>
            <a:ext cx="576262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2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2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539750" y="476250"/>
            <a:ext cx="8208963" cy="576263"/>
          </a:xfrm>
          <a:prstGeom prst="rect">
            <a:avLst/>
          </a:prstGeom>
          <a:solidFill>
            <a:srgbClr val="FFFF00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</a:rPr>
              <a:t>Два «противоречия» в строении метана: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23850" y="2349500"/>
            <a:ext cx="8569325" cy="1003300"/>
          </a:xfrm>
          <a:prstGeom prst="rect">
            <a:avLst/>
          </a:prstGeom>
          <a:solidFill>
            <a:schemeClr val="tx1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>
                <a:solidFill>
                  <a:srgbClr val="990000"/>
                </a:solidFill>
              </a:rPr>
              <a:t>   Валентность углерода равна четырем                в наличии только 2 валентных электрона</a:t>
            </a:r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>
            <a:off x="7885113" y="2636838"/>
            <a:ext cx="93503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827088" y="3716338"/>
            <a:ext cx="2087562" cy="576262"/>
          </a:xfrm>
          <a:prstGeom prst="rect">
            <a:avLst/>
          </a:prstGeom>
          <a:solidFill>
            <a:srgbClr val="990000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/>
              <a:t>Решение: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684213" y="1557338"/>
            <a:ext cx="3455987" cy="576262"/>
          </a:xfrm>
          <a:prstGeom prst="rect">
            <a:avLst/>
          </a:prstGeom>
          <a:solidFill>
            <a:srgbClr val="990000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/>
              <a:t>1 противоречие: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900113" y="4652963"/>
            <a:ext cx="7488237" cy="1003300"/>
          </a:xfrm>
          <a:prstGeom prst="rect">
            <a:avLst/>
          </a:prstGeom>
          <a:solidFill>
            <a:schemeClr val="tx1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990000"/>
                </a:solidFill>
              </a:rPr>
              <a:t>Выход в </a:t>
            </a:r>
            <a:r>
              <a:rPr lang="ru-RU" sz="2800" b="1">
                <a:solidFill>
                  <a:srgbClr val="990000"/>
                </a:solidFill>
                <a:hlinkClick r:id="rId2" action="ppaction://hlinksldjump"/>
              </a:rPr>
              <a:t>возбужденное состояние </a:t>
            </a:r>
            <a:r>
              <a:rPr lang="ru-RU" sz="2800" b="1">
                <a:solidFill>
                  <a:srgbClr val="990000"/>
                </a:solidFill>
              </a:rPr>
              <a:t>атома углерода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3" grpId="0" animBg="1"/>
      <p:bldP spid="29704" grpId="0" animBg="1"/>
      <p:bldP spid="29705" grpId="0" animBg="1"/>
      <p:bldP spid="297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042988" y="765175"/>
            <a:ext cx="3527425" cy="576263"/>
          </a:xfrm>
          <a:prstGeom prst="rect">
            <a:avLst/>
          </a:prstGeom>
          <a:solidFill>
            <a:srgbClr val="990000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/>
              <a:t>2 противоречие: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84213" y="1628775"/>
            <a:ext cx="7920037" cy="1430338"/>
          </a:xfrm>
          <a:prstGeom prst="rect">
            <a:avLst/>
          </a:prstGeom>
          <a:solidFill>
            <a:schemeClr val="tx1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990000"/>
                </a:solidFill>
              </a:rPr>
              <a:t>В молекуле все четыре связи одинаковые                                                                                                                                        по теории – одна </a:t>
            </a:r>
            <a:r>
              <a:rPr lang="en-US" sz="2800" b="1">
                <a:solidFill>
                  <a:srgbClr val="990000"/>
                </a:solidFill>
              </a:rPr>
              <a:t>SS</a:t>
            </a:r>
            <a:r>
              <a:rPr lang="ru-RU" sz="2800" b="1">
                <a:solidFill>
                  <a:srgbClr val="990000"/>
                </a:solidFill>
              </a:rPr>
              <a:t> связь и три </a:t>
            </a:r>
            <a:r>
              <a:rPr lang="en-US" sz="2800" b="1">
                <a:solidFill>
                  <a:srgbClr val="990000"/>
                </a:solidFill>
              </a:rPr>
              <a:t>SP</a:t>
            </a:r>
            <a:r>
              <a:rPr lang="ru-RU" sz="2800" b="1">
                <a:solidFill>
                  <a:srgbClr val="990000"/>
                </a:solidFill>
              </a:rPr>
              <a:t> связи</a:t>
            </a:r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>
            <a:off x="3492500" y="2349500"/>
            <a:ext cx="2663825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042988" y="3429000"/>
            <a:ext cx="2447925" cy="576263"/>
          </a:xfrm>
          <a:prstGeom prst="rect">
            <a:avLst/>
          </a:prstGeom>
          <a:solidFill>
            <a:srgbClr val="990000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/>
              <a:t>Решение: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268538" y="4365625"/>
            <a:ext cx="5111750" cy="1217613"/>
          </a:xfrm>
          <a:prstGeom prst="rect">
            <a:avLst/>
          </a:prstGeom>
          <a:solidFill>
            <a:schemeClr val="tx1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800" b="1">
              <a:solidFill>
                <a:srgbClr val="9900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990000"/>
                </a:solidFill>
              </a:rPr>
              <a:t>     </a:t>
            </a:r>
            <a:r>
              <a:rPr lang="en-US" sz="2800" b="1">
                <a:solidFill>
                  <a:srgbClr val="990000"/>
                </a:solidFill>
              </a:rPr>
              <a:t>SP      </a:t>
            </a:r>
            <a:r>
              <a:rPr lang="ru-RU" sz="2800" b="1">
                <a:solidFill>
                  <a:srgbClr val="990000"/>
                </a:solidFill>
              </a:rPr>
              <a:t>гибридизация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3419475" y="479742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990000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900113" y="188913"/>
            <a:ext cx="7561262" cy="1857375"/>
          </a:xfrm>
          <a:prstGeom prst="rect">
            <a:avLst/>
          </a:prstGeom>
          <a:solidFill>
            <a:schemeClr val="tx1"/>
          </a:solidFill>
          <a:ln w="57150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0000FF"/>
                </a:solidFill>
              </a:rPr>
              <a:t>Гибридизация </a:t>
            </a:r>
            <a:r>
              <a:rPr lang="ru-RU" sz="2800" b="1" i="1">
                <a:solidFill>
                  <a:srgbClr val="000000"/>
                </a:solidFill>
              </a:rPr>
              <a:t>– изменение формы и энергии различных орбиталей одного атома, приводящее к образованию одинаковых (гибридных) орбиталей</a:t>
            </a:r>
          </a:p>
        </p:txBody>
      </p:sp>
      <p:graphicFrame>
        <p:nvGraphicFramePr>
          <p:cNvPr id="33798" name="Organization Chart 6"/>
          <p:cNvGraphicFramePr>
            <a:graphicFrameLocks/>
          </p:cNvGraphicFramePr>
          <p:nvPr/>
        </p:nvGraphicFramePr>
        <p:xfrm>
          <a:off x="323850" y="2133600"/>
          <a:ext cx="8569325" cy="4103688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graphicFrame>
        <p:nvGraphicFramePr>
          <p:cNvPr id="33806" name="Object 14">
            <a:hlinkClick r:id="rId3" action="ppaction://hlinksldjump" tooltip="sp3 гибридизация (клавиша Esc)"/>
          </p:cNvPr>
          <p:cNvGraphicFramePr>
            <a:graphicFrameLocks noChangeAspect="1"/>
          </p:cNvGraphicFramePr>
          <p:nvPr/>
        </p:nvGraphicFramePr>
        <p:xfrm>
          <a:off x="1908175" y="5949950"/>
          <a:ext cx="1150938" cy="720725"/>
        </p:xfrm>
        <a:graphic>
          <a:graphicData uri="http://schemas.openxmlformats.org/presentationml/2006/ole">
            <p:oleObj spid="_x0000_s1035" name="Пакет" r:id="rId4" imgW="397188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6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6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Dgm spid="337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95288" y="260350"/>
            <a:ext cx="8467725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>
                <a:solidFill>
                  <a:srgbClr val="000000"/>
                </a:solidFill>
              </a:rPr>
              <a:t>Второе валентное состояние атома углерода                              </a:t>
            </a:r>
            <a:r>
              <a:rPr lang="ru-RU" sz="2800" b="1">
                <a:solidFill>
                  <a:srgbClr val="000000"/>
                </a:solidFill>
              </a:rPr>
              <a:t>(на примере молекулы этилена)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827088" y="2636838"/>
            <a:ext cx="2376487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>
                <a:solidFill>
                  <a:srgbClr val="000000"/>
                </a:solidFill>
              </a:rPr>
              <a:t>С</a:t>
            </a:r>
            <a:r>
              <a:rPr lang="ru-RU" sz="2800" b="1">
                <a:solidFill>
                  <a:srgbClr val="000000"/>
                </a:solidFill>
              </a:rPr>
              <a:t>2</a:t>
            </a:r>
            <a:r>
              <a:rPr lang="ru-RU" sz="8000" b="1">
                <a:solidFill>
                  <a:srgbClr val="000000"/>
                </a:solidFill>
              </a:rPr>
              <a:t>Н</a:t>
            </a:r>
            <a:r>
              <a:rPr lang="ru-RU" sz="2800" b="1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635375" y="2708275"/>
            <a:ext cx="4968875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b="1">
                <a:solidFill>
                  <a:srgbClr val="000000"/>
                </a:solidFill>
              </a:rPr>
              <a:t>СН</a:t>
            </a:r>
            <a:r>
              <a:rPr lang="ru-RU" sz="2800" b="1">
                <a:solidFill>
                  <a:srgbClr val="000000"/>
                </a:solidFill>
              </a:rPr>
              <a:t>2</a:t>
            </a:r>
            <a:r>
              <a:rPr lang="ru-RU" sz="6000" b="1">
                <a:solidFill>
                  <a:srgbClr val="000000"/>
                </a:solidFill>
              </a:rPr>
              <a:t>     </a:t>
            </a:r>
            <a:r>
              <a:rPr lang="ru-RU" sz="8000" b="1">
                <a:solidFill>
                  <a:srgbClr val="000000"/>
                </a:solidFill>
              </a:rPr>
              <a:t>СН</a:t>
            </a:r>
            <a:r>
              <a:rPr lang="ru-RU" sz="28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>
            <a:off x="5651500" y="2708275"/>
            <a:ext cx="865188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auto">
          <a:xfrm flipH="1">
            <a:off x="5651500" y="3068638"/>
            <a:ext cx="865188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5854" name="Object 14">
            <a:hlinkClick r:id="rId3" action="ppaction://hlinksldjump" tooltip="Клавиша Esc (sp2 гибридизация)"/>
          </p:cNvPr>
          <p:cNvGraphicFramePr>
            <a:graphicFrameLocks noChangeAspect="1"/>
          </p:cNvGraphicFramePr>
          <p:nvPr/>
        </p:nvGraphicFramePr>
        <p:xfrm>
          <a:off x="8027988" y="4292600"/>
          <a:ext cx="962025" cy="485775"/>
        </p:xfrm>
        <a:graphic>
          <a:graphicData uri="http://schemas.openxmlformats.org/presentationml/2006/ole">
            <p:oleObj spid="_x0000_s2050" name="Пакет" r:id="rId4" imgW="961920" imgH="485640" progId="Package">
              <p:embed/>
            </p:oleObj>
          </a:graphicData>
        </a:graphic>
      </p:graphicFrame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971550" y="4797425"/>
            <a:ext cx="71278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</a:rPr>
              <a:t>Атомы углерода в молекуле этилена образуют двойную связь, находятся в состоянии </a:t>
            </a:r>
            <a:r>
              <a:rPr lang="en-US" sz="2800" b="1">
                <a:solidFill>
                  <a:srgbClr val="990000"/>
                </a:solidFill>
              </a:rPr>
              <a:t>SP</a:t>
            </a:r>
            <a:r>
              <a:rPr lang="ru-RU" sz="2800" b="1">
                <a:solidFill>
                  <a:srgbClr val="990000"/>
                </a:solidFill>
              </a:rPr>
              <a:t>   </a:t>
            </a:r>
            <a:r>
              <a:rPr lang="en-US" sz="2800" b="1">
                <a:solidFill>
                  <a:srgbClr val="990000"/>
                </a:solidFill>
              </a:rPr>
              <a:t> </a:t>
            </a:r>
            <a:r>
              <a:rPr lang="ru-RU" sz="2800" b="1">
                <a:solidFill>
                  <a:srgbClr val="990000"/>
                </a:solidFill>
              </a:rPr>
              <a:t>гибридизации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3779838" y="5589588"/>
            <a:ext cx="358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990000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tmFilter="0,0; .5, 1; 1, 1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36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animBg="1"/>
      <p:bldP spid="35844" grpId="0" animBg="1"/>
      <p:bldP spid="35850" grpId="0" animBg="1"/>
      <p:bldP spid="35851" grpId="0" animBg="1"/>
      <p:bldP spid="35855" grpId="0"/>
      <p:bldP spid="358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11188" y="188913"/>
            <a:ext cx="81724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0000"/>
                </a:solidFill>
              </a:rPr>
              <a:t>Связи в этилене неравноценны:</a:t>
            </a:r>
          </a:p>
          <a:p>
            <a:pPr>
              <a:spcBef>
                <a:spcPct val="50000"/>
              </a:spcBef>
            </a:pPr>
            <a:endParaRPr lang="ru-RU" sz="3600" b="1">
              <a:solidFill>
                <a:srgbClr val="000000"/>
              </a:solidFill>
            </a:endParaRPr>
          </a:p>
        </p:txBody>
      </p:sp>
      <p:sp>
        <p:nvSpPr>
          <p:cNvPr id="34823" name="Freeform 7"/>
          <p:cNvSpPr>
            <a:spLocks/>
          </p:cNvSpPr>
          <p:nvPr/>
        </p:nvSpPr>
        <p:spPr bwMode="auto">
          <a:xfrm>
            <a:off x="1116013" y="1557338"/>
            <a:ext cx="582612" cy="582612"/>
          </a:xfrm>
          <a:custGeom>
            <a:avLst/>
            <a:gdLst>
              <a:gd name="T0" fmla="*/ 142 w 367"/>
              <a:gd name="T1" fmla="*/ 158 h 367"/>
              <a:gd name="T2" fmla="*/ 158 w 367"/>
              <a:gd name="T3" fmla="*/ 134 h 367"/>
              <a:gd name="T4" fmla="*/ 205 w 367"/>
              <a:gd name="T5" fmla="*/ 118 h 367"/>
              <a:gd name="T6" fmla="*/ 276 w 367"/>
              <a:gd name="T7" fmla="*/ 126 h 367"/>
              <a:gd name="T8" fmla="*/ 323 w 367"/>
              <a:gd name="T9" fmla="*/ 158 h 367"/>
              <a:gd name="T10" fmla="*/ 331 w 367"/>
              <a:gd name="T11" fmla="*/ 323 h 367"/>
              <a:gd name="T12" fmla="*/ 284 w 367"/>
              <a:gd name="T13" fmla="*/ 355 h 367"/>
              <a:gd name="T14" fmla="*/ 95 w 367"/>
              <a:gd name="T15" fmla="*/ 323 h 367"/>
              <a:gd name="T16" fmla="*/ 16 w 367"/>
              <a:gd name="T17" fmla="*/ 229 h 367"/>
              <a:gd name="T18" fmla="*/ 0 w 367"/>
              <a:gd name="T19" fmla="*/ 181 h 367"/>
              <a:gd name="T20" fmla="*/ 31 w 367"/>
              <a:gd name="T21" fmla="*/ 55 h 367"/>
              <a:gd name="T22" fmla="*/ 55 w 367"/>
              <a:gd name="T23" fmla="*/ 31 h 367"/>
              <a:gd name="T24" fmla="*/ 102 w 367"/>
              <a:gd name="T25" fmla="*/ 16 h 367"/>
              <a:gd name="T26" fmla="*/ 347 w 367"/>
              <a:gd name="T27" fmla="*/ 0 h 36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67"/>
              <a:gd name="T43" fmla="*/ 0 h 367"/>
              <a:gd name="T44" fmla="*/ 367 w 367"/>
              <a:gd name="T45" fmla="*/ 367 h 36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67" h="367">
                <a:moveTo>
                  <a:pt x="142" y="158"/>
                </a:moveTo>
                <a:cubicBezTo>
                  <a:pt x="142" y="158"/>
                  <a:pt x="150" y="139"/>
                  <a:pt x="158" y="134"/>
                </a:cubicBezTo>
                <a:cubicBezTo>
                  <a:pt x="172" y="125"/>
                  <a:pt x="205" y="118"/>
                  <a:pt x="205" y="118"/>
                </a:cubicBezTo>
                <a:cubicBezTo>
                  <a:pt x="229" y="121"/>
                  <a:pt x="253" y="118"/>
                  <a:pt x="276" y="126"/>
                </a:cubicBezTo>
                <a:cubicBezTo>
                  <a:pt x="294" y="132"/>
                  <a:pt x="323" y="158"/>
                  <a:pt x="323" y="158"/>
                </a:cubicBezTo>
                <a:cubicBezTo>
                  <a:pt x="361" y="212"/>
                  <a:pt x="367" y="211"/>
                  <a:pt x="331" y="323"/>
                </a:cubicBezTo>
                <a:cubicBezTo>
                  <a:pt x="325" y="341"/>
                  <a:pt x="284" y="355"/>
                  <a:pt x="284" y="355"/>
                </a:cubicBezTo>
                <a:cubicBezTo>
                  <a:pt x="229" y="352"/>
                  <a:pt x="144" y="367"/>
                  <a:pt x="95" y="323"/>
                </a:cubicBezTo>
                <a:cubicBezTo>
                  <a:pt x="43" y="276"/>
                  <a:pt x="52" y="283"/>
                  <a:pt x="16" y="229"/>
                </a:cubicBezTo>
                <a:cubicBezTo>
                  <a:pt x="7" y="215"/>
                  <a:pt x="0" y="181"/>
                  <a:pt x="0" y="181"/>
                </a:cubicBezTo>
                <a:cubicBezTo>
                  <a:pt x="5" y="135"/>
                  <a:pt x="1" y="92"/>
                  <a:pt x="31" y="55"/>
                </a:cubicBezTo>
                <a:cubicBezTo>
                  <a:pt x="38" y="46"/>
                  <a:pt x="45" y="36"/>
                  <a:pt x="55" y="31"/>
                </a:cubicBezTo>
                <a:cubicBezTo>
                  <a:pt x="69" y="23"/>
                  <a:pt x="102" y="16"/>
                  <a:pt x="102" y="16"/>
                </a:cubicBezTo>
                <a:cubicBezTo>
                  <a:pt x="164" y="20"/>
                  <a:pt x="299" y="48"/>
                  <a:pt x="347" y="0"/>
                </a:cubicBezTo>
              </a:path>
            </a:pathLst>
          </a:custGeom>
          <a:noFill/>
          <a:ln w="762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908175" y="1557338"/>
            <a:ext cx="67675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hlinkClick r:id="rId3" action="ppaction://hlinksldjump"/>
              </a:rPr>
              <a:t>(сигма) </a:t>
            </a:r>
            <a:r>
              <a:rPr lang="ru-RU" sz="2800" b="1">
                <a:solidFill>
                  <a:srgbClr val="000000"/>
                </a:solidFill>
              </a:rPr>
              <a:t>– более прочная</a:t>
            </a:r>
          </a:p>
        </p:txBody>
      </p:sp>
      <p:sp>
        <p:nvSpPr>
          <p:cNvPr id="34831" name="Freeform 15"/>
          <p:cNvSpPr>
            <a:spLocks/>
          </p:cNvSpPr>
          <p:nvPr/>
        </p:nvSpPr>
        <p:spPr bwMode="auto">
          <a:xfrm>
            <a:off x="1476375" y="3284538"/>
            <a:ext cx="450850" cy="333375"/>
          </a:xfrm>
          <a:custGeom>
            <a:avLst/>
            <a:gdLst>
              <a:gd name="T0" fmla="*/ 0 w 284"/>
              <a:gd name="T1" fmla="*/ 0 h 210"/>
              <a:gd name="T2" fmla="*/ 8 w 284"/>
              <a:gd name="T3" fmla="*/ 165 h 210"/>
              <a:gd name="T4" fmla="*/ 56 w 284"/>
              <a:gd name="T5" fmla="*/ 205 h 210"/>
              <a:gd name="T6" fmla="*/ 284 w 284"/>
              <a:gd name="T7" fmla="*/ 205 h 210"/>
              <a:gd name="T8" fmla="*/ 0 60000 65536"/>
              <a:gd name="T9" fmla="*/ 0 60000 65536"/>
              <a:gd name="T10" fmla="*/ 0 60000 65536"/>
              <a:gd name="T11" fmla="*/ 0 60000 65536"/>
              <a:gd name="T12" fmla="*/ 0 w 284"/>
              <a:gd name="T13" fmla="*/ 0 h 210"/>
              <a:gd name="T14" fmla="*/ 284 w 284"/>
              <a:gd name="T15" fmla="*/ 210 h 2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4" h="210">
                <a:moveTo>
                  <a:pt x="0" y="0"/>
                </a:moveTo>
                <a:cubicBezTo>
                  <a:pt x="3" y="55"/>
                  <a:pt x="1" y="110"/>
                  <a:pt x="8" y="165"/>
                </a:cubicBezTo>
                <a:cubicBezTo>
                  <a:pt x="10" y="183"/>
                  <a:pt x="41" y="204"/>
                  <a:pt x="56" y="205"/>
                </a:cubicBezTo>
                <a:cubicBezTo>
                  <a:pt x="132" y="210"/>
                  <a:pt x="208" y="205"/>
                  <a:pt x="284" y="205"/>
                </a:cubicBezTo>
              </a:path>
            </a:pathLst>
          </a:custGeom>
          <a:noFill/>
          <a:ln w="762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32" name="Freeform 16"/>
          <p:cNvSpPr>
            <a:spLocks/>
          </p:cNvSpPr>
          <p:nvPr/>
        </p:nvSpPr>
        <p:spPr bwMode="auto">
          <a:xfrm>
            <a:off x="971550" y="3068638"/>
            <a:ext cx="939800" cy="176212"/>
          </a:xfrm>
          <a:custGeom>
            <a:avLst/>
            <a:gdLst>
              <a:gd name="T0" fmla="*/ 48 w 592"/>
              <a:gd name="T1" fmla="*/ 111 h 111"/>
              <a:gd name="T2" fmla="*/ 0 w 592"/>
              <a:gd name="T3" fmla="*/ 47 h 111"/>
              <a:gd name="T4" fmla="*/ 55 w 592"/>
              <a:gd name="T5" fmla="*/ 0 h 111"/>
              <a:gd name="T6" fmla="*/ 592 w 592"/>
              <a:gd name="T7" fmla="*/ 0 h 111"/>
              <a:gd name="T8" fmla="*/ 0 60000 65536"/>
              <a:gd name="T9" fmla="*/ 0 60000 65536"/>
              <a:gd name="T10" fmla="*/ 0 60000 65536"/>
              <a:gd name="T11" fmla="*/ 0 60000 65536"/>
              <a:gd name="T12" fmla="*/ 0 w 592"/>
              <a:gd name="T13" fmla="*/ 0 h 111"/>
              <a:gd name="T14" fmla="*/ 592 w 592"/>
              <a:gd name="T15" fmla="*/ 111 h 1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2" h="111">
                <a:moveTo>
                  <a:pt x="48" y="111"/>
                </a:moveTo>
                <a:cubicBezTo>
                  <a:pt x="30" y="84"/>
                  <a:pt x="10" y="77"/>
                  <a:pt x="0" y="47"/>
                </a:cubicBezTo>
                <a:cubicBezTo>
                  <a:pt x="9" y="13"/>
                  <a:pt x="3" y="0"/>
                  <a:pt x="55" y="0"/>
                </a:cubicBezTo>
                <a:cubicBezTo>
                  <a:pt x="234" y="0"/>
                  <a:pt x="413" y="0"/>
                  <a:pt x="592" y="0"/>
                </a:cubicBezTo>
              </a:path>
            </a:pathLst>
          </a:custGeom>
          <a:noFill/>
          <a:ln w="762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34" name="Freeform 18"/>
          <p:cNvSpPr>
            <a:spLocks/>
          </p:cNvSpPr>
          <p:nvPr/>
        </p:nvSpPr>
        <p:spPr bwMode="auto">
          <a:xfrm>
            <a:off x="900113" y="3284538"/>
            <a:ext cx="401637" cy="288925"/>
          </a:xfrm>
          <a:custGeom>
            <a:avLst/>
            <a:gdLst>
              <a:gd name="T0" fmla="*/ 253 w 253"/>
              <a:gd name="T1" fmla="*/ 0 h 182"/>
              <a:gd name="T2" fmla="*/ 190 w 253"/>
              <a:gd name="T3" fmla="*/ 150 h 182"/>
              <a:gd name="T4" fmla="*/ 142 w 253"/>
              <a:gd name="T5" fmla="*/ 182 h 182"/>
              <a:gd name="T6" fmla="*/ 0 w 253"/>
              <a:gd name="T7" fmla="*/ 182 h 182"/>
              <a:gd name="T8" fmla="*/ 0 60000 65536"/>
              <a:gd name="T9" fmla="*/ 0 60000 65536"/>
              <a:gd name="T10" fmla="*/ 0 60000 65536"/>
              <a:gd name="T11" fmla="*/ 0 60000 65536"/>
              <a:gd name="T12" fmla="*/ 0 w 253"/>
              <a:gd name="T13" fmla="*/ 0 h 182"/>
              <a:gd name="T14" fmla="*/ 253 w 253"/>
              <a:gd name="T15" fmla="*/ 182 h 18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3" h="182">
                <a:moveTo>
                  <a:pt x="253" y="0"/>
                </a:moveTo>
                <a:cubicBezTo>
                  <a:pt x="238" y="46"/>
                  <a:pt x="229" y="116"/>
                  <a:pt x="190" y="150"/>
                </a:cubicBezTo>
                <a:cubicBezTo>
                  <a:pt x="175" y="163"/>
                  <a:pt x="161" y="182"/>
                  <a:pt x="142" y="182"/>
                </a:cubicBezTo>
                <a:cubicBezTo>
                  <a:pt x="95" y="182"/>
                  <a:pt x="47" y="182"/>
                  <a:pt x="0" y="182"/>
                </a:cubicBezTo>
              </a:path>
            </a:pathLst>
          </a:custGeom>
          <a:noFill/>
          <a:ln w="762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2051050" y="3141663"/>
            <a:ext cx="6697663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hlinkClick r:id="rId4" action="ppaction://hlinksldjump"/>
              </a:rPr>
              <a:t>(пи) </a:t>
            </a:r>
            <a:r>
              <a:rPr lang="ru-RU" sz="2800" b="1">
                <a:solidFill>
                  <a:srgbClr val="000000"/>
                </a:solidFill>
              </a:rPr>
              <a:t>– легче рвется, более реакционноспособна, плотность электронного облака максимально сконцентрирована «над» и «под» плоскостью сигма связи </a:t>
            </a:r>
            <a:r>
              <a:rPr lang="ru-RU" sz="2800" i="1">
                <a:solidFill>
                  <a:srgbClr val="000000"/>
                </a:solidFill>
              </a:rPr>
              <a:t>(боковое перекрывание)</a:t>
            </a:r>
          </a:p>
        </p:txBody>
      </p:sp>
      <p:graphicFrame>
        <p:nvGraphicFramePr>
          <p:cNvPr id="34840" name="Object 24">
            <a:hlinkClick r:id="rId5" action="ppaction://hlinksldjump" tooltip="Образование молекулы этилена (клавиша Esc)"/>
          </p:cNvPr>
          <p:cNvGraphicFramePr>
            <a:graphicFrameLocks noChangeAspect="1"/>
          </p:cNvGraphicFramePr>
          <p:nvPr/>
        </p:nvGraphicFramePr>
        <p:xfrm>
          <a:off x="7308850" y="6021388"/>
          <a:ext cx="1008063" cy="485775"/>
        </p:xfrm>
        <a:graphic>
          <a:graphicData uri="http://schemas.openxmlformats.org/presentationml/2006/ole">
            <p:oleObj spid="_x0000_s3074" name="Пакет" r:id="rId6" imgW="291456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4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5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25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3" grpId="0" animBg="1"/>
      <p:bldP spid="34829" grpId="0"/>
      <p:bldP spid="34831" grpId="0" animBg="1"/>
      <p:bldP spid="34832" grpId="0" animBg="1"/>
      <p:bldP spid="34834" grpId="0" animBg="1"/>
      <p:bldP spid="348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40" name="Group 80"/>
          <p:cNvGraphicFramePr>
            <a:graphicFrameLocks noGrp="1"/>
          </p:cNvGraphicFramePr>
          <p:nvPr/>
        </p:nvGraphicFramePr>
        <p:xfrm>
          <a:off x="250825" y="260350"/>
          <a:ext cx="8569325" cy="5669280"/>
        </p:xfrm>
        <a:graphic>
          <a:graphicData uri="http://schemas.openxmlformats.org/drawingml/2006/table">
            <a:tbl>
              <a:tblPr/>
              <a:tblGrid>
                <a:gridCol w="2855913"/>
                <a:gridCol w="2857500"/>
                <a:gridCol w="2855912"/>
              </a:tblGrid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Признаки сравнения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Сигма-связь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Пи-связь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00"/>
                    </a:solidFill>
                  </a:tcPr>
                </a:tc>
              </a:tr>
              <a:tr h="3683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Образование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Вид перекрывания эл.облаков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Осевое </a:t>
                      </a: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(связи находятся на прямой, соединяющей центры атомов)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Боковое </a:t>
                      </a: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(связи вне плоскости сигма-связи, взаимно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перпендикулярны)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Степень перекрывания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значительная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небольшая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Участвуют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Гибридные эл.облака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Негибридные эл.облака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Положение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В плоскости молекулы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Перпендикулярна плоскости сигма- связи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44" name="Group 60"/>
          <p:cNvGraphicFramePr>
            <a:graphicFrameLocks noGrp="1"/>
          </p:cNvGraphicFramePr>
          <p:nvPr/>
        </p:nvGraphicFramePr>
        <p:xfrm>
          <a:off x="250825" y="341313"/>
          <a:ext cx="8642350" cy="6334380"/>
        </p:xfrm>
        <a:graphic>
          <a:graphicData uri="http://schemas.openxmlformats.org/drawingml/2006/table">
            <a:tbl>
              <a:tblPr/>
              <a:tblGrid>
                <a:gridCol w="2879725"/>
                <a:gridCol w="2882900"/>
                <a:gridCol w="2879725"/>
              </a:tblGrid>
              <a:tr h="1025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Признаки сравнения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Сигма-связь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Пи-связь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00"/>
                    </a:solidFill>
                  </a:tcPr>
                </a:tc>
              </a:tr>
              <a:tr h="55721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Особенности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Прочность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Высокая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350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кДж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моль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Небольшая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270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кДж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моль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Поляризация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Слабо поляризуется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Легко поляризуется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Способность вращения атомов вокруг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Свободное вращение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Отсутствует свободное вращение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Способность к хим.реакциям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Низкая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высокая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2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529</TotalTime>
  <Words>444</Words>
  <Application>Microsoft Office PowerPoint</Application>
  <PresentationFormat>Экран (4:3)</PresentationFormat>
  <Paragraphs>129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Tahoma</vt:lpstr>
      <vt:lpstr>Arial</vt:lpstr>
      <vt:lpstr>Wingdings</vt:lpstr>
      <vt:lpstr>Calibri</vt:lpstr>
      <vt:lpstr>Текстура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Admin</cp:lastModifiedBy>
  <cp:revision>12</cp:revision>
  <dcterms:created xsi:type="dcterms:W3CDTF">2009-05-18T08:19:28Z</dcterms:created>
  <dcterms:modified xsi:type="dcterms:W3CDTF">2012-02-19T21:22:43Z</dcterms:modified>
</cp:coreProperties>
</file>