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8" r:id="rId5"/>
    <p:sldId id="260" r:id="rId6"/>
    <p:sldId id="266" r:id="rId7"/>
    <p:sldId id="258" r:id="rId8"/>
    <p:sldId id="259" r:id="rId9"/>
    <p:sldId id="261" r:id="rId10"/>
    <p:sldId id="262" r:id="rId11"/>
    <p:sldId id="263" r:id="rId12"/>
    <p:sldId id="264" r:id="rId13"/>
    <p:sldId id="267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custDataLst>
    <p:tags r:id="rId2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&#1042;&#1077;&#1089;&#1077;&#1083;&#1072;&#1103;%20&#1047;&#1040;&#1056;&#1071;&#1044;&#1050;&#1040;.mpg.mp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1044;&#1088;&#1091;&#1078;&#1073;&#1072;%20-%20&#1101;&#1090;&#1086;%20&#1085;&#1077;%20&#1088;&#1072;&#1073;&#1086;&#1090;&#1072;.%20&#1041;&#1072;&#1088;&#1073;&#1072;&#1088;&#1080;&#1082;&#1080;.mp4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42;&#1086;&#1083;&#1096;&#1077;&#1073;&#1085;&#1072;&#1103;%20&#1082;&#1086;&#1084;&#1087;&#1086;&#1079;&#1080;&#1094;&#1080;&#1103;%20&#1061;&#1088;&#1091;&#1089;&#1090;&#1072;&#1083;&#1100;&#1085;&#1072;&#1103;%20&#1075;&#1088;&#1091;&#1089;&#1090;&#1100;&#1087;&#1088;&#1086;&#1076;&#1086;&#1083;&#1078;&#1077;&#1085;&#1080;&#1077;.mp4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7584" y="1700808"/>
            <a:ext cx="6965368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/>
            </a:r>
            <a:br>
              <a:rPr lang="ru-RU" sz="7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</a:br>
            <a:r>
              <a:rPr lang="ru-RU" sz="72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Monotype Corsiva" pitchFamily="66" charset="0"/>
              </a:rPr>
              <a:t>«Учимся дружить»</a:t>
            </a:r>
            <a:r>
              <a:rPr lang="ru-RU" sz="7200" dirty="0">
                <a:solidFill>
                  <a:srgbClr val="C00000"/>
                </a:solidFill>
              </a:rPr>
              <a:t/>
            </a:r>
            <a:br>
              <a:rPr lang="ru-RU" sz="7200" dirty="0">
                <a:solidFill>
                  <a:srgbClr val="C00000"/>
                </a:solidFill>
              </a:rPr>
            </a:br>
            <a:endParaRPr lang="ru-RU" sz="7200" dirty="0"/>
          </a:p>
        </p:txBody>
      </p:sp>
      <p:sp>
        <p:nvSpPr>
          <p:cNvPr id="4" name="TextBox 3"/>
          <p:cNvSpPr txBox="1"/>
          <p:nvPr/>
        </p:nvSpPr>
        <p:spPr>
          <a:xfrm>
            <a:off x="1961711" y="1700808"/>
            <a:ext cx="527458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k-KZ" sz="2000" b="1" dirty="0" smtClean="0">
                <a:solidFill>
                  <a:srgbClr val="FF0000"/>
                </a:solidFill>
              </a:rPr>
              <a:t>КОЖАШЕВА А. Д.</a:t>
            </a:r>
          </a:p>
          <a:p>
            <a:pPr algn="ctr"/>
            <a:r>
              <a:rPr lang="kk-KZ" sz="2000" b="1" dirty="0" smtClean="0">
                <a:solidFill>
                  <a:srgbClr val="FF0000"/>
                </a:solidFill>
              </a:rPr>
              <a:t>УЧИТЕЛЬ САМОПОЗНАНИЯ</a:t>
            </a:r>
          </a:p>
          <a:p>
            <a:pPr algn="ctr"/>
            <a:r>
              <a:rPr lang="kk-KZ" sz="2000" b="1" dirty="0" smtClean="0">
                <a:solidFill>
                  <a:srgbClr val="FF0000"/>
                </a:solidFill>
              </a:rPr>
              <a:t>АКТЮБИНСКАЯ ОБЛАСТЬ ТЕМИРСКИЙ РАЙОН</a:t>
            </a:r>
          </a:p>
          <a:p>
            <a:pPr algn="ctr"/>
            <a:r>
              <a:rPr lang="kk-KZ" sz="2000" b="1" dirty="0" smtClean="0">
                <a:solidFill>
                  <a:srgbClr val="FF0000"/>
                </a:solidFill>
              </a:rPr>
              <a:t>ШУБАРШИЙСКАЯ СРЕДНЯЯ ШКОЛА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739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нсия\Desktop\Новая папка\429460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42" y="0"/>
            <a:ext cx="9172841" cy="6876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50694" y="980728"/>
            <a:ext cx="6705682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kk-KZ" sz="4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Вопросы</a:t>
            </a:r>
            <a:r>
              <a:rPr lang="kk-KZ" sz="3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  <a:r>
              <a:rPr lang="kk-KZ" sz="2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 </a:t>
            </a:r>
          </a:p>
          <a:p>
            <a:pPr algn="ctr"/>
            <a:endParaRPr lang="kk-KZ" sz="20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r>
              <a:rPr lang="kk-KZ" altLang="ru-RU" sz="2800" dirty="0" smtClean="0">
                <a:latin typeface="Monotype Corsiva" panose="03010101010201010101" pitchFamily="66" charset="0"/>
              </a:rPr>
              <a:t>О </a:t>
            </a:r>
            <a:r>
              <a:rPr lang="kk-KZ" altLang="ru-RU" sz="2800" dirty="0">
                <a:latin typeface="Monotype Corsiva" panose="03010101010201010101" pitchFamily="66" charset="0"/>
              </a:rPr>
              <a:t>чем мечтал слоненок? Почему?</a:t>
            </a:r>
          </a:p>
          <a:p>
            <a:r>
              <a:rPr lang="kk-KZ" altLang="ru-RU" sz="2800" dirty="0">
                <a:latin typeface="Monotype Corsiva" panose="03010101010201010101" pitchFamily="66" charset="0"/>
              </a:rPr>
              <a:t>Почему цветок назвал слоненка другом? </a:t>
            </a:r>
          </a:p>
          <a:p>
            <a:r>
              <a:rPr lang="kk-KZ" altLang="ru-RU" sz="2800" dirty="0">
                <a:latin typeface="Monotype Corsiva" panose="03010101010201010101" pitchFamily="66" charset="0"/>
              </a:rPr>
              <a:t>Какими качествами обладает слоненок?</a:t>
            </a:r>
          </a:p>
          <a:p>
            <a:r>
              <a:rPr lang="kk-KZ" altLang="ru-RU" sz="2800" dirty="0">
                <a:latin typeface="Monotype Corsiva" panose="03010101010201010101" pitchFamily="66" charset="0"/>
              </a:rPr>
              <a:t>А у вас есть друг или друзья? Расскажите о них.</a:t>
            </a:r>
            <a:endParaRPr lang="ru-RU" altLang="ru-RU" sz="2800" dirty="0">
              <a:latin typeface="Monotype Corsiva" panose="03010101010201010101" pitchFamily="66" charset="0"/>
            </a:endParaRPr>
          </a:p>
          <a:p>
            <a:endParaRPr lang="kk-KZ" sz="4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02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нсия\Desktop\Новая папка\PSD.Kindergarten.Poster.Template.06.3508x2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06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04968" y="1196752"/>
            <a:ext cx="6451408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5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Цитата урока</a:t>
            </a:r>
          </a:p>
          <a:p>
            <a:endParaRPr lang="kk-KZ" sz="28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algn="just"/>
            <a:r>
              <a:rPr lang="kk-KZ" sz="4400" dirty="0" smtClean="0">
                <a:latin typeface="Monotype Corsiva" panose="03010101010201010101" pitchFamily="66" charset="0"/>
              </a:rPr>
              <a:t>Дерево держится корнями, </a:t>
            </a:r>
          </a:p>
          <a:p>
            <a:pPr algn="just"/>
            <a:r>
              <a:rPr lang="kk-KZ" sz="4400" dirty="0" smtClean="0">
                <a:latin typeface="Monotype Corsiva" panose="03010101010201010101" pitchFamily="66" charset="0"/>
              </a:rPr>
              <a:t>а -  человек друзьями</a:t>
            </a:r>
          </a:p>
          <a:p>
            <a:pPr algn="just"/>
            <a:endParaRPr lang="kk-KZ" dirty="0" smtClean="0">
              <a:latin typeface="Monotype Corsiva" panose="03010101010201010101" pitchFamily="66" charset="0"/>
            </a:endParaRPr>
          </a:p>
          <a:p>
            <a:pPr algn="r"/>
            <a:r>
              <a:rPr lang="kk-KZ" sz="3200" dirty="0" smtClean="0">
                <a:latin typeface="Monotype Corsiva" panose="03010101010201010101" pitchFamily="66" charset="0"/>
              </a:rPr>
              <a:t>Казахская пословица</a:t>
            </a:r>
            <a:endParaRPr lang="kk-KZ" sz="32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356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нсия\Desktop\Новая папка\PSD.Kindergarten.Poster.Template.06.3508x2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06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1115616" y="1196752"/>
            <a:ext cx="6840760" cy="28623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kk-KZ" altLang="ru-RU" sz="3600" b="1" dirty="0">
                <a:latin typeface="Monotype Corsiva" panose="03010101010201010101" pitchFamily="66" charset="0"/>
              </a:rPr>
              <a:t>Друг познается в ... </a:t>
            </a:r>
            <a:endParaRPr lang="kk-KZ" altLang="ru-RU" sz="3600" b="1" dirty="0" smtClean="0">
              <a:latin typeface="Monotype Corsiva" panose="03010101010201010101" pitchFamily="66" charset="0"/>
            </a:endParaRPr>
          </a:p>
          <a:p>
            <a:pPr eaLnBrk="1" hangingPunct="1"/>
            <a:r>
              <a:rPr lang="kk-KZ" altLang="ru-RU" sz="3600" b="1" dirty="0" smtClean="0">
                <a:latin typeface="Monotype Corsiva" panose="03010101010201010101" pitchFamily="66" charset="0"/>
              </a:rPr>
              <a:t>Нет </a:t>
            </a:r>
            <a:r>
              <a:rPr lang="kk-KZ" altLang="ru-RU" sz="3600" b="1" dirty="0">
                <a:latin typeface="Monotype Corsiva" panose="03010101010201010101" pitchFamily="66" charset="0"/>
              </a:rPr>
              <a:t>друга – ищи, а найдешь ... </a:t>
            </a:r>
            <a:endParaRPr lang="kk-KZ" altLang="ru-RU" sz="3600" b="1" dirty="0" smtClean="0">
              <a:latin typeface="Monotype Corsiva" panose="03010101010201010101" pitchFamily="66" charset="0"/>
            </a:endParaRPr>
          </a:p>
          <a:p>
            <a:pPr eaLnBrk="1" hangingPunct="1"/>
            <a:r>
              <a:rPr lang="kk-KZ" altLang="ru-RU" sz="3600" b="1" dirty="0" smtClean="0">
                <a:latin typeface="Monotype Corsiva" panose="03010101010201010101" pitchFamily="66" charset="0"/>
              </a:rPr>
              <a:t>Не </a:t>
            </a:r>
            <a:r>
              <a:rPr lang="kk-KZ" altLang="ru-RU" sz="3600" b="1" dirty="0">
                <a:latin typeface="Monotype Corsiva" panose="03010101010201010101" pitchFamily="66" charset="0"/>
              </a:rPr>
              <a:t>имей сто рублей, а имей ... </a:t>
            </a:r>
          </a:p>
          <a:p>
            <a:pPr eaLnBrk="1" hangingPunct="1"/>
            <a:r>
              <a:rPr lang="kk-KZ" altLang="ru-RU" sz="3600" b="1" dirty="0">
                <a:latin typeface="Monotype Corsiva" panose="03010101010201010101" pitchFamily="66" charset="0"/>
              </a:rPr>
              <a:t>Скажи мне, кто твой друг, и я скажу, ...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572000" y="1198493"/>
            <a:ext cx="8707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600" b="1" dirty="0" smtClean="0">
                <a:latin typeface="Monotype Corsiva" panose="03010101010201010101" pitchFamily="66" charset="0"/>
              </a:rPr>
              <a:t>беде</a:t>
            </a:r>
            <a:endParaRPr lang="ru-RU" sz="3600" b="1" dirty="0">
              <a:latin typeface="Monotype Corsiva" panose="03010101010201010101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72200" y="1700808"/>
            <a:ext cx="1260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600" b="1" dirty="0" smtClean="0">
                <a:latin typeface="Monotype Corsiva" panose="03010101010201010101" pitchFamily="66" charset="0"/>
              </a:rPr>
              <a:t>береги</a:t>
            </a:r>
            <a:endParaRPr lang="ru-RU" sz="3600" b="1" dirty="0">
              <a:latin typeface="Monotype Corsiva" panose="03010101010201010101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300192" y="2278613"/>
            <a:ext cx="20281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600" b="1" dirty="0">
                <a:latin typeface="Monotype Corsiva" panose="03010101010201010101" pitchFamily="66" charset="0"/>
              </a:rPr>
              <a:t>с</a:t>
            </a:r>
            <a:r>
              <a:rPr lang="kk-KZ" sz="3600" b="1" dirty="0" smtClean="0">
                <a:latin typeface="Monotype Corsiva" panose="03010101010201010101" pitchFamily="66" charset="0"/>
              </a:rPr>
              <a:t>то друзей</a:t>
            </a:r>
            <a:endParaRPr lang="ru-RU" sz="3600" b="1" dirty="0">
              <a:latin typeface="Monotype Corsiva" panose="03010101010201010101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58238" y="3356992"/>
            <a:ext cx="15295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3600" b="1" dirty="0">
                <a:latin typeface="Monotype Corsiva" panose="03010101010201010101" pitchFamily="66" charset="0"/>
              </a:rPr>
              <a:t>к</a:t>
            </a:r>
            <a:r>
              <a:rPr lang="kk-KZ" sz="3600" b="1" dirty="0" smtClean="0">
                <a:latin typeface="Monotype Corsiva" panose="03010101010201010101" pitchFamily="66" charset="0"/>
              </a:rPr>
              <a:t>то ты</a:t>
            </a:r>
            <a:endParaRPr lang="ru-RU" sz="36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27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нсия\Desktop\Новая папка\PSD.Kindergarten.Poster.Template.06.3508x2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06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62621" y="2032308"/>
            <a:ext cx="4405373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8800" b="1" dirty="0" smtClean="0">
                <a:solidFill>
                  <a:srgbClr val="FF0000"/>
                </a:solidFill>
                <a:latin typeface="Monotype Corsiva" panose="03010101010201010101" pitchFamily="66" charset="0"/>
                <a:hlinkClick r:id="rId3" action="ppaction://hlinkfile"/>
              </a:rPr>
              <a:t>Разминка</a:t>
            </a:r>
            <a:endParaRPr lang="ru-RU" sz="88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917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нсия\Desktop\Новая папка\PSD.Kindergarten.Poster.Template.06.3508x2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06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99592" y="692696"/>
            <a:ext cx="75392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5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Составление правил дружбы</a:t>
            </a:r>
            <a:endParaRPr lang="ru-RU" sz="54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31640" y="1484784"/>
            <a:ext cx="669674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Monotype Corsiva" panose="03010101010201010101" pitchFamily="66" charset="0"/>
              </a:rPr>
              <a:t>Что нужно делать, чтобы дружба не распалась?</a:t>
            </a:r>
          </a:p>
          <a:p>
            <a:endParaRPr lang="ru-RU" sz="24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algn="just"/>
            <a:r>
              <a:rPr lang="ru-RU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Слова для справок: </a:t>
            </a:r>
            <a:r>
              <a:rPr lang="ru-RU" sz="2200" dirty="0" smtClean="0">
                <a:latin typeface="Monotype Corsiva" panose="03010101010201010101" pitchFamily="66" charset="0"/>
              </a:rPr>
              <a:t>быть честным, верным в дружбе, помогать своему другу, быть заботливым, справедливым, уметь прощать, не смеяться над недостатками друга, уважать мнение друга, не оставлять друга в беде, не спорить по пустякам, не ссориться, не выдавать чужие секреты, уступать, делиться игрушками, интересными книгами, радоваться успехам друга. </a:t>
            </a:r>
            <a:endParaRPr lang="ru-RU" sz="22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83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нсия\Desktop\Новая папка\PSD.Kindergarten.Poster.Template.06.3508x24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06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56133" y="2204864"/>
            <a:ext cx="6356227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Игра «Острова»</a:t>
            </a:r>
            <a:endParaRPr lang="ru-RU" sz="8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pic>
        <p:nvPicPr>
          <p:cNvPr id="2" name="bremenskie_muzikanti_pesnya_druzey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63544" y="623731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852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88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нсия\Desktop\Новая папка\PSD.Kindergarten.Poster.Template.06.3508x2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06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56133" y="1268760"/>
            <a:ext cx="643958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Подарок  учителя</a:t>
            </a:r>
            <a:endParaRPr lang="ru-RU" sz="72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03826" y="2636912"/>
            <a:ext cx="696857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800" dirty="0" smtClean="0">
                <a:latin typeface="Monotype Corsiva" panose="03010101010201010101" pitchFamily="66" charset="0"/>
                <a:hlinkClick r:id="rId3" action="ppaction://hlinkfile"/>
              </a:rPr>
              <a:t>Видеоролик «Дружба это не работа»</a:t>
            </a:r>
            <a:endParaRPr lang="ru-RU" sz="38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715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нсия\Desktop\Новая папка\PSD.Kindergarten.Poster.Template.06.3508x2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06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1268760"/>
            <a:ext cx="6932291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Круг «От сердца к сердцу»</a:t>
            </a:r>
          </a:p>
          <a:p>
            <a:pPr algn="just"/>
            <a:endParaRPr lang="ru-RU" sz="28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  <a:p>
            <a:pPr algn="just"/>
            <a:r>
              <a:rPr lang="ru-RU" sz="2800" b="1" dirty="0" smtClean="0">
                <a:latin typeface="Monotype Corsiva" panose="03010101010201010101" pitchFamily="66" charset="0"/>
              </a:rPr>
              <a:t>О какой ценности мы говорили сегодня? Подумайте и расскажите, что унесете  вы с урока. Начните свои высказывания со слов: «Дружба, это…»</a:t>
            </a:r>
            <a:endParaRPr lang="ru-RU" sz="2800" b="1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6939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нсия\Desktop\Новая папка\PSD.Kindergarten.Poster.Template.06.3508x2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06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87624" y="1594535"/>
            <a:ext cx="693229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Спасибо за внимание!!!</a:t>
            </a:r>
          </a:p>
          <a:p>
            <a:pPr algn="just"/>
            <a:endParaRPr lang="ru-RU" sz="2800" b="1" dirty="0" smtClean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888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нсия\Desktop\Новая папка\PSD.Kindergarten.Poster.Template.06.3508x2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06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1164808"/>
            <a:ext cx="70567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altLang="ru-RU" sz="3600" b="1" i="1" dirty="0">
                <a:solidFill>
                  <a:srgbClr val="FF0000"/>
                </a:solidFill>
                <a:latin typeface="Monotype Corsiva" pitchFamily="66" charset="0"/>
              </a:rPr>
              <a:t>Цель</a:t>
            </a:r>
            <a:r>
              <a:rPr lang="kk-KZ" altLang="ru-RU" sz="3600" b="1" dirty="0">
                <a:solidFill>
                  <a:srgbClr val="FF0000"/>
                </a:solidFill>
              </a:rPr>
              <a:t>: </a:t>
            </a:r>
            <a:r>
              <a:rPr lang="kk-KZ" altLang="ru-RU" sz="2400" dirty="0"/>
              <a:t>расширить представление о </a:t>
            </a:r>
            <a:r>
              <a:rPr lang="kk-KZ" altLang="ru-RU" sz="2400" dirty="0" smtClean="0"/>
              <a:t>ценности дружбы</a:t>
            </a:r>
            <a:r>
              <a:rPr lang="kk-KZ" altLang="ru-RU" sz="2800" dirty="0"/>
              <a:t/>
            </a:r>
            <a:br>
              <a:rPr lang="kk-KZ" altLang="ru-RU" sz="2800" dirty="0"/>
            </a:br>
            <a:r>
              <a:rPr lang="kk-KZ" altLang="ru-RU" sz="3600" b="1" i="1" dirty="0">
                <a:solidFill>
                  <a:srgbClr val="FF0000"/>
                </a:solidFill>
                <a:latin typeface="Monotype Corsiva" pitchFamily="66" charset="0"/>
              </a:rPr>
              <a:t>Задачи урока</a:t>
            </a:r>
            <a:r>
              <a:rPr lang="kk-KZ" altLang="ru-RU" sz="3600" dirty="0">
                <a:solidFill>
                  <a:srgbClr val="FF0000"/>
                </a:solidFill>
              </a:rPr>
              <a:t>: </a:t>
            </a:r>
            <a:endParaRPr lang="kk-KZ" altLang="ru-RU" sz="3600" dirty="0" smtClean="0">
              <a:solidFill>
                <a:srgbClr val="FF0000"/>
              </a:solidFill>
            </a:endParaRPr>
          </a:p>
          <a:p>
            <a:r>
              <a:rPr lang="kk-KZ" altLang="ru-RU" sz="2400" dirty="0" smtClean="0"/>
              <a:t>формировать </a:t>
            </a:r>
            <a:r>
              <a:rPr lang="kk-KZ" altLang="ru-RU" sz="2400" dirty="0"/>
              <a:t>навыки позитивного общения;</a:t>
            </a:r>
            <a:br>
              <a:rPr lang="kk-KZ" altLang="ru-RU" sz="2400" dirty="0"/>
            </a:br>
            <a:r>
              <a:rPr lang="kk-KZ" altLang="ru-RU" sz="2400" dirty="0"/>
              <a:t>развивать умение понимать другого человека, его поступки;</a:t>
            </a:r>
            <a:br>
              <a:rPr lang="kk-KZ" altLang="ru-RU" sz="2400" dirty="0"/>
            </a:br>
            <a:r>
              <a:rPr lang="kk-KZ" altLang="ru-RU" sz="2400" dirty="0"/>
              <a:t>воспитывать уважительное отношение к друзьям.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83257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нсия\Desktop\Новая папка\PSD.Kindergarten.Poster.Template.06.3508x2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06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2" y="1164808"/>
            <a:ext cx="66967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k-KZ" altLang="ru-RU" sz="4800" b="1" i="1" dirty="0" smtClean="0">
                <a:solidFill>
                  <a:srgbClr val="FF0000"/>
                </a:solidFill>
                <a:latin typeface="Monotype Corsiva" pitchFamily="66" charset="0"/>
              </a:rPr>
              <a:t>Ценность: </a:t>
            </a:r>
            <a:r>
              <a:rPr lang="kk-KZ" altLang="ru-RU" sz="4800" b="1" i="1" dirty="0" smtClean="0">
                <a:latin typeface="Monotype Corsiva" pitchFamily="66" charset="0"/>
              </a:rPr>
              <a:t>любовь</a:t>
            </a:r>
          </a:p>
          <a:p>
            <a:endParaRPr lang="kk-KZ" altLang="ru-RU" sz="3600" b="1" i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r>
              <a:rPr lang="kk-KZ" sz="4800" b="1" i="1" dirty="0" smtClean="0">
                <a:solidFill>
                  <a:srgbClr val="FF0000"/>
                </a:solidFill>
                <a:latin typeface="Monotype Corsiva" pitchFamily="66" charset="0"/>
              </a:rPr>
              <a:t>Качества:  </a:t>
            </a:r>
            <a:r>
              <a:rPr lang="kk-KZ" sz="4800" b="1" i="1" dirty="0" smtClean="0">
                <a:latin typeface="Monotype Corsiva" pitchFamily="66" charset="0"/>
              </a:rPr>
              <a:t>уважение, взаимопомощь, прощение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49463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нсия\Desktop\Новая папка\PSD.Kindergarten.Poster.Template.06.3508x24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06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27784" y="692696"/>
            <a:ext cx="414408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60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Круг радости</a:t>
            </a:r>
            <a:endParaRPr lang="ru-RU" sz="60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55576" y="2132856"/>
            <a:ext cx="7887096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latin typeface="Monotype Corsiva" panose="03010101010201010101" pitchFamily="66" charset="0"/>
              </a:rPr>
              <a:t> </a:t>
            </a:r>
            <a:r>
              <a:rPr lang="ru-RU" sz="2400" dirty="0" smtClean="0">
                <a:latin typeface="Monotype Corsiva" panose="03010101010201010101" pitchFamily="66" charset="0"/>
              </a:rPr>
              <a:t>   </a:t>
            </a:r>
            <a:r>
              <a:rPr lang="ru-RU" sz="2600" dirty="0" smtClean="0">
                <a:latin typeface="Monotype Corsiva" panose="03010101010201010101" pitchFamily="66" charset="0"/>
              </a:rPr>
              <a:t>Давайте</a:t>
            </a:r>
            <a:r>
              <a:rPr lang="ru-RU" sz="2600" dirty="0">
                <a:latin typeface="Monotype Corsiva" panose="03010101010201010101" pitchFamily="66" charset="0"/>
              </a:rPr>
              <a:t>, люди,                                     </a:t>
            </a:r>
            <a:r>
              <a:rPr lang="ru-RU" sz="2600" dirty="0" smtClean="0">
                <a:latin typeface="Monotype Corsiva" panose="03010101010201010101" pitchFamily="66" charset="0"/>
              </a:rPr>
              <a:t>Как </a:t>
            </a:r>
            <a:r>
              <a:rPr lang="ru-RU" sz="2600" dirty="0">
                <a:latin typeface="Monotype Corsiva" panose="03010101010201010101" pitchFamily="66" charset="0"/>
              </a:rPr>
              <a:t>ветер – с морем, </a:t>
            </a:r>
          </a:p>
          <a:p>
            <a:r>
              <a:rPr lang="ru-RU" sz="2600" dirty="0">
                <a:latin typeface="Monotype Corsiva" panose="03010101010201010101" pitchFamily="66" charset="0"/>
              </a:rPr>
              <a:t>    Дружить друг с другом,                      Поля – с дождями,</a:t>
            </a:r>
          </a:p>
          <a:p>
            <a:r>
              <a:rPr lang="ru-RU" sz="2600" dirty="0">
                <a:latin typeface="Monotype Corsiva" panose="03010101010201010101" pitchFamily="66" charset="0"/>
              </a:rPr>
              <a:t>    Как птица -  с небом,                           Как дружит солнце</a:t>
            </a:r>
          </a:p>
          <a:p>
            <a:r>
              <a:rPr lang="ru-RU" sz="2600" dirty="0">
                <a:latin typeface="Monotype Corsiva" panose="03010101010201010101" pitchFamily="66" charset="0"/>
              </a:rPr>
              <a:t>    Как травы – с лугом,                           Со всеми нами… </a:t>
            </a:r>
          </a:p>
        </p:txBody>
      </p:sp>
      <p:pic>
        <p:nvPicPr>
          <p:cNvPr id="4" name="Самоцветы_-_Песня_о_дружбе_(уходит_бригантина_от_причала)_(-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24328" y="623731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438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61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нсия\Desktop\Новая папка\1286520217_school_background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24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619400" y="523853"/>
            <a:ext cx="3573238" cy="55707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66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5 «Д»</a:t>
            </a:r>
          </a:p>
          <a:p>
            <a:endParaRPr lang="kk-KZ" sz="2000" dirty="0"/>
          </a:p>
          <a:p>
            <a:pPr algn="ctr"/>
            <a:r>
              <a:rPr lang="kk-KZ" sz="5400" dirty="0" smtClean="0">
                <a:latin typeface="Monotype Corsiva" panose="03010101010201010101" pitchFamily="66" charset="0"/>
              </a:rPr>
              <a:t>Дисциплина</a:t>
            </a:r>
          </a:p>
          <a:p>
            <a:pPr algn="ctr"/>
            <a:r>
              <a:rPr lang="kk-KZ" sz="5400" dirty="0" smtClean="0">
                <a:latin typeface="Monotype Corsiva" panose="03010101010201010101" pitchFamily="66" charset="0"/>
              </a:rPr>
              <a:t>Долг </a:t>
            </a:r>
          </a:p>
          <a:p>
            <a:pPr algn="ctr"/>
            <a:r>
              <a:rPr lang="kk-KZ" sz="5400" dirty="0" smtClean="0">
                <a:latin typeface="Monotype Corsiva" panose="03010101010201010101" pitchFamily="66" charset="0"/>
              </a:rPr>
              <a:t>Доброта</a:t>
            </a:r>
          </a:p>
          <a:p>
            <a:pPr algn="ctr"/>
            <a:r>
              <a:rPr lang="kk-KZ" sz="5400" dirty="0" smtClean="0">
                <a:latin typeface="Monotype Corsiva" panose="03010101010201010101" pitchFamily="66" charset="0"/>
              </a:rPr>
              <a:t>Доверие</a:t>
            </a:r>
          </a:p>
          <a:p>
            <a:pPr algn="ctr"/>
            <a:r>
              <a:rPr lang="kk-KZ" sz="5400" dirty="0" smtClean="0">
                <a:latin typeface="Monotype Corsiva" panose="03010101010201010101" pitchFamily="66" charset="0"/>
              </a:rPr>
              <a:t>Дружба</a:t>
            </a:r>
            <a:endParaRPr lang="ru-RU" sz="54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727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Мансия\Desktop\Новая папка\1286520217_school_background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245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259632" y="2420888"/>
            <a:ext cx="640871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6600" b="1" dirty="0" smtClean="0">
                <a:solidFill>
                  <a:srgbClr val="FF0000"/>
                </a:solidFill>
                <a:latin typeface="Monotype Corsiva" panose="03010101010201010101" pitchFamily="66" charset="0"/>
                <a:hlinkClick r:id="rId3" action="ppaction://hlinkfile"/>
              </a:rPr>
              <a:t>Минутка тишины</a:t>
            </a:r>
            <a:endParaRPr lang="ru-RU" sz="54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765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нсия\Desktop\Новая папка\PSD.Kindergarten.Poster.Template.06.3508x2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06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9672" y="1196752"/>
            <a:ext cx="6336704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44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Вопросы для размышления:</a:t>
            </a:r>
          </a:p>
          <a:p>
            <a:endParaRPr lang="kk-KZ" sz="4000" dirty="0">
              <a:latin typeface="Monotype Corsiva" panose="03010101010201010101" pitchFamily="66" charset="0"/>
            </a:endParaRP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kk-KZ" sz="4000" dirty="0" smtClean="0">
                <a:latin typeface="Monotype Corsiva" panose="03010101010201010101" pitchFamily="66" charset="0"/>
              </a:rPr>
              <a:t>Что такое дружба?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kk-KZ" sz="4000" dirty="0" smtClean="0">
                <a:latin typeface="Monotype Corsiva" panose="03010101010201010101" pitchFamily="66" charset="0"/>
              </a:rPr>
              <a:t>Какая бывает дружба?</a:t>
            </a:r>
          </a:p>
          <a:p>
            <a:pPr marL="285750" indent="-285750">
              <a:buFont typeface="Wingdings" panose="05000000000000000000" pitchFamily="2" charset="2"/>
              <a:buChar char="v"/>
            </a:pPr>
            <a:r>
              <a:rPr lang="kk-KZ" sz="4000" dirty="0" smtClean="0">
                <a:latin typeface="Monotype Corsiva" panose="03010101010201010101" pitchFamily="66" charset="0"/>
              </a:rPr>
              <a:t>Кого называют другом?</a:t>
            </a:r>
            <a:endParaRPr lang="ru-RU" sz="4000" dirty="0"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946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ансия\Desktop\Новая папка\PSD.Kindergarten.Poster.Template.06.3508x24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061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32960" y="692696"/>
            <a:ext cx="6667432" cy="47582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k-KZ" sz="32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Дружба</a:t>
            </a:r>
          </a:p>
          <a:p>
            <a:endParaRPr lang="kk-KZ" altLang="ru-RU" sz="2400" i="1" dirty="0">
              <a:latin typeface="Calibri" pitchFamily="34" charset="0"/>
            </a:endParaRPr>
          </a:p>
          <a:p>
            <a:pPr>
              <a:lnSpc>
                <a:spcPct val="80000"/>
              </a:lnSpc>
              <a:buSzPct val="150000"/>
              <a:buFont typeface="Webdings" pitchFamily="18" charset="2"/>
              <a:buChar char="ÿ"/>
            </a:pPr>
            <a:r>
              <a:rPr lang="ru-RU" altLang="ru-RU" sz="2400" i="1" dirty="0">
                <a:latin typeface="Calibri" pitchFamily="34" charset="0"/>
                <a:cs typeface="Times New Roman" pitchFamily="18" charset="0"/>
              </a:rPr>
              <a:t> </a:t>
            </a:r>
            <a:r>
              <a:rPr lang="ru-RU" altLang="ru-RU" sz="2400" i="1" dirty="0" smtClean="0">
                <a:latin typeface="Calibri" pitchFamily="34" charset="0"/>
                <a:cs typeface="Times New Roman" pitchFamily="18" charset="0"/>
              </a:rPr>
              <a:t>   </a:t>
            </a:r>
            <a:r>
              <a:rPr lang="ru-RU" altLang="ru-RU" sz="2400" i="1" dirty="0" smtClean="0">
                <a:solidFill>
                  <a:srgbClr val="FF0000"/>
                </a:solidFill>
                <a:latin typeface="Calibri" pitchFamily="34" charset="0"/>
              </a:rPr>
              <a:t>Дружба</a:t>
            </a:r>
            <a:r>
              <a:rPr lang="ru-RU" altLang="ru-RU" sz="2400" i="1" dirty="0" smtClean="0">
                <a:latin typeface="Calibri" pitchFamily="34" charset="0"/>
              </a:rPr>
              <a:t> </a:t>
            </a:r>
            <a:r>
              <a:rPr lang="ru-RU" altLang="ru-RU" sz="2400" i="1" dirty="0">
                <a:latin typeface="Calibri" pitchFamily="34" charset="0"/>
              </a:rPr>
              <a:t>– близкие отношения,               </a:t>
            </a:r>
            <a:r>
              <a:rPr lang="ru-RU" altLang="ru-RU" sz="2400" i="1" dirty="0"/>
              <a:t>     </a:t>
            </a:r>
            <a:r>
              <a:rPr lang="ru-RU" altLang="ru-RU" sz="2400" i="1" dirty="0">
                <a:latin typeface="Calibri" pitchFamily="34" charset="0"/>
              </a:rPr>
              <a:t> основанные на взаимном доверии,   </a:t>
            </a:r>
            <a:r>
              <a:rPr lang="ru-RU" altLang="ru-RU" sz="2400" i="1" dirty="0"/>
              <a:t> </a:t>
            </a:r>
            <a:r>
              <a:rPr lang="ru-RU" altLang="ru-RU" sz="2400" i="1" dirty="0">
                <a:latin typeface="Calibri" pitchFamily="34" charset="0"/>
              </a:rPr>
              <a:t>                       </a:t>
            </a:r>
            <a:r>
              <a:rPr lang="ru-RU" altLang="ru-RU" sz="2400" i="1" dirty="0"/>
              <a:t>    </a:t>
            </a:r>
            <a:r>
              <a:rPr lang="ru-RU" altLang="ru-RU" sz="2400" i="1" dirty="0">
                <a:latin typeface="Calibri" pitchFamily="34" charset="0"/>
              </a:rPr>
              <a:t>привязанности, общности интересов</a:t>
            </a:r>
            <a:r>
              <a:rPr lang="ru-RU" altLang="ru-RU" sz="2400" i="1" dirty="0" smtClean="0">
                <a:latin typeface="Calibri" pitchFamily="34" charset="0"/>
              </a:rPr>
              <a:t>.</a:t>
            </a:r>
          </a:p>
          <a:p>
            <a:endParaRPr lang="kk-KZ" altLang="ru-RU" sz="2400" i="1" dirty="0">
              <a:latin typeface="Calibri" pitchFamily="34" charset="0"/>
            </a:endParaRPr>
          </a:p>
          <a:p>
            <a:pPr>
              <a:lnSpc>
                <a:spcPct val="80000"/>
              </a:lnSpc>
              <a:buSzPct val="150000"/>
              <a:buFont typeface="Webdings" pitchFamily="18" charset="2"/>
              <a:buChar char="ÿ"/>
            </a:pPr>
            <a:r>
              <a:rPr lang="ru-RU" altLang="ru-RU" sz="2400" i="1" dirty="0" smtClean="0">
                <a:latin typeface="Calibri" pitchFamily="34" charset="0"/>
                <a:cs typeface="Times New Roman" pitchFamily="18" charset="0"/>
              </a:rPr>
              <a:t>    </a:t>
            </a:r>
            <a:r>
              <a:rPr lang="ru-RU" altLang="ru-RU" sz="2400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Дружить </a:t>
            </a:r>
            <a:r>
              <a:rPr lang="ru-RU" altLang="ru-RU" sz="2400" i="1" dirty="0" smtClean="0">
                <a:latin typeface="Calibri" pitchFamily="34" charset="0"/>
                <a:cs typeface="Times New Roman" pitchFamily="18" charset="0"/>
              </a:rPr>
              <a:t>– значит </a:t>
            </a:r>
            <a:r>
              <a:rPr lang="ru-RU" altLang="ru-RU" sz="2400" i="1" dirty="0">
                <a:latin typeface="Calibri" pitchFamily="34" charset="0"/>
                <a:cs typeface="Times New Roman" pitchFamily="18" charset="0"/>
              </a:rPr>
              <a:t>уважать, помогать друг другу, доверять, быть искренними с друзьями, добиваться успехов и радоваться им вместе.</a:t>
            </a:r>
          </a:p>
          <a:p>
            <a:pPr>
              <a:lnSpc>
                <a:spcPct val="80000"/>
              </a:lnSpc>
              <a:buSzPct val="150000"/>
              <a:buFont typeface="Webdings" pitchFamily="18" charset="2"/>
              <a:buChar char="ÿ"/>
            </a:pPr>
            <a:endParaRPr lang="kk-KZ" altLang="ru-RU" sz="2400" i="1" dirty="0"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SzPct val="150000"/>
              <a:buFont typeface="Webdings" pitchFamily="18" charset="2"/>
              <a:buChar char="ÿ"/>
            </a:pPr>
            <a:r>
              <a:rPr lang="kk-KZ" altLang="ru-RU" sz="2400" i="1" dirty="0" smtClean="0">
                <a:latin typeface="Calibri" pitchFamily="34" charset="0"/>
                <a:cs typeface="Times New Roman" pitchFamily="18" charset="0"/>
              </a:rPr>
              <a:t>    </a:t>
            </a:r>
            <a:r>
              <a:rPr lang="kk-KZ" altLang="ru-RU" sz="2400" i="1" dirty="0" smtClean="0">
                <a:solidFill>
                  <a:srgbClr val="FF0000"/>
                </a:solidFill>
                <a:latin typeface="Calibri" pitchFamily="34" charset="0"/>
                <a:cs typeface="Times New Roman" pitchFamily="18" charset="0"/>
              </a:rPr>
              <a:t>Друг </a:t>
            </a:r>
            <a:r>
              <a:rPr lang="kk-KZ" altLang="ru-RU" sz="2400" i="1" dirty="0" smtClean="0">
                <a:latin typeface="Calibri" pitchFamily="34" charset="0"/>
                <a:cs typeface="Times New Roman" pitchFamily="18" charset="0"/>
              </a:rPr>
              <a:t>– человек, </a:t>
            </a:r>
            <a:r>
              <a:rPr lang="kk-KZ" altLang="ru-RU" sz="2400" i="1" dirty="0">
                <a:latin typeface="Calibri" pitchFamily="34" charset="0"/>
                <a:cs typeface="Times New Roman" pitchFamily="18" charset="0"/>
              </a:rPr>
              <a:t>который связан с кем-нибудь дружбой.</a:t>
            </a:r>
            <a:endParaRPr lang="ru-RU" altLang="ru-RU" sz="2400" i="1" dirty="0">
              <a:latin typeface="Calibri" pitchFamily="34" charset="0"/>
              <a:cs typeface="Times New Roman" pitchFamily="18" charset="0"/>
            </a:endParaRPr>
          </a:p>
          <a:p>
            <a:pPr>
              <a:lnSpc>
                <a:spcPct val="80000"/>
              </a:lnSpc>
              <a:buSzPct val="150000"/>
              <a:buFont typeface="Webdings" pitchFamily="18" charset="2"/>
              <a:buChar char="ÿ"/>
            </a:pPr>
            <a:endParaRPr lang="kk-KZ" altLang="ru-RU" b="1" i="1" u="sng" dirty="0">
              <a:solidFill>
                <a:srgbClr val="FFFF00"/>
              </a:solidFill>
              <a:latin typeface="Calibri" pitchFamily="34" charset="0"/>
              <a:cs typeface="Times New Roman" pitchFamily="18" charset="0"/>
            </a:endParaRPr>
          </a:p>
          <a:p>
            <a:endParaRPr lang="ru-RU" altLang="ru-RU" i="1" dirty="0">
              <a:latin typeface="Calibri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2489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ансия\Desktop\Новая папка\4294606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380"/>
            <a:ext cx="9144000" cy="684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107645" y="1838434"/>
            <a:ext cx="706475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k-KZ" sz="8800" b="1" dirty="0" smtClean="0">
                <a:solidFill>
                  <a:srgbClr val="FF0000"/>
                </a:solidFill>
                <a:latin typeface="Monotype Corsiva" panose="03010101010201010101" pitchFamily="66" charset="0"/>
              </a:rPr>
              <a:t>Сказка о дружбе</a:t>
            </a:r>
            <a:endParaRPr lang="ru-RU" sz="8800" b="1" dirty="0">
              <a:solidFill>
                <a:srgbClr val="FF0000"/>
              </a:solidFill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4242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96eed81dabdd47c8b58e8f9ea9b14c2a4a2dc8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377</TotalTime>
  <Words>368</Words>
  <Application>Microsoft Office PowerPoint</Application>
  <PresentationFormat>Экран (4:3)</PresentationFormat>
  <Paragraphs>69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Мансия</dc:creator>
  <cp:lastModifiedBy>Мансия</cp:lastModifiedBy>
  <cp:revision>23</cp:revision>
  <dcterms:created xsi:type="dcterms:W3CDTF">2016-02-02T10:34:04Z</dcterms:created>
  <dcterms:modified xsi:type="dcterms:W3CDTF">2016-02-09T18:33:47Z</dcterms:modified>
</cp:coreProperties>
</file>