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7" r:id="rId1"/>
  </p:sldMasterIdLst>
  <p:sldIdLst>
    <p:sldId id="256" r:id="rId2"/>
    <p:sldId id="296" r:id="rId3"/>
    <p:sldId id="262" r:id="rId4"/>
    <p:sldId id="264" r:id="rId5"/>
    <p:sldId id="265" r:id="rId6"/>
    <p:sldId id="267" r:id="rId7"/>
    <p:sldId id="287" r:id="rId8"/>
    <p:sldId id="298" r:id="rId9"/>
    <p:sldId id="284" r:id="rId10"/>
    <p:sldId id="285" r:id="rId11"/>
    <p:sldId id="286" r:id="rId12"/>
    <p:sldId id="258" r:id="rId13"/>
    <p:sldId id="291" r:id="rId14"/>
    <p:sldId id="288" r:id="rId15"/>
    <p:sldId id="293" r:id="rId16"/>
    <p:sldId id="289" r:id="rId17"/>
    <p:sldId id="292" r:id="rId18"/>
    <p:sldId id="314" r:id="rId19"/>
    <p:sldId id="310" r:id="rId20"/>
    <p:sldId id="294" r:id="rId21"/>
    <p:sldId id="306" r:id="rId22"/>
    <p:sldId id="300" r:id="rId23"/>
    <p:sldId id="311" r:id="rId24"/>
    <p:sldId id="301" r:id="rId25"/>
    <p:sldId id="308" r:id="rId26"/>
    <p:sldId id="304" r:id="rId27"/>
    <p:sldId id="309" r:id="rId28"/>
    <p:sldId id="303" r:id="rId29"/>
    <p:sldId id="312" r:id="rId30"/>
    <p:sldId id="305" r:id="rId31"/>
    <p:sldId id="313" r:id="rId32"/>
    <p:sldId id="315" r:id="rId33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bg1"/>
    </p:penClr>
  </p:showPr>
  <p:clrMru>
    <a:srgbClr val="FF9900"/>
    <a:srgbClr val="006600"/>
    <a:srgbClr val="008000"/>
    <a:srgbClr val="009900"/>
    <a:srgbClr val="99FF66"/>
    <a:srgbClr val="FF0000"/>
    <a:srgbClr val="4EEA42"/>
    <a:srgbClr val="EEFDE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43" autoAdjust="0"/>
    <p:restoredTop sz="94650" autoAdjust="0"/>
  </p:normalViewPr>
  <p:slideViewPr>
    <p:cSldViewPr>
      <p:cViewPr varScale="1">
        <p:scale>
          <a:sx n="73" d="100"/>
          <a:sy n="73" d="100"/>
        </p:scale>
        <p:origin x="-10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3826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333827" name="Group 3"/>
            <p:cNvGrpSpPr>
              <a:grpSpLocks/>
            </p:cNvGrpSpPr>
            <p:nvPr userDrawn="1"/>
          </p:nvGrpSpPr>
          <p:grpSpPr bwMode="auto"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333828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4" y="778"/>
                <a:ext cx="1333" cy="1485"/>
              </a:xfrm>
              <a:custGeom>
                <a:avLst/>
                <a:gdLst/>
                <a:ahLst/>
                <a:cxnLst>
                  <a:cxn ang="0">
                    <a:pos x="16" y="370"/>
                  </a:cxn>
                  <a:cxn ang="0">
                    <a:pos x="6" y="341"/>
                  </a:cxn>
                  <a:cxn ang="0">
                    <a:pos x="0" y="289"/>
                  </a:cxn>
                  <a:cxn ang="0">
                    <a:pos x="4" y="222"/>
                  </a:cxn>
                  <a:cxn ang="0">
                    <a:pos x="25" y="151"/>
                  </a:cxn>
                  <a:cxn ang="0">
                    <a:pos x="69" y="84"/>
                  </a:cxn>
                  <a:cxn ang="0">
                    <a:pos x="142" y="31"/>
                  </a:cxn>
                  <a:cxn ang="0">
                    <a:pos x="247" y="2"/>
                  </a:cxn>
                  <a:cxn ang="0">
                    <a:pos x="380" y="9"/>
                  </a:cxn>
                  <a:cxn ang="0">
                    <a:pos x="484" y="68"/>
                  </a:cxn>
                  <a:cxn ang="0">
                    <a:pos x="554" y="165"/>
                  </a:cxn>
                  <a:cxn ang="0">
                    <a:pos x="591" y="284"/>
                  </a:cxn>
                  <a:cxn ang="0">
                    <a:pos x="595" y="409"/>
                  </a:cxn>
                  <a:cxn ang="0">
                    <a:pos x="566" y="525"/>
                  </a:cxn>
                  <a:cxn ang="0">
                    <a:pos x="507" y="615"/>
                  </a:cxn>
                  <a:cxn ang="0">
                    <a:pos x="417" y="663"/>
                  </a:cxn>
                  <a:cxn ang="0">
                    <a:pos x="389" y="659"/>
                  </a:cxn>
                  <a:cxn ang="0">
                    <a:pos x="441" y="617"/>
                  </a:cxn>
                  <a:cxn ang="0">
                    <a:pos x="482" y="544"/>
                  </a:cxn>
                  <a:cxn ang="0">
                    <a:pos x="509" y="454"/>
                  </a:cxn>
                  <a:cxn ang="0">
                    <a:pos x="520" y="355"/>
                  </a:cxn>
                  <a:cxn ang="0">
                    <a:pos x="514" y="258"/>
                  </a:cxn>
                  <a:cxn ang="0">
                    <a:pos x="485" y="174"/>
                  </a:cxn>
                  <a:cxn ang="0">
                    <a:pos x="433" y="112"/>
                  </a:cxn>
                  <a:cxn ang="0">
                    <a:pos x="341" y="75"/>
                  </a:cxn>
                  <a:cxn ang="0">
                    <a:pos x="246" y="61"/>
                  </a:cxn>
                  <a:cxn ang="0">
                    <a:pos x="174" y="71"/>
                  </a:cxn>
                  <a:cxn ang="0">
                    <a:pos x="121" y="101"/>
                  </a:cxn>
                  <a:cxn ang="0">
                    <a:pos x="84" y="149"/>
                  </a:cxn>
                  <a:cxn ang="0">
                    <a:pos x="57" y="206"/>
                  </a:cxn>
                  <a:cxn ang="0">
                    <a:pos x="40" y="272"/>
                  </a:cxn>
                  <a:cxn ang="0">
                    <a:pos x="28" y="339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29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9" y="1802"/>
                <a:ext cx="571" cy="5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5"/>
                  </a:cxn>
                  <a:cxn ang="0">
                    <a:pos x="3" y="50"/>
                  </a:cxn>
                  <a:cxn ang="0">
                    <a:pos x="6" y="75"/>
                  </a:cxn>
                  <a:cxn ang="0">
                    <a:pos x="11" y="98"/>
                  </a:cxn>
                  <a:cxn ang="0">
                    <a:pos x="18" y="119"/>
                  </a:cxn>
                  <a:cxn ang="0">
                    <a:pos x="27" y="141"/>
                  </a:cxn>
                  <a:cxn ang="0">
                    <a:pos x="38" y="161"/>
                  </a:cxn>
                  <a:cxn ang="0">
                    <a:pos x="51" y="178"/>
                  </a:cxn>
                  <a:cxn ang="0">
                    <a:pos x="67" y="194"/>
                  </a:cxn>
                  <a:cxn ang="0">
                    <a:pos x="86" y="208"/>
                  </a:cxn>
                  <a:cxn ang="0">
                    <a:pos x="106" y="219"/>
                  </a:cxn>
                  <a:cxn ang="0">
                    <a:pos x="131" y="228"/>
                  </a:cxn>
                  <a:cxn ang="0">
                    <a:pos x="158" y="234"/>
                  </a:cxn>
                  <a:cxn ang="0">
                    <a:pos x="188" y="237"/>
                  </a:cxn>
                  <a:cxn ang="0">
                    <a:pos x="220" y="236"/>
                  </a:cxn>
                  <a:cxn ang="0">
                    <a:pos x="257" y="232"/>
                  </a:cxn>
                  <a:cxn ang="0">
                    <a:pos x="224" y="227"/>
                  </a:cxn>
                  <a:cxn ang="0">
                    <a:pos x="195" y="220"/>
                  </a:cxn>
                  <a:cxn ang="0">
                    <a:pos x="170" y="212"/>
                  </a:cxn>
                  <a:cxn ang="0">
                    <a:pos x="148" y="204"/>
                  </a:cxn>
                  <a:cxn ang="0">
                    <a:pos x="128" y="193"/>
                  </a:cxn>
                  <a:cxn ang="0">
                    <a:pos x="112" y="182"/>
                  </a:cxn>
                  <a:cxn ang="0">
                    <a:pos x="97" y="169"/>
                  </a:cxn>
                  <a:cxn ang="0">
                    <a:pos x="84" y="155"/>
                  </a:cxn>
                  <a:cxn ang="0">
                    <a:pos x="72" y="141"/>
                  </a:cxn>
                  <a:cxn ang="0">
                    <a:pos x="61" y="125"/>
                  </a:cxn>
                  <a:cxn ang="0">
                    <a:pos x="52" y="107"/>
                  </a:cxn>
                  <a:cxn ang="0">
                    <a:pos x="43" y="88"/>
                  </a:cxn>
                  <a:cxn ang="0">
                    <a:pos x="33" y="69"/>
                  </a:cxn>
                  <a:cxn ang="0">
                    <a:pos x="23" y="47"/>
                  </a:cxn>
                  <a:cxn ang="0">
                    <a:pos x="12" y="24"/>
                  </a:cxn>
                  <a:cxn ang="0">
                    <a:pos x="0" y="0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30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9" y="2167"/>
                <a:ext cx="277" cy="249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124" y="108"/>
                  </a:cxn>
                  <a:cxn ang="0">
                    <a:pos x="120" y="107"/>
                  </a:cxn>
                  <a:cxn ang="0">
                    <a:pos x="107" y="105"/>
                  </a:cxn>
                  <a:cxn ang="0">
                    <a:pos x="89" y="101"/>
                  </a:cxn>
                  <a:cxn ang="0">
                    <a:pos x="68" y="99"/>
                  </a:cxn>
                  <a:cxn ang="0">
                    <a:pos x="45" y="97"/>
                  </a:cxn>
                  <a:cxn ang="0">
                    <a:pos x="25" y="98"/>
                  </a:cxn>
                  <a:cxn ang="0">
                    <a:pos x="9" y="102"/>
                  </a:cxn>
                  <a:cxn ang="0">
                    <a:pos x="0" y="110"/>
                  </a:cxn>
                  <a:cxn ang="0">
                    <a:pos x="4" y="98"/>
                  </a:cxn>
                  <a:cxn ang="0">
                    <a:pos x="8" y="89"/>
                  </a:cxn>
                  <a:cxn ang="0">
                    <a:pos x="16" y="82"/>
                  </a:cxn>
                  <a:cxn ang="0">
                    <a:pos x="25" y="76"/>
                  </a:cxn>
                  <a:cxn ang="0">
                    <a:pos x="36" y="72"/>
                  </a:cxn>
                  <a:cxn ang="0">
                    <a:pos x="47" y="71"/>
                  </a:cxn>
                  <a:cxn ang="0">
                    <a:pos x="59" y="71"/>
                  </a:cxn>
                  <a:cxn ang="0">
                    <a:pos x="72" y="74"/>
                  </a:cxn>
                  <a:cxn ang="0">
                    <a:pos x="73" y="71"/>
                  </a:cxn>
                  <a:cxn ang="0">
                    <a:pos x="70" y="56"/>
                  </a:cxn>
                  <a:cxn ang="0">
                    <a:pos x="67" y="38"/>
                  </a:cxn>
                  <a:cxn ang="0">
                    <a:pos x="65" y="30"/>
                  </a:cxn>
                  <a:cxn ang="0">
                    <a:pos x="63" y="30"/>
                  </a:cxn>
                  <a:cxn ang="0">
                    <a:pos x="61" y="29"/>
                  </a:cxn>
                  <a:cxn ang="0">
                    <a:pos x="59" y="26"/>
                  </a:cxn>
                  <a:cxn ang="0">
                    <a:pos x="57" y="23"/>
                  </a:cxn>
                  <a:cxn ang="0">
                    <a:pos x="57" y="19"/>
                  </a:cxn>
                  <a:cxn ang="0">
                    <a:pos x="59" y="14"/>
                  </a:cxn>
                  <a:cxn ang="0">
                    <a:pos x="66" y="8"/>
                  </a:cxn>
                  <a:cxn ang="0">
                    <a:pos x="77" y="0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31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9" y="977"/>
                <a:ext cx="245" cy="3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"/>
                  </a:cxn>
                  <a:cxn ang="0">
                    <a:pos x="18" y="5"/>
                  </a:cxn>
                  <a:cxn ang="0">
                    <a:pos x="37" y="12"/>
                  </a:cxn>
                  <a:cxn ang="0">
                    <a:pos x="58" y="24"/>
                  </a:cxn>
                  <a:cxn ang="0">
                    <a:pos x="78" y="44"/>
                  </a:cxn>
                  <a:cxn ang="0">
                    <a:pos x="96" y="71"/>
                  </a:cxn>
                  <a:cxn ang="0">
                    <a:pos x="107" y="108"/>
                  </a:cxn>
                  <a:cxn ang="0">
                    <a:pos x="109" y="156"/>
                  </a:cxn>
                  <a:cxn ang="0">
                    <a:pos x="105" y="156"/>
                  </a:cxn>
                  <a:cxn ang="0">
                    <a:pos x="99" y="156"/>
                  </a:cxn>
                  <a:cxn ang="0">
                    <a:pos x="93" y="156"/>
                  </a:cxn>
                  <a:cxn ang="0">
                    <a:pos x="87" y="154"/>
                  </a:cxn>
                  <a:cxn ang="0">
                    <a:pos x="81" y="153"/>
                  </a:cxn>
                  <a:cxn ang="0">
                    <a:pos x="74" y="150"/>
                  </a:cxn>
                  <a:cxn ang="0">
                    <a:pos x="66" y="145"/>
                  </a:cxn>
                  <a:cxn ang="0">
                    <a:pos x="58" y="139"/>
                  </a:cxn>
                  <a:cxn ang="0">
                    <a:pos x="53" y="126"/>
                  </a:cxn>
                  <a:cxn ang="0">
                    <a:pos x="53" y="111"/>
                  </a:cxn>
                  <a:cxn ang="0">
                    <a:pos x="56" y="96"/>
                  </a:cxn>
                  <a:cxn ang="0">
                    <a:pos x="59" y="80"/>
                  </a:cxn>
                  <a:cxn ang="0">
                    <a:pos x="56" y="62"/>
                  </a:cxn>
                  <a:cxn ang="0">
                    <a:pos x="48" y="43"/>
                  </a:cxn>
                  <a:cxn ang="0">
                    <a:pos x="31" y="23"/>
                  </a:cxn>
                  <a:cxn ang="0">
                    <a:pos x="0" y="0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32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5" y="2207"/>
                <a:ext cx="103" cy="209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20" y="38"/>
                  </a:cxn>
                  <a:cxn ang="0">
                    <a:pos x="15" y="62"/>
                  </a:cxn>
                  <a:cxn ang="0">
                    <a:pos x="11" y="79"/>
                  </a:cxn>
                  <a:cxn ang="0">
                    <a:pos x="0" y="94"/>
                  </a:cxn>
                  <a:cxn ang="0">
                    <a:pos x="12" y="88"/>
                  </a:cxn>
                  <a:cxn ang="0">
                    <a:pos x="23" y="80"/>
                  </a:cxn>
                  <a:cxn ang="0">
                    <a:pos x="32" y="69"/>
                  </a:cxn>
                  <a:cxn ang="0">
                    <a:pos x="40" y="57"/>
                  </a:cxn>
                  <a:cxn ang="0">
                    <a:pos x="45" y="44"/>
                  </a:cxn>
                  <a:cxn ang="0">
                    <a:pos x="46" y="30"/>
                  </a:cxn>
                  <a:cxn ang="0">
                    <a:pos x="42" y="15"/>
                  </a:cxn>
                  <a:cxn ang="0">
                    <a:pos x="31" y="0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33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5" y="1325"/>
                <a:ext cx="120" cy="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6" y="3"/>
                  </a:cxn>
                  <a:cxn ang="0">
                    <a:pos x="13" y="8"/>
                  </a:cxn>
                  <a:cxn ang="0">
                    <a:pos x="21" y="12"/>
                  </a:cxn>
                  <a:cxn ang="0">
                    <a:pos x="29" y="15"/>
                  </a:cxn>
                  <a:cxn ang="0">
                    <a:pos x="38" y="17"/>
                  </a:cxn>
                  <a:cxn ang="0">
                    <a:pos x="46" y="18"/>
                  </a:cxn>
                  <a:cxn ang="0">
                    <a:pos x="54" y="16"/>
                  </a:cxn>
                  <a:cxn ang="0">
                    <a:pos x="53" y="25"/>
                  </a:cxn>
                  <a:cxn ang="0">
                    <a:pos x="50" y="33"/>
                  </a:cxn>
                  <a:cxn ang="0">
                    <a:pos x="44" y="38"/>
                  </a:cxn>
                  <a:cxn ang="0">
                    <a:pos x="37" y="40"/>
                  </a:cxn>
                  <a:cxn ang="0">
                    <a:pos x="28" y="39"/>
                  </a:cxn>
                  <a:cxn ang="0">
                    <a:pos x="19" y="32"/>
                  </a:cxn>
                  <a:cxn ang="0">
                    <a:pos x="10" y="20"/>
                  </a:cxn>
                  <a:cxn ang="0">
                    <a:pos x="0" y="0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34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6"/>
                  </a:cxn>
                  <a:cxn ang="0">
                    <a:pos x="16" y="14"/>
                  </a:cxn>
                  <a:cxn ang="0">
                    <a:pos x="28" y="24"/>
                  </a:cxn>
                  <a:cxn ang="0">
                    <a:pos x="41" y="37"/>
                  </a:cxn>
                  <a:cxn ang="0">
                    <a:pos x="58" y="53"/>
                  </a:cxn>
                  <a:cxn ang="0">
                    <a:pos x="73" y="70"/>
                  </a:cxn>
                  <a:cxn ang="0">
                    <a:pos x="88" y="90"/>
                  </a:cxn>
                  <a:cxn ang="0">
                    <a:pos x="100" y="113"/>
                  </a:cxn>
                  <a:cxn ang="0">
                    <a:pos x="112" y="137"/>
                  </a:cxn>
                  <a:cxn ang="0">
                    <a:pos x="120" y="165"/>
                  </a:cxn>
                  <a:cxn ang="0">
                    <a:pos x="124" y="196"/>
                  </a:cxn>
                  <a:cxn ang="0">
                    <a:pos x="126" y="228"/>
                  </a:cxn>
                  <a:cxn ang="0">
                    <a:pos x="120" y="264"/>
                  </a:cxn>
                  <a:cxn ang="0">
                    <a:pos x="109" y="302"/>
                  </a:cxn>
                  <a:cxn ang="0">
                    <a:pos x="92" y="342"/>
                  </a:cxn>
                  <a:cxn ang="0">
                    <a:pos x="67" y="386"/>
                  </a:cxn>
                  <a:cxn ang="0">
                    <a:pos x="39" y="436"/>
                  </a:cxn>
                  <a:cxn ang="0">
                    <a:pos x="21" y="482"/>
                  </a:cxn>
                  <a:cxn ang="0">
                    <a:pos x="10" y="525"/>
                  </a:cxn>
                  <a:cxn ang="0">
                    <a:pos x="6" y="566"/>
                  </a:cxn>
                  <a:cxn ang="0">
                    <a:pos x="6" y="605"/>
                  </a:cxn>
                  <a:cxn ang="0">
                    <a:pos x="8" y="641"/>
                  </a:cxn>
                  <a:cxn ang="0">
                    <a:pos x="12" y="673"/>
                  </a:cxn>
                  <a:cxn ang="0">
                    <a:pos x="14" y="704"/>
                  </a:cxn>
                  <a:cxn ang="0">
                    <a:pos x="41" y="688"/>
                  </a:cxn>
                  <a:cxn ang="0">
                    <a:pos x="39" y="680"/>
                  </a:cxn>
                  <a:cxn ang="0">
                    <a:pos x="36" y="657"/>
                  </a:cxn>
                  <a:cxn ang="0">
                    <a:pos x="33" y="622"/>
                  </a:cxn>
                  <a:cxn ang="0">
                    <a:pos x="35" y="575"/>
                  </a:cxn>
                  <a:cxn ang="0">
                    <a:pos x="41" y="519"/>
                  </a:cxn>
                  <a:cxn ang="0">
                    <a:pos x="58" y="455"/>
                  </a:cxn>
                  <a:cxn ang="0">
                    <a:pos x="86" y="386"/>
                  </a:cxn>
                  <a:cxn ang="0">
                    <a:pos x="129" y="313"/>
                  </a:cxn>
                  <a:cxn ang="0">
                    <a:pos x="143" y="279"/>
                  </a:cxn>
                  <a:cxn ang="0">
                    <a:pos x="149" y="235"/>
                  </a:cxn>
                  <a:cxn ang="0">
                    <a:pos x="144" y="184"/>
                  </a:cxn>
                  <a:cxn ang="0">
                    <a:pos x="131" y="134"/>
                  </a:cxn>
                  <a:cxn ang="0">
                    <a:pos x="109" y="85"/>
                  </a:cxn>
                  <a:cxn ang="0">
                    <a:pos x="81" y="44"/>
                  </a:cxn>
                  <a:cxn ang="0">
                    <a:pos x="44" y="14"/>
                  </a:cxn>
                  <a:cxn ang="0">
                    <a:pos x="0" y="0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33835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05" y="9"/>
                </a:cxn>
                <a:cxn ang="0">
                  <a:pos x="115" y="27"/>
                </a:cxn>
                <a:cxn ang="0">
                  <a:pos x="123" y="50"/>
                </a:cxn>
                <a:cxn ang="0">
                  <a:pos x="128" y="78"/>
                </a:cxn>
                <a:cxn ang="0">
                  <a:pos x="127" y="111"/>
                </a:cxn>
                <a:cxn ang="0">
                  <a:pos x="116" y="145"/>
                </a:cxn>
                <a:cxn ang="0">
                  <a:pos x="94" y="181"/>
                </a:cxn>
                <a:cxn ang="0">
                  <a:pos x="60" y="217"/>
                </a:cxn>
                <a:cxn ang="0">
                  <a:pos x="49" y="213"/>
                </a:cxn>
                <a:cxn ang="0">
                  <a:pos x="38" y="210"/>
                </a:cxn>
                <a:cxn ang="0">
                  <a:pos x="26" y="205"/>
                </a:cxn>
                <a:cxn ang="0">
                  <a:pos x="16" y="201"/>
                </a:cxn>
                <a:cxn ang="0">
                  <a:pos x="8" y="196"/>
                </a:cxn>
                <a:cxn ang="0">
                  <a:pos x="2" y="190"/>
                </a:cxn>
                <a:cxn ang="0">
                  <a:pos x="0" y="183"/>
                </a:cxn>
                <a:cxn ang="0">
                  <a:pos x="1" y="178"/>
                </a:cxn>
                <a:cxn ang="0">
                  <a:pos x="13" y="171"/>
                </a:cxn>
                <a:cxn ang="0">
                  <a:pos x="29" y="161"/>
                </a:cxn>
                <a:cxn ang="0">
                  <a:pos x="46" y="150"/>
                </a:cxn>
                <a:cxn ang="0">
                  <a:pos x="63" y="134"/>
                </a:cxn>
                <a:cxn ang="0">
                  <a:pos x="79" y="112"/>
                </a:cxn>
                <a:cxn ang="0">
                  <a:pos x="91" y="83"/>
                </a:cxn>
                <a:cxn ang="0">
                  <a:pos x="97" y="46"/>
                </a:cxn>
                <a:cxn ang="0">
                  <a:pos x="94" y="0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836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/>
              <a:ahLst/>
              <a:cxnLst>
                <a:cxn ang="0">
                  <a:pos x="891" y="1532"/>
                </a:cxn>
                <a:cxn ang="0">
                  <a:pos x="954" y="1452"/>
                </a:cxn>
                <a:cxn ang="0">
                  <a:pos x="1032" y="1338"/>
                </a:cxn>
                <a:cxn ang="0">
                  <a:pos x="1115" y="1188"/>
                </a:cxn>
                <a:cxn ang="0">
                  <a:pos x="1194" y="1023"/>
                </a:cxn>
                <a:cxn ang="0">
                  <a:pos x="1244" y="841"/>
                </a:cxn>
                <a:cxn ang="0">
                  <a:pos x="1259" y="647"/>
                </a:cxn>
                <a:cxn ang="0">
                  <a:pos x="1230" y="463"/>
                </a:cxn>
                <a:cxn ang="0">
                  <a:pos x="1140" y="294"/>
                </a:cxn>
                <a:cxn ang="0">
                  <a:pos x="1043" y="190"/>
                </a:cxn>
                <a:cxn ang="0">
                  <a:pos x="961" y="109"/>
                </a:cxn>
                <a:cxn ang="0">
                  <a:pos x="894" y="65"/>
                </a:cxn>
                <a:cxn ang="0">
                  <a:pos x="786" y="18"/>
                </a:cxn>
                <a:cxn ang="0">
                  <a:pos x="642" y="0"/>
                </a:cxn>
                <a:cxn ang="0">
                  <a:pos x="440" y="23"/>
                </a:cxn>
                <a:cxn ang="0">
                  <a:pos x="366" y="44"/>
                </a:cxn>
                <a:cxn ang="0">
                  <a:pos x="292" y="58"/>
                </a:cxn>
                <a:cxn ang="0">
                  <a:pos x="229" y="79"/>
                </a:cxn>
                <a:cxn ang="0">
                  <a:pos x="178" y="103"/>
                </a:cxn>
                <a:cxn ang="0">
                  <a:pos x="127" y="127"/>
                </a:cxn>
                <a:cxn ang="0">
                  <a:pos x="82" y="158"/>
                </a:cxn>
                <a:cxn ang="0">
                  <a:pos x="41" y="197"/>
                </a:cxn>
                <a:cxn ang="0">
                  <a:pos x="0" y="243"/>
                </a:cxn>
                <a:cxn ang="0">
                  <a:pos x="76" y="215"/>
                </a:cxn>
                <a:cxn ang="0">
                  <a:pos x="144" y="194"/>
                </a:cxn>
                <a:cxn ang="0">
                  <a:pos x="212" y="179"/>
                </a:cxn>
                <a:cxn ang="0">
                  <a:pos x="280" y="164"/>
                </a:cxn>
                <a:cxn ang="0">
                  <a:pos x="336" y="149"/>
                </a:cxn>
                <a:cxn ang="0">
                  <a:pos x="397" y="149"/>
                </a:cxn>
                <a:cxn ang="0">
                  <a:pos x="458" y="141"/>
                </a:cxn>
                <a:cxn ang="0">
                  <a:pos x="511" y="146"/>
                </a:cxn>
                <a:cxn ang="0">
                  <a:pos x="565" y="152"/>
                </a:cxn>
                <a:cxn ang="0">
                  <a:pos x="618" y="166"/>
                </a:cxn>
                <a:cxn ang="0">
                  <a:pos x="669" y="186"/>
                </a:cxn>
                <a:cxn ang="0">
                  <a:pos x="715" y="205"/>
                </a:cxn>
                <a:cxn ang="0">
                  <a:pos x="760" y="239"/>
                </a:cxn>
                <a:cxn ang="0">
                  <a:pos x="811" y="267"/>
                </a:cxn>
                <a:cxn ang="0">
                  <a:pos x="855" y="307"/>
                </a:cxn>
                <a:cxn ang="0">
                  <a:pos x="899" y="348"/>
                </a:cxn>
                <a:cxn ang="0">
                  <a:pos x="971" y="464"/>
                </a:cxn>
                <a:cxn ang="0">
                  <a:pos x="1016" y="606"/>
                </a:cxn>
                <a:cxn ang="0">
                  <a:pos x="1027" y="774"/>
                </a:cxn>
                <a:cxn ang="0">
                  <a:pos x="1022" y="939"/>
                </a:cxn>
                <a:cxn ang="0">
                  <a:pos x="1002" y="1117"/>
                </a:cxn>
                <a:cxn ang="0">
                  <a:pos x="966" y="1279"/>
                </a:cxn>
                <a:cxn ang="0">
                  <a:pos x="933" y="1421"/>
                </a:cxn>
                <a:cxn ang="0">
                  <a:pos x="891" y="1532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837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69"/>
                </a:cxn>
                <a:cxn ang="0">
                  <a:pos x="68" y="132"/>
                </a:cxn>
                <a:cxn ang="0">
                  <a:pos x="110" y="188"/>
                </a:cxn>
                <a:cxn ang="0">
                  <a:pos x="149" y="229"/>
                </a:cxn>
                <a:cxn ang="0">
                  <a:pos x="192" y="278"/>
                </a:cxn>
                <a:cxn ang="0">
                  <a:pos x="250" y="314"/>
                </a:cxn>
                <a:cxn ang="0">
                  <a:pos x="308" y="336"/>
                </a:cxn>
                <a:cxn ang="0">
                  <a:pos x="365" y="365"/>
                </a:cxn>
                <a:cxn ang="0">
                  <a:pos x="430" y="381"/>
                </a:cxn>
                <a:cxn ang="0">
                  <a:pos x="501" y="390"/>
                </a:cxn>
                <a:cxn ang="0">
                  <a:pos x="573" y="392"/>
                </a:cxn>
                <a:cxn ang="0">
                  <a:pos x="646" y="381"/>
                </a:cxn>
                <a:cxn ang="0">
                  <a:pos x="726" y="362"/>
                </a:cxn>
                <a:cxn ang="0">
                  <a:pos x="801" y="335"/>
                </a:cxn>
                <a:cxn ang="0">
                  <a:pos x="731" y="377"/>
                </a:cxn>
                <a:cxn ang="0">
                  <a:pos x="662" y="404"/>
                </a:cxn>
                <a:cxn ang="0">
                  <a:pos x="594" y="432"/>
                </a:cxn>
                <a:cxn ang="0">
                  <a:pos x="532" y="445"/>
                </a:cxn>
                <a:cxn ang="0">
                  <a:pos x="471" y="459"/>
                </a:cxn>
                <a:cxn ang="0">
                  <a:pos x="411" y="458"/>
                </a:cxn>
                <a:cxn ang="0">
                  <a:pos x="350" y="458"/>
                </a:cxn>
                <a:cxn ang="0">
                  <a:pos x="291" y="450"/>
                </a:cxn>
                <a:cxn ang="0">
                  <a:pos x="244" y="436"/>
                </a:cxn>
                <a:cxn ang="0">
                  <a:pos x="192" y="415"/>
                </a:cxn>
                <a:cxn ang="0">
                  <a:pos x="145" y="394"/>
                </a:cxn>
                <a:cxn ang="0">
                  <a:pos x="100" y="373"/>
                </a:cxn>
                <a:cxn ang="0">
                  <a:pos x="60" y="347"/>
                </a:cxn>
                <a:cxn ang="0">
                  <a:pos x="0" y="294"/>
                </a:cxn>
                <a:cxn ang="0">
                  <a:pos x="0" y="0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838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14" y="29"/>
                </a:cxn>
                <a:cxn ang="0">
                  <a:pos x="29" y="36"/>
                </a:cxn>
                <a:cxn ang="0">
                  <a:pos x="46" y="47"/>
                </a:cxn>
                <a:cxn ang="0">
                  <a:pos x="66" y="62"/>
                </a:cxn>
                <a:cxn ang="0">
                  <a:pos x="84" y="80"/>
                </a:cxn>
                <a:cxn ang="0">
                  <a:pos x="102" y="103"/>
                </a:cxn>
                <a:cxn ang="0">
                  <a:pos x="116" y="132"/>
                </a:cxn>
                <a:cxn ang="0">
                  <a:pos x="117" y="120"/>
                </a:cxn>
                <a:cxn ang="0">
                  <a:pos x="115" y="107"/>
                </a:cxn>
                <a:cxn ang="0">
                  <a:pos x="108" y="90"/>
                </a:cxn>
                <a:cxn ang="0">
                  <a:pos x="99" y="74"/>
                </a:cxn>
                <a:cxn ang="0">
                  <a:pos x="89" y="58"/>
                </a:cxn>
                <a:cxn ang="0">
                  <a:pos x="78" y="45"/>
                </a:cxn>
                <a:cxn ang="0">
                  <a:pos x="67" y="36"/>
                </a:cxn>
                <a:cxn ang="0">
                  <a:pos x="58" y="32"/>
                </a:cxn>
                <a:cxn ang="0">
                  <a:pos x="69" y="29"/>
                </a:cxn>
                <a:cxn ang="0">
                  <a:pos x="79" y="28"/>
                </a:cxn>
                <a:cxn ang="0">
                  <a:pos x="89" y="26"/>
                </a:cxn>
                <a:cxn ang="0">
                  <a:pos x="98" y="25"/>
                </a:cxn>
                <a:cxn ang="0">
                  <a:pos x="105" y="24"/>
                </a:cxn>
                <a:cxn ang="0">
                  <a:pos x="109" y="22"/>
                </a:cxn>
                <a:cxn ang="0">
                  <a:pos x="113" y="21"/>
                </a:cxn>
                <a:cxn ang="0">
                  <a:pos x="114" y="21"/>
                </a:cxn>
                <a:cxn ang="0">
                  <a:pos x="75" y="0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839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3" y="0"/>
                </a:cxn>
                <a:cxn ang="0">
                  <a:pos x="16" y="4"/>
                </a:cxn>
                <a:cxn ang="0">
                  <a:pos x="9" y="9"/>
                </a:cxn>
                <a:cxn ang="0">
                  <a:pos x="4" y="19"/>
                </a:cxn>
                <a:cxn ang="0">
                  <a:pos x="1" y="30"/>
                </a:cxn>
                <a:cxn ang="0">
                  <a:pos x="0" y="44"/>
                </a:cxn>
                <a:cxn ang="0">
                  <a:pos x="3" y="60"/>
                </a:cxn>
                <a:cxn ang="0">
                  <a:pos x="11" y="77"/>
                </a:cxn>
                <a:cxn ang="0">
                  <a:pos x="15" y="53"/>
                </a:cxn>
                <a:cxn ang="0">
                  <a:pos x="19" y="37"/>
                </a:cxn>
                <a:cxn ang="0">
                  <a:pos x="23" y="22"/>
                </a:cxn>
                <a:cxn ang="0">
                  <a:pos x="29" y="0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840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/>
              <a:ahLst/>
              <a:cxnLst>
                <a:cxn ang="0">
                  <a:pos x="784" y="1047"/>
                </a:cxn>
                <a:cxn ang="0">
                  <a:pos x="692" y="1011"/>
                </a:cxn>
                <a:cxn ang="0">
                  <a:pos x="607" y="945"/>
                </a:cxn>
                <a:cxn ang="0">
                  <a:pos x="517" y="861"/>
                </a:cxn>
                <a:cxn ang="0">
                  <a:pos x="432" y="776"/>
                </a:cxn>
                <a:cxn ang="0">
                  <a:pos x="350" y="677"/>
                </a:cxn>
                <a:cxn ang="0">
                  <a:pos x="266" y="563"/>
                </a:cxn>
                <a:cxn ang="0">
                  <a:pos x="188" y="447"/>
                </a:cxn>
                <a:cxn ang="0">
                  <a:pos x="122" y="325"/>
                </a:cxn>
                <a:cxn ang="0">
                  <a:pos x="65" y="211"/>
                </a:cxn>
                <a:cxn ang="0">
                  <a:pos x="21" y="101"/>
                </a:cxn>
                <a:cxn ang="0">
                  <a:pos x="0" y="0"/>
                </a:cxn>
                <a:cxn ang="0">
                  <a:pos x="109" y="217"/>
                </a:cxn>
                <a:cxn ang="0">
                  <a:pos x="209" y="378"/>
                </a:cxn>
                <a:cxn ang="0">
                  <a:pos x="294" y="500"/>
                </a:cxn>
                <a:cxn ang="0">
                  <a:pos x="373" y="590"/>
                </a:cxn>
                <a:cxn ang="0">
                  <a:pos x="441" y="661"/>
                </a:cxn>
                <a:cxn ang="0">
                  <a:pos x="506" y="713"/>
                </a:cxn>
                <a:cxn ang="0">
                  <a:pos x="564" y="754"/>
                </a:cxn>
                <a:cxn ang="0">
                  <a:pos x="620" y="801"/>
                </a:cxn>
                <a:cxn ang="0">
                  <a:pos x="754" y="899"/>
                </a:cxn>
                <a:cxn ang="0">
                  <a:pos x="925" y="977"/>
                </a:cxn>
                <a:cxn ang="0">
                  <a:pos x="1108" y="1047"/>
                </a:cxn>
                <a:cxn ang="0">
                  <a:pos x="784" y="10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33841" name="Group 17"/>
            <p:cNvGrpSpPr>
              <a:grpSpLocks/>
            </p:cNvGrpSpPr>
            <p:nvPr userDrawn="1"/>
          </p:nvGrpSpPr>
          <p:grpSpPr bwMode="auto"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333842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43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44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33845" name="Group 21"/>
            <p:cNvGrpSpPr>
              <a:grpSpLocks/>
            </p:cNvGrpSpPr>
            <p:nvPr userDrawn="1"/>
          </p:nvGrpSpPr>
          <p:grpSpPr bwMode="auto">
            <a:xfrm rot="-6691250">
              <a:off x="3637" y="132"/>
              <a:ext cx="356" cy="607"/>
              <a:chOff x="1727" y="866"/>
              <a:chExt cx="129" cy="157"/>
            </a:xfrm>
          </p:grpSpPr>
          <p:sp>
            <p:nvSpPr>
              <p:cNvPr id="333846" name="Freeform 22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47" name="Freeform 23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48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33849" name="Group 25"/>
            <p:cNvGrpSpPr>
              <a:grpSpLocks/>
            </p:cNvGrpSpPr>
            <p:nvPr userDrawn="1"/>
          </p:nvGrpSpPr>
          <p:grpSpPr bwMode="auto">
            <a:xfrm rot="-1307516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333850" name="Freeform 26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51" name="Freeform 27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52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33853" name="Group 29"/>
            <p:cNvGrpSpPr>
              <a:grpSpLocks/>
            </p:cNvGrpSpPr>
            <p:nvPr userDrawn="1"/>
          </p:nvGrpSpPr>
          <p:grpSpPr bwMode="auto">
            <a:xfrm rot="4106450" flipH="1">
              <a:off x="393" y="262"/>
              <a:ext cx="709" cy="892"/>
              <a:chOff x="1727" y="866"/>
              <a:chExt cx="129" cy="157"/>
            </a:xfrm>
          </p:grpSpPr>
          <p:sp>
            <p:nvSpPr>
              <p:cNvPr id="333854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55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56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33857" name="Group 33"/>
            <p:cNvGrpSpPr>
              <a:grpSpLocks/>
            </p:cNvGrpSpPr>
            <p:nvPr userDrawn="1"/>
          </p:nvGrpSpPr>
          <p:grpSpPr bwMode="auto"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333858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59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60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33861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7"/>
                </a:cxn>
                <a:cxn ang="0">
                  <a:pos x="37" y="262"/>
                </a:cxn>
                <a:cxn ang="0">
                  <a:pos x="83" y="410"/>
                </a:cxn>
                <a:cxn ang="0">
                  <a:pos x="149" y="546"/>
                </a:cxn>
                <a:cxn ang="0">
                  <a:pos x="237" y="666"/>
                </a:cxn>
                <a:cxn ang="0">
                  <a:pos x="338" y="764"/>
                </a:cxn>
                <a:cxn ang="0">
                  <a:pos x="450" y="838"/>
                </a:cxn>
                <a:cxn ang="0">
                  <a:pos x="579" y="879"/>
                </a:cxn>
                <a:cxn ang="0">
                  <a:pos x="714" y="886"/>
                </a:cxn>
                <a:cxn ang="0">
                  <a:pos x="862" y="851"/>
                </a:cxn>
                <a:cxn ang="0">
                  <a:pos x="784" y="856"/>
                </a:cxn>
                <a:cxn ang="0">
                  <a:pos x="700" y="835"/>
                </a:cxn>
                <a:cxn ang="0">
                  <a:pos x="621" y="794"/>
                </a:cxn>
                <a:cxn ang="0">
                  <a:pos x="542" y="728"/>
                </a:cxn>
                <a:cxn ang="0">
                  <a:pos x="466" y="649"/>
                </a:cxn>
                <a:cxn ang="0">
                  <a:pos x="397" y="557"/>
                </a:cxn>
                <a:cxn ang="0">
                  <a:pos x="334" y="454"/>
                </a:cxn>
                <a:cxn ang="0">
                  <a:pos x="279" y="339"/>
                </a:cxn>
                <a:cxn ang="0">
                  <a:pos x="238" y="225"/>
                </a:cxn>
                <a:cxn ang="0">
                  <a:pos x="205" y="105"/>
                </a:cxn>
                <a:cxn ang="0">
                  <a:pos x="184" y="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862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863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864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865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13" y="9"/>
                </a:cxn>
                <a:cxn ang="0">
                  <a:pos x="99" y="25"/>
                </a:cxn>
                <a:cxn ang="0">
                  <a:pos x="81" y="41"/>
                </a:cxn>
                <a:cxn ang="0">
                  <a:pos x="63" y="54"/>
                </a:cxn>
                <a:cxn ang="0">
                  <a:pos x="41" y="66"/>
                </a:cxn>
                <a:cxn ang="0">
                  <a:pos x="22" y="74"/>
                </a:cxn>
                <a:cxn ang="0">
                  <a:pos x="0" y="75"/>
                </a:cxn>
                <a:cxn ang="0">
                  <a:pos x="10" y="96"/>
                </a:cxn>
                <a:cxn ang="0">
                  <a:pos x="23" y="113"/>
                </a:cxn>
                <a:cxn ang="0">
                  <a:pos x="41" y="121"/>
                </a:cxn>
                <a:cxn ang="0">
                  <a:pos x="60" y="121"/>
                </a:cxn>
                <a:cxn ang="0">
                  <a:pos x="83" y="111"/>
                </a:cxn>
                <a:cxn ang="0">
                  <a:pos x="101" y="88"/>
                </a:cxn>
                <a:cxn ang="0">
                  <a:pos x="116" y="53"/>
                </a:cxn>
                <a:cxn ang="0">
                  <a:pos x="124" y="0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866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16" y="14"/>
                </a:cxn>
                <a:cxn ang="0">
                  <a:pos x="28" y="24"/>
                </a:cxn>
                <a:cxn ang="0">
                  <a:pos x="41" y="37"/>
                </a:cxn>
                <a:cxn ang="0">
                  <a:pos x="58" y="53"/>
                </a:cxn>
                <a:cxn ang="0">
                  <a:pos x="73" y="70"/>
                </a:cxn>
                <a:cxn ang="0">
                  <a:pos x="88" y="90"/>
                </a:cxn>
                <a:cxn ang="0">
                  <a:pos x="100" y="113"/>
                </a:cxn>
                <a:cxn ang="0">
                  <a:pos x="112" y="137"/>
                </a:cxn>
                <a:cxn ang="0">
                  <a:pos x="120" y="165"/>
                </a:cxn>
                <a:cxn ang="0">
                  <a:pos x="124" y="196"/>
                </a:cxn>
                <a:cxn ang="0">
                  <a:pos x="126" y="228"/>
                </a:cxn>
                <a:cxn ang="0">
                  <a:pos x="120" y="264"/>
                </a:cxn>
                <a:cxn ang="0">
                  <a:pos x="109" y="302"/>
                </a:cxn>
                <a:cxn ang="0">
                  <a:pos x="92" y="342"/>
                </a:cxn>
                <a:cxn ang="0">
                  <a:pos x="67" y="386"/>
                </a:cxn>
                <a:cxn ang="0">
                  <a:pos x="39" y="436"/>
                </a:cxn>
                <a:cxn ang="0">
                  <a:pos x="21" y="482"/>
                </a:cxn>
                <a:cxn ang="0">
                  <a:pos x="10" y="525"/>
                </a:cxn>
                <a:cxn ang="0">
                  <a:pos x="6" y="566"/>
                </a:cxn>
                <a:cxn ang="0">
                  <a:pos x="6" y="605"/>
                </a:cxn>
                <a:cxn ang="0">
                  <a:pos x="8" y="641"/>
                </a:cxn>
                <a:cxn ang="0">
                  <a:pos x="12" y="673"/>
                </a:cxn>
                <a:cxn ang="0">
                  <a:pos x="14" y="704"/>
                </a:cxn>
                <a:cxn ang="0">
                  <a:pos x="41" y="688"/>
                </a:cxn>
                <a:cxn ang="0">
                  <a:pos x="39" y="680"/>
                </a:cxn>
                <a:cxn ang="0">
                  <a:pos x="36" y="657"/>
                </a:cxn>
                <a:cxn ang="0">
                  <a:pos x="33" y="622"/>
                </a:cxn>
                <a:cxn ang="0">
                  <a:pos x="35" y="575"/>
                </a:cxn>
                <a:cxn ang="0">
                  <a:pos x="41" y="519"/>
                </a:cxn>
                <a:cxn ang="0">
                  <a:pos x="58" y="455"/>
                </a:cxn>
                <a:cxn ang="0">
                  <a:pos x="86" y="386"/>
                </a:cxn>
                <a:cxn ang="0">
                  <a:pos x="129" y="313"/>
                </a:cxn>
                <a:cxn ang="0">
                  <a:pos x="143" y="279"/>
                </a:cxn>
                <a:cxn ang="0">
                  <a:pos x="149" y="235"/>
                </a:cxn>
                <a:cxn ang="0">
                  <a:pos x="144" y="184"/>
                </a:cxn>
                <a:cxn ang="0">
                  <a:pos x="131" y="134"/>
                </a:cxn>
                <a:cxn ang="0">
                  <a:pos x="109" y="85"/>
                </a:cxn>
                <a:cxn ang="0">
                  <a:pos x="81" y="44"/>
                </a:cxn>
                <a:cxn ang="0">
                  <a:pos x="44" y="14"/>
                </a:cxn>
                <a:cxn ang="0">
                  <a:pos x="0" y="0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867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33868" name="Rectangle 4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2D19F64-4B33-476E-9DE3-FE95F459AB0B}" type="datetimeFigureOut">
              <a:rPr lang="ru-RU"/>
              <a:pPr/>
              <a:t>29.06.2012</a:t>
            </a:fld>
            <a:endParaRPr lang="ru-RU"/>
          </a:p>
        </p:txBody>
      </p:sp>
      <p:sp>
        <p:nvSpPr>
          <p:cNvPr id="333869" name="Rectangle 4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33870" name="Rectangle 4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6174AB8-09ED-438F-9746-71E8F13AB66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33871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33872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FC6A81-AF8D-4A63-8336-55D58AE9EA16}" type="datetimeFigureOut">
              <a:rPr lang="ru-RU"/>
              <a:pPr/>
              <a:t>29.06.2012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A2C8EB-13DC-4D99-A10F-39DAED64FD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524EFA-F9C1-4759-B2B7-BF3EA5DB9B60}" type="datetimeFigureOut">
              <a:rPr lang="ru-RU"/>
              <a:pPr/>
              <a:t>29.06.2012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F8DFBD-47A1-4535-9D4E-285D56A581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510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03663"/>
            <a:ext cx="4038600" cy="2152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5203036-F4E3-4E76-B31E-03E5A577C21E}" type="datetimeFigureOut">
              <a:rPr lang="ru-RU"/>
              <a:pPr/>
              <a:t>29.06.2012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7C30A041-076B-40A1-9DDF-D611370DE4E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42913" y="103188"/>
            <a:ext cx="8243887" cy="5953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D2B2A32-9AF4-4E93-853D-499C7E12B05F}" type="datetimeFigureOut">
              <a:rPr lang="ru-RU"/>
              <a:pPr/>
              <a:t>29.06.2012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ADD83A1-7580-48DD-AF58-8BD7590256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8F96B2-8260-4B3C-A583-4DE4E1A94EDE}" type="datetimeFigureOut">
              <a:rPr lang="ru-RU"/>
              <a:pPr/>
              <a:t>29.06.2012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A07ACD-7213-429D-B476-BB29555E43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0EC800-0D84-47E2-BA3E-F663DFDF8BC5}" type="datetimeFigureOut">
              <a:rPr lang="ru-RU"/>
              <a:pPr/>
              <a:t>29.06.2012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4A9FF0-B7A4-4AA7-8D2A-476D01423D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0BE5F3-3E81-4930-B829-871293338C1F}" type="datetimeFigureOut">
              <a:rPr lang="ru-RU"/>
              <a:pPr/>
              <a:t>29.06.2012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74DA4D-01DC-48BA-B476-B5FD9B2FAE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34A610-BCDD-46D6-8B83-764D854DF991}" type="datetimeFigureOut">
              <a:rPr lang="ru-RU"/>
              <a:pPr/>
              <a:t>29.06.2012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136194-3002-411C-997A-9D0A34B23B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DFBBC7-22BC-4473-B06F-8842F2E86DAE}" type="datetimeFigureOut">
              <a:rPr lang="ru-RU"/>
              <a:pPr/>
              <a:t>29.06.2012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9B2E14-036D-4155-AE59-365CA7B28B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5C120C-DF87-4A63-9540-3CBBB4CBBBDC}" type="datetimeFigureOut">
              <a:rPr lang="ru-RU"/>
              <a:pPr/>
              <a:t>29.06.2012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B530DF-D757-4E31-A57D-76D9EA7547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D67D67-2DA0-40F3-8846-669766E342B5}" type="datetimeFigureOut">
              <a:rPr lang="ru-RU"/>
              <a:pPr/>
              <a:t>29.06.2012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70D6B1-8AE1-46CA-8C20-1ECC18B445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61EB9A-8069-4FC0-B860-AF2258C0C9B6}" type="datetimeFigureOut">
              <a:rPr lang="ru-RU"/>
              <a:pPr/>
              <a:t>29.06.2012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CB64CF-BF88-44E7-91E3-CE3CB1FB92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2802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332803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32804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332805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806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807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32808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/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32809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332810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811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812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813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814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5"/>
                <a:ext cx="21" cy="5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32815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332816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/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32817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32818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9" y="1720"/>
                  <a:ext cx="60" cy="27"/>
                </a:xfrm>
                <a:custGeom>
                  <a:avLst/>
                  <a:gdLst/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332819" name="Group 19"/>
            <p:cNvGrpSpPr>
              <a:grpSpLocks/>
            </p:cNvGrpSpPr>
            <p:nvPr/>
          </p:nvGrpSpPr>
          <p:grpSpPr bwMode="auto">
            <a:xfrm rot="-15351438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332820" name="Freeform 2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821" name="Freeform 2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822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32823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332824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825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826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32827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332828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829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830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32831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/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2832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833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834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835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836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837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838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839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840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841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842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843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844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/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32845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32846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32847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fld id="{0F0A53FC-9853-472F-B38D-E805AD7E852B}" type="datetimeFigureOut">
              <a:rPr lang="ru-RU"/>
              <a:pPr/>
              <a:t>29.06.2012</a:t>
            </a:fld>
            <a:endParaRPr lang="ru-RU"/>
          </a:p>
        </p:txBody>
      </p:sp>
      <p:sp>
        <p:nvSpPr>
          <p:cNvPr id="332848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332849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45E471F-017B-4C58-8EB8-06EE83DAA84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  <p:sldLayoutId id="2147483979" r:id="rId12"/>
    <p:sldLayoutId id="2147483980" r:id="rId13"/>
  </p:sldLayoutIdLst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7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5.xml"/><Relationship Id="rId5" Type="http://schemas.openxmlformats.org/officeDocument/2006/relationships/image" Target="../media/image8.jpeg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audio" Target="../media/audio5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7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5.xml"/><Relationship Id="rId5" Type="http://schemas.openxmlformats.org/officeDocument/2006/relationships/image" Target="../media/image8.jpeg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audio" Target="../media/audio5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7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5.xml"/><Relationship Id="rId5" Type="http://schemas.openxmlformats.org/officeDocument/2006/relationships/image" Target="../media/image8.jpeg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image" Target="../media/image8.jpeg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WordArt 5"/>
          <p:cNvSpPr>
            <a:spLocks noChangeArrowheads="1" noChangeShapeType="1" noTextEdit="1"/>
          </p:cNvSpPr>
          <p:nvPr/>
        </p:nvSpPr>
        <p:spPr bwMode="auto">
          <a:xfrm>
            <a:off x="3214688" y="4214813"/>
            <a:ext cx="4752975" cy="20161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endParaRPr lang="ru-RU" sz="1600" kern="10">
              <a:ln w="9525">
                <a:solidFill>
                  <a:srgbClr val="FF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3399"/>
                  </a:gs>
                  <a:gs pos="12500">
                    <a:srgbClr val="FF6633"/>
                  </a:gs>
                  <a:gs pos="25000">
                    <a:srgbClr val="FFFF00"/>
                  </a:gs>
                  <a:gs pos="37500">
                    <a:srgbClr val="01A78F"/>
                  </a:gs>
                  <a:gs pos="50000">
                    <a:srgbClr val="3366FF"/>
                  </a:gs>
                  <a:gs pos="62500">
                    <a:srgbClr val="01A78F"/>
                  </a:gs>
                  <a:gs pos="75000">
                    <a:srgbClr val="FFFF00"/>
                  </a:gs>
                  <a:gs pos="87500">
                    <a:srgbClr val="FF6633"/>
                  </a:gs>
                  <a:gs pos="100000">
                    <a:srgbClr val="FF33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2987675" y="5000625"/>
            <a:ext cx="59420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b="1" dirty="0">
                <a:solidFill>
                  <a:srgbClr val="000000"/>
                </a:solidFill>
                <a:latin typeface="Garamond" pitchFamily="18" charset="0"/>
              </a:rPr>
              <a:t>Авторы:</a:t>
            </a:r>
          </a:p>
          <a:p>
            <a:pPr algn="l"/>
            <a:r>
              <a:rPr lang="ru-RU" b="1" dirty="0">
                <a:solidFill>
                  <a:srgbClr val="000000"/>
                </a:solidFill>
                <a:latin typeface="Garamond" pitchFamily="18" charset="0"/>
              </a:rPr>
              <a:t>педагог дополнительного образования   </a:t>
            </a:r>
            <a:r>
              <a:rPr lang="ru-RU" b="1" dirty="0" err="1">
                <a:solidFill>
                  <a:srgbClr val="000000"/>
                </a:solidFill>
                <a:latin typeface="Garamond" pitchFamily="18" charset="0"/>
              </a:rPr>
              <a:t>Ягодская</a:t>
            </a:r>
            <a:r>
              <a:rPr lang="ru-RU" b="1" dirty="0">
                <a:solidFill>
                  <a:srgbClr val="000000"/>
                </a:solidFill>
                <a:latin typeface="Garamond" pitchFamily="18" charset="0"/>
              </a:rPr>
              <a:t> О. Н.,</a:t>
            </a:r>
          </a:p>
          <a:p>
            <a:pPr algn="l"/>
            <a:r>
              <a:rPr lang="ru-RU" b="1" dirty="0">
                <a:solidFill>
                  <a:srgbClr val="000000"/>
                </a:solidFill>
                <a:latin typeface="Garamond" pitchFamily="18" charset="0"/>
              </a:rPr>
              <a:t>педагог – организатор Гребенюк Н. А.,</a:t>
            </a:r>
          </a:p>
          <a:p>
            <a:pPr algn="l"/>
            <a:r>
              <a:rPr lang="ru-RU" b="1" dirty="0">
                <a:solidFill>
                  <a:srgbClr val="000000"/>
                </a:solidFill>
                <a:latin typeface="Garamond" pitchFamily="18" charset="0"/>
              </a:rPr>
              <a:t>МОУ «Юный умелец», г. </a:t>
            </a:r>
            <a:r>
              <a:rPr lang="ru-RU" b="1" dirty="0" err="1">
                <a:solidFill>
                  <a:srgbClr val="000000"/>
                </a:solidFill>
                <a:latin typeface="Garamond" pitchFamily="18" charset="0"/>
              </a:rPr>
              <a:t>Черногорск</a:t>
            </a:r>
            <a:endParaRPr lang="ru-RU" b="1" dirty="0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3077" name="WordArt 5"/>
          <p:cNvSpPr>
            <a:spLocks noChangeArrowheads="1" noChangeShapeType="1" noTextEdit="1"/>
          </p:cNvSpPr>
          <p:nvPr/>
        </p:nvSpPr>
        <p:spPr bwMode="auto">
          <a:xfrm>
            <a:off x="827088" y="908050"/>
            <a:ext cx="2879725" cy="2789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>
                    <a:alpha val="78000"/>
                  </a:srgbClr>
                </a:solidFill>
                <a:latin typeface="Arial"/>
                <a:cs typeface="Arial"/>
              </a:rPr>
              <a:t>СВЕ</a:t>
            </a:r>
          </a:p>
        </p:txBody>
      </p:sp>
      <p:sp>
        <p:nvSpPr>
          <p:cNvPr id="3078" name="WordArt 6"/>
          <p:cNvSpPr>
            <a:spLocks noChangeArrowheads="1" noChangeShapeType="1" noTextEdit="1"/>
          </p:cNvSpPr>
          <p:nvPr/>
        </p:nvSpPr>
        <p:spPr bwMode="auto">
          <a:xfrm>
            <a:off x="3851275" y="981075"/>
            <a:ext cx="1687513" cy="2716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ТО</a:t>
            </a:r>
          </a:p>
        </p:txBody>
      </p:sp>
      <p:sp>
        <p:nvSpPr>
          <p:cNvPr id="3079" name="WordArt 7"/>
          <p:cNvSpPr>
            <a:spLocks noChangeArrowheads="1" noChangeShapeType="1" noTextEdit="1"/>
          </p:cNvSpPr>
          <p:nvPr/>
        </p:nvSpPr>
        <p:spPr bwMode="auto">
          <a:xfrm>
            <a:off x="5724525" y="908050"/>
            <a:ext cx="2663825" cy="2808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ФОР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2195513" y="260350"/>
            <a:ext cx="48974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Урок по ПДД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rack09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  <p:bldP spid="3077" grpId="0" animBg="1"/>
      <p:bldP spid="3078" grpId="0" animBg="1"/>
      <p:bldP spid="3079" grpId="0" animBg="1"/>
      <p:bldP spid="308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F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3" name="Rectangle 3"/>
          <p:cNvSpPr>
            <a:spLocks noGrp="1" noChangeArrowheads="1"/>
          </p:cNvSpPr>
          <p:nvPr>
            <p:ph type="title"/>
          </p:nvPr>
        </p:nvSpPr>
        <p:spPr>
          <a:xfrm>
            <a:off x="539750" y="260350"/>
            <a:ext cx="8243888" cy="936625"/>
          </a:xfrm>
        </p:spPr>
        <p:txBody>
          <a:bodyPr/>
          <a:lstStyle/>
          <a:p>
            <a:r>
              <a:rPr lang="ru-RU" sz="2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Позы регулировщика соответствуют сигналам светофора:</a:t>
            </a:r>
          </a:p>
        </p:txBody>
      </p:sp>
      <p:grpSp>
        <p:nvGrpSpPr>
          <p:cNvPr id="353304" name="Group 24"/>
          <p:cNvGrpSpPr>
            <a:grpSpLocks/>
          </p:cNvGrpSpPr>
          <p:nvPr/>
        </p:nvGrpSpPr>
        <p:grpSpPr bwMode="auto">
          <a:xfrm>
            <a:off x="4284663" y="1341438"/>
            <a:ext cx="1368425" cy="2592387"/>
            <a:chOff x="2699" y="845"/>
            <a:chExt cx="862" cy="1633"/>
          </a:xfrm>
        </p:grpSpPr>
        <p:sp>
          <p:nvSpPr>
            <p:cNvPr id="353287" name="Rectangle 7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699" y="845"/>
              <a:ext cx="862" cy="1633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3290" name="Oval 10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971" y="981"/>
              <a:ext cx="362" cy="361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3291" name="Oval 11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971" y="1480"/>
              <a:ext cx="362" cy="362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3292" name="Oval 12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971" y="1933"/>
              <a:ext cx="362" cy="36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53299" name="Text Box 19"/>
          <p:cNvSpPr txBox="1">
            <a:spLocks noChangeArrowheads="1"/>
          </p:cNvSpPr>
          <p:nvPr/>
        </p:nvSpPr>
        <p:spPr bwMode="auto">
          <a:xfrm>
            <a:off x="468313" y="4005263"/>
            <a:ext cx="1511300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55000"/>
              </a:lnSpc>
              <a:spcBef>
                <a:spcPct val="50000"/>
              </a:spcBef>
            </a:pPr>
            <a:r>
              <a:rPr lang="ru-RU">
                <a:latin typeface="Tahoma" pitchFamily="34" charset="0"/>
              </a:rPr>
              <a:t>-</a:t>
            </a:r>
          </a:p>
        </p:txBody>
      </p:sp>
      <p:sp>
        <p:nvSpPr>
          <p:cNvPr id="353301" name="Rectangle 21"/>
          <p:cNvSpPr>
            <a:spLocks noGrp="1" noChangeArrowheads="1"/>
          </p:cNvSpPr>
          <p:nvPr>
            <p:ph sz="quarter" idx="3"/>
          </p:nvPr>
        </p:nvSpPr>
        <p:spPr>
          <a:xfrm>
            <a:off x="3995738" y="4005263"/>
            <a:ext cx="4691062" cy="2160587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ru-RU" sz="2000">
                <a:solidFill>
                  <a:srgbClr val="000000"/>
                </a:solidFill>
              </a:rPr>
              <a:t>    Поднятая регулировщиком вверх правая рука </a:t>
            </a:r>
            <a:r>
              <a:rPr lang="ru-RU" sz="2000">
                <a:solidFill>
                  <a:srgbClr val="FF9900"/>
                </a:solidFill>
              </a:rPr>
              <a:t>запрещает </a:t>
            </a:r>
            <a:r>
              <a:rPr lang="ru-RU" sz="2000">
                <a:solidFill>
                  <a:srgbClr val="000000"/>
                </a:solidFill>
              </a:rPr>
              <a:t>движение всех транспортных средств и пешеходов во всех направлениях.</a:t>
            </a:r>
            <a:endParaRPr lang="ru-RU" sz="2000"/>
          </a:p>
        </p:txBody>
      </p:sp>
      <p:pic>
        <p:nvPicPr>
          <p:cNvPr id="353303" name="Picture 23" descr="img2141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1758950" y="1412875"/>
            <a:ext cx="1660525" cy="4752975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3283" grpId="0"/>
      <p:bldP spid="35330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F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7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-171450"/>
            <a:ext cx="8243887" cy="1314450"/>
          </a:xfrm>
        </p:spPr>
        <p:txBody>
          <a:bodyPr/>
          <a:lstStyle/>
          <a:p>
            <a:r>
              <a:rPr lang="ru-RU" sz="2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Позы регулировщика соответствуют сигналам светофора:</a:t>
            </a:r>
          </a:p>
        </p:txBody>
      </p:sp>
      <p:sp>
        <p:nvSpPr>
          <p:cNvPr id="354326" name="Rectangle 22"/>
          <p:cNvSpPr>
            <a:spLocks noGrp="1" noChangeArrowheads="1"/>
          </p:cNvSpPr>
          <p:nvPr>
            <p:ph sz="quarter" idx="3"/>
          </p:nvPr>
        </p:nvSpPr>
        <p:spPr>
          <a:xfrm>
            <a:off x="3924300" y="3903663"/>
            <a:ext cx="5111750" cy="2549525"/>
          </a:xfrm>
        </p:spPr>
        <p:txBody>
          <a:bodyPr/>
          <a:lstStyle/>
          <a:p>
            <a:pPr>
              <a:spcBef>
                <a:spcPct val="50000"/>
              </a:spcBef>
              <a:buFontTx/>
              <a:buNone/>
            </a:pPr>
            <a:r>
              <a:rPr lang="ru-RU" sz="2000">
                <a:solidFill>
                  <a:srgbClr val="000000"/>
                </a:solidFill>
              </a:rPr>
              <a:t>    При опущенных или вытянутых в стороны руках со стороны левого и правого бока безрельсовым транспортным средствам </a:t>
            </a:r>
            <a:r>
              <a:rPr lang="ru-RU" sz="2000">
                <a:solidFill>
                  <a:srgbClr val="00FF00"/>
                </a:solidFill>
              </a:rPr>
              <a:t>разрешено</a:t>
            </a:r>
            <a:r>
              <a:rPr lang="ru-RU" sz="2000">
                <a:solidFill>
                  <a:srgbClr val="000000"/>
                </a:solidFill>
              </a:rPr>
              <a:t> движение прямо и направо, пешеходам </a:t>
            </a:r>
            <a:r>
              <a:rPr lang="ru-RU" sz="2000">
                <a:solidFill>
                  <a:srgbClr val="00FF00"/>
                </a:solidFill>
              </a:rPr>
              <a:t>разрешено </a:t>
            </a:r>
            <a:r>
              <a:rPr lang="ru-RU" sz="2000">
                <a:solidFill>
                  <a:srgbClr val="000000"/>
                </a:solidFill>
              </a:rPr>
              <a:t>переходить проезжую часть.</a:t>
            </a:r>
          </a:p>
          <a:p>
            <a:endParaRPr lang="ru-RU" sz="2000"/>
          </a:p>
        </p:txBody>
      </p:sp>
      <p:grpSp>
        <p:nvGrpSpPr>
          <p:cNvPr id="354330" name="Group 26"/>
          <p:cNvGrpSpPr>
            <a:grpSpLocks/>
          </p:cNvGrpSpPr>
          <p:nvPr/>
        </p:nvGrpSpPr>
        <p:grpSpPr bwMode="auto">
          <a:xfrm>
            <a:off x="4572000" y="1484313"/>
            <a:ext cx="1296988" cy="2376487"/>
            <a:chOff x="2880" y="935"/>
            <a:chExt cx="817" cy="1497"/>
          </a:xfrm>
        </p:grpSpPr>
        <p:sp>
          <p:nvSpPr>
            <p:cNvPr id="354313" name="Rectangle 9"/>
            <p:cNvSpPr>
              <a:spLocks noChangeArrowheads="1"/>
            </p:cNvSpPr>
            <p:nvPr/>
          </p:nvSpPr>
          <p:spPr bwMode="auto">
            <a:xfrm>
              <a:off x="2880" y="935"/>
              <a:ext cx="817" cy="1497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4322" name="Oval 18"/>
            <p:cNvSpPr>
              <a:spLocks noChangeArrowheads="1"/>
            </p:cNvSpPr>
            <p:nvPr/>
          </p:nvSpPr>
          <p:spPr bwMode="auto">
            <a:xfrm>
              <a:off x="3107" y="1026"/>
              <a:ext cx="364" cy="31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4327" name="Oval 23"/>
            <p:cNvSpPr>
              <a:spLocks noChangeArrowheads="1"/>
            </p:cNvSpPr>
            <p:nvPr/>
          </p:nvSpPr>
          <p:spPr bwMode="auto">
            <a:xfrm>
              <a:off x="3107" y="1480"/>
              <a:ext cx="364" cy="31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4328" name="Oval 24">
              <a:hlinkClick r:id="" action="ppaction://noaction">
                <a:snd r:embed="rId2" name="Микс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3107" y="1933"/>
              <a:ext cx="364" cy="318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54329" name="Picture 25" descr="img21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1268413"/>
            <a:ext cx="1800225" cy="51133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430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2" name="Rectangle 20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43887" cy="1314450"/>
          </a:xfrm>
        </p:spPr>
        <p:txBody>
          <a:bodyPr/>
          <a:lstStyle/>
          <a:p>
            <a:r>
              <a:rPr lang="ru-RU" sz="2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Найди, какой жест регулировщика соответствует зеленому сигналу светофора?</a:t>
            </a:r>
          </a:p>
        </p:txBody>
      </p:sp>
      <p:sp>
        <p:nvSpPr>
          <p:cNvPr id="8230" name="Text Box 38"/>
          <p:cNvSpPr txBox="1">
            <a:spLocks noChangeArrowheads="1"/>
          </p:cNvSpPr>
          <p:nvPr/>
        </p:nvSpPr>
        <p:spPr bwMode="auto">
          <a:xfrm>
            <a:off x="468313" y="4005263"/>
            <a:ext cx="1511300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55000"/>
              </a:lnSpc>
              <a:spcBef>
                <a:spcPct val="50000"/>
              </a:spcBef>
            </a:pPr>
            <a:r>
              <a:rPr lang="ru-RU">
                <a:latin typeface="Tahoma" pitchFamily="34" charset="0"/>
              </a:rPr>
              <a:t>-</a:t>
            </a:r>
          </a:p>
        </p:txBody>
      </p:sp>
      <p:pic>
        <p:nvPicPr>
          <p:cNvPr id="8236" name="Picture 44" descr="img2143">
            <a:hlinkClick r:id="rId2" action="ppaction://hlinksldjump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16013" y="1628775"/>
            <a:ext cx="1636712" cy="4456113"/>
          </a:xfrm>
          <a:ln w="3175" cap="flat">
            <a:solidFill>
              <a:schemeClr val="tx1"/>
            </a:solidFill>
            <a:prstDash val="sysDot"/>
          </a:ln>
        </p:spPr>
      </p:pic>
      <p:pic>
        <p:nvPicPr>
          <p:cNvPr id="8237" name="Picture 45" descr="img2148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375" y="1628775"/>
            <a:ext cx="1584325" cy="4464050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8238" name="Picture 46" descr="img2141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325" y="1628775"/>
            <a:ext cx="1589088" cy="4464050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0" name="Rectangle 2"/>
          <p:cNvSpPr>
            <a:spLocks noChangeArrowheads="1"/>
          </p:cNvSpPr>
          <p:nvPr/>
        </p:nvSpPr>
        <p:spPr bwMode="auto">
          <a:xfrm>
            <a:off x="2700338" y="2492375"/>
            <a:ext cx="1582737" cy="1800225"/>
          </a:xfrm>
          <a:prstGeom prst="rect">
            <a:avLst/>
          </a:prstGeom>
          <a:solidFill>
            <a:srgbClr val="808080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80808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60451" name="Oval 3">
            <a:hlinkClick r:id="rId3" action="ppaction://hlinksldjump">
              <a:snd r:embed="rId4" name="applause.wav"/>
            </a:hlinkClick>
          </p:cNvPr>
          <p:cNvSpPr>
            <a:spLocks noChangeArrowheads="1"/>
          </p:cNvSpPr>
          <p:nvPr/>
        </p:nvSpPr>
        <p:spPr bwMode="auto">
          <a:xfrm>
            <a:off x="2916238" y="2852738"/>
            <a:ext cx="1150937" cy="10080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0452" name="Text Box 4">
            <a:hlinkClick r:id="" action="ppaction://hlinkshowjump?jump=previousslide"/>
          </p:cNvPr>
          <p:cNvSpPr txBox="1">
            <a:spLocks noChangeArrowheads="1"/>
          </p:cNvSpPr>
          <p:nvPr/>
        </p:nvSpPr>
        <p:spPr bwMode="auto">
          <a:xfrm>
            <a:off x="5148263" y="1196975"/>
            <a:ext cx="3692525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2400" b="1">
                <a:solidFill>
                  <a:srgbClr val="000000"/>
                </a:solidFill>
                <a:latin typeface="Tahoma" pitchFamily="34" charset="0"/>
              </a:rPr>
              <a:t>Неправильный ответ!!!</a:t>
            </a:r>
          </a:p>
          <a:p>
            <a:pPr algn="l"/>
            <a:r>
              <a:rPr lang="ru-RU" sz="2400">
                <a:solidFill>
                  <a:srgbClr val="000000"/>
                </a:solidFill>
                <a:latin typeface="Tahoma" pitchFamily="34" charset="0"/>
              </a:rPr>
              <a:t>При таком жесте регулировщика со стороны груди и спины движение всех транспортных средств и пешеходов запрещено.</a:t>
            </a:r>
          </a:p>
        </p:txBody>
      </p:sp>
      <p:pic>
        <p:nvPicPr>
          <p:cNvPr id="360453" name="Picture 5" descr="img214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260350"/>
            <a:ext cx="1944687" cy="59055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hold"/>
                                        <p:tgtEl>
                                          <p:spTgt spid="3604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hold"/>
                                        <p:tgtEl>
                                          <p:spTgt spid="3604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3604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hold"/>
                                        <p:tgtEl>
                                          <p:spTgt spid="3604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60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451" grpId="0" animBg="1"/>
      <p:bldP spid="3604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43887" cy="1314450"/>
          </a:xfrm>
        </p:spPr>
        <p:txBody>
          <a:bodyPr/>
          <a:lstStyle/>
          <a:p>
            <a:r>
              <a:rPr lang="ru-RU" sz="2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Найди, какой жест регулировщика соответствует зеленому сигналу светофора?</a:t>
            </a:r>
          </a:p>
        </p:txBody>
      </p:sp>
      <p:sp>
        <p:nvSpPr>
          <p:cNvPr id="357379" name="Text Box 3"/>
          <p:cNvSpPr txBox="1">
            <a:spLocks noChangeArrowheads="1"/>
          </p:cNvSpPr>
          <p:nvPr/>
        </p:nvSpPr>
        <p:spPr bwMode="auto">
          <a:xfrm>
            <a:off x="468313" y="4005263"/>
            <a:ext cx="1511300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55000"/>
              </a:lnSpc>
              <a:spcBef>
                <a:spcPct val="50000"/>
              </a:spcBef>
            </a:pPr>
            <a:r>
              <a:rPr lang="ru-RU">
                <a:latin typeface="Tahoma" pitchFamily="34" charset="0"/>
              </a:rPr>
              <a:t>-</a:t>
            </a:r>
          </a:p>
        </p:txBody>
      </p:sp>
      <p:pic>
        <p:nvPicPr>
          <p:cNvPr id="357380" name="Picture 4" descr="img2143">
            <a:hlinkClick r:id="rId2" action="ppaction://hlinksldjump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16013" y="1628775"/>
            <a:ext cx="1636712" cy="4456113"/>
          </a:xfrm>
          <a:ln w="3175" cap="flat">
            <a:solidFill>
              <a:schemeClr val="tx1"/>
            </a:solidFill>
            <a:prstDash val="sysDot"/>
          </a:ln>
        </p:spPr>
      </p:pic>
      <p:pic>
        <p:nvPicPr>
          <p:cNvPr id="357381" name="Picture 5" descr="img2148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375" y="1628775"/>
            <a:ext cx="1584325" cy="4464050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357382" name="Picture 6" descr="img2141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325" y="1628775"/>
            <a:ext cx="1589088" cy="4464050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8" name="Rectangle 2"/>
          <p:cNvSpPr>
            <a:spLocks noChangeArrowheads="1"/>
          </p:cNvSpPr>
          <p:nvPr/>
        </p:nvSpPr>
        <p:spPr bwMode="auto">
          <a:xfrm>
            <a:off x="2700338" y="2492375"/>
            <a:ext cx="1582737" cy="1800225"/>
          </a:xfrm>
          <a:prstGeom prst="rect">
            <a:avLst/>
          </a:prstGeom>
          <a:solidFill>
            <a:srgbClr val="808080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80808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62499" name="Oval 3">
            <a:hlinkClick r:id="rId3" action="ppaction://hlinksldjump">
              <a:snd r:embed="rId4" name="applause.wav"/>
            </a:hlinkClick>
          </p:cNvPr>
          <p:cNvSpPr>
            <a:spLocks noChangeArrowheads="1"/>
          </p:cNvSpPr>
          <p:nvPr/>
        </p:nvSpPr>
        <p:spPr bwMode="auto">
          <a:xfrm>
            <a:off x="2916238" y="2852738"/>
            <a:ext cx="1150937" cy="100806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2500" name="Text Box 4">
            <a:hlinkClick r:id="" action="ppaction://hlinkshowjump?jump=previousslide"/>
          </p:cNvPr>
          <p:cNvSpPr txBox="1">
            <a:spLocks noChangeArrowheads="1"/>
          </p:cNvSpPr>
          <p:nvPr/>
        </p:nvSpPr>
        <p:spPr bwMode="auto">
          <a:xfrm>
            <a:off x="4572000" y="1196975"/>
            <a:ext cx="4268788" cy="34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2800" b="1">
                <a:solidFill>
                  <a:srgbClr val="000000"/>
                </a:solidFill>
                <a:latin typeface="Tahoma" pitchFamily="34" charset="0"/>
              </a:rPr>
              <a:t>Неправильный ответ!</a:t>
            </a:r>
          </a:p>
          <a:p>
            <a:pPr algn="l"/>
            <a:r>
              <a:rPr lang="ru-RU" sz="2400">
                <a:solidFill>
                  <a:srgbClr val="000000"/>
                </a:solidFill>
                <a:latin typeface="Tahoma" pitchFamily="34" charset="0"/>
              </a:rPr>
              <a:t>Поднятая регулировщиком вверх правая рука запрещает движение всех транспортных средств и пешеходов во всех направлениях и соответствует желтому сигналу светофора.</a:t>
            </a:r>
          </a:p>
        </p:txBody>
      </p:sp>
      <p:pic>
        <p:nvPicPr>
          <p:cNvPr id="362501" name="Picture 5" descr="img214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765175"/>
            <a:ext cx="1728787" cy="56165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3624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3624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3624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3624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2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2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2499" grpId="0" animBg="1"/>
      <p:bldP spid="362500" grpId="0"/>
      <p:bldP spid="36250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43887" cy="1314450"/>
          </a:xfrm>
        </p:spPr>
        <p:txBody>
          <a:bodyPr/>
          <a:lstStyle/>
          <a:p>
            <a:r>
              <a:rPr lang="ru-RU" sz="2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Найди, какой жест регулировщика соответствует зеленому сигналу светофора?</a:t>
            </a:r>
          </a:p>
        </p:txBody>
      </p:sp>
      <p:sp>
        <p:nvSpPr>
          <p:cNvPr id="358403" name="Text Box 3"/>
          <p:cNvSpPr txBox="1">
            <a:spLocks noChangeArrowheads="1"/>
          </p:cNvSpPr>
          <p:nvPr/>
        </p:nvSpPr>
        <p:spPr bwMode="auto">
          <a:xfrm>
            <a:off x="468313" y="4005263"/>
            <a:ext cx="1511300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55000"/>
              </a:lnSpc>
              <a:spcBef>
                <a:spcPct val="50000"/>
              </a:spcBef>
            </a:pPr>
            <a:r>
              <a:rPr lang="ru-RU">
                <a:latin typeface="Tahoma" pitchFamily="34" charset="0"/>
              </a:rPr>
              <a:t>-</a:t>
            </a:r>
          </a:p>
        </p:txBody>
      </p:sp>
      <p:pic>
        <p:nvPicPr>
          <p:cNvPr id="358404" name="Picture 4" descr="img2143">
            <a:hlinkClick r:id="rId2" action="ppaction://hlinksldjump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16013" y="1628775"/>
            <a:ext cx="1636712" cy="4456113"/>
          </a:xfrm>
          <a:ln w="3175" cap="flat">
            <a:solidFill>
              <a:schemeClr val="tx1"/>
            </a:solidFill>
            <a:prstDash val="sysDot"/>
          </a:ln>
        </p:spPr>
      </p:pic>
      <p:pic>
        <p:nvPicPr>
          <p:cNvPr id="358405" name="Picture 5" descr="img2148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375" y="1628775"/>
            <a:ext cx="1584325" cy="4464050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358406" name="Picture 6" descr="img2141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325" y="1628775"/>
            <a:ext cx="1589088" cy="4464050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474" name="Picture 2" descr="img2148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765175"/>
            <a:ext cx="1800225" cy="5327650"/>
          </a:xfrm>
          <a:prstGeom prst="rect">
            <a:avLst/>
          </a:prstGeom>
          <a:noFill/>
        </p:spPr>
      </p:pic>
      <p:sp>
        <p:nvSpPr>
          <p:cNvPr id="361475" name="Rectangle 3"/>
          <p:cNvSpPr>
            <a:spLocks noChangeArrowheads="1"/>
          </p:cNvSpPr>
          <p:nvPr/>
        </p:nvSpPr>
        <p:spPr bwMode="auto">
          <a:xfrm>
            <a:off x="2411413" y="2492375"/>
            <a:ext cx="1582737" cy="1800225"/>
          </a:xfrm>
          <a:prstGeom prst="rect">
            <a:avLst/>
          </a:prstGeom>
          <a:solidFill>
            <a:srgbClr val="808080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80808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61476" name="Oval 4">
            <a:hlinkClick r:id="rId6" action="ppaction://hlinksldjump">
              <a:snd r:embed="rId7" name="applause.wav"/>
            </a:hlinkClick>
          </p:cNvPr>
          <p:cNvSpPr>
            <a:spLocks noChangeArrowheads="1"/>
          </p:cNvSpPr>
          <p:nvPr/>
        </p:nvSpPr>
        <p:spPr bwMode="auto">
          <a:xfrm>
            <a:off x="2627313" y="2852738"/>
            <a:ext cx="1150937" cy="1008062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1477" name="Text Box 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4284663" y="692150"/>
            <a:ext cx="4751387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b="1">
                <a:solidFill>
                  <a:srgbClr val="000000"/>
                </a:solidFill>
              </a:rPr>
              <a:t>Правильно!</a:t>
            </a:r>
          </a:p>
          <a:p>
            <a:pPr algn="l">
              <a:spcBef>
                <a:spcPct val="50000"/>
              </a:spcBef>
            </a:pPr>
            <a:r>
              <a:rPr lang="ru-RU" sz="2400">
                <a:solidFill>
                  <a:srgbClr val="000000"/>
                </a:solidFill>
              </a:rPr>
              <a:t> при опущенных или вытянутых в стороны руках со стороны левого и правого бока безрельсовым транспортным средствам разрешено движение прямо и направо, пешеходам разрешено переходить проезжую часть</a:t>
            </a:r>
          </a:p>
          <a:p>
            <a:pPr algn="l">
              <a:spcBef>
                <a:spcPct val="50000"/>
              </a:spcBef>
            </a:pPr>
            <a:endParaRPr lang="ru-RU" sz="2400">
              <a:solidFill>
                <a:srgbClr val="000000"/>
              </a:solidFill>
            </a:endParaRPr>
          </a:p>
          <a:p>
            <a:pPr algn="l">
              <a:spcBef>
                <a:spcPct val="50000"/>
              </a:spcBef>
            </a:pPr>
            <a:endParaRPr lang="ru-RU" sz="24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hold"/>
                                        <p:tgtEl>
                                          <p:spTgt spid="3614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hold"/>
                                        <p:tgtEl>
                                          <p:spTgt spid="3614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8" dur="1000" autoRev="1" fill="hold"/>
                                        <p:tgtEl>
                                          <p:spTgt spid="3614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hold"/>
                                        <p:tgtEl>
                                          <p:spTgt spid="3614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3614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Мик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476" grpId="0" animBg="1"/>
      <p:bldP spid="36147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4" name="WordArt 6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619250" y="1628775"/>
            <a:ext cx="6048375" cy="274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6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Молодцы!!!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6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6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83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65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29" name="Picture 9" descr="myanistarback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27" name="Rectangle 7"/>
          <p:cNvSpPr>
            <a:spLocks noGrp="1" noChangeArrowheads="1"/>
          </p:cNvSpPr>
          <p:nvPr>
            <p:ph/>
          </p:nvPr>
        </p:nvSpPr>
        <p:spPr>
          <a:xfrm>
            <a:off x="0" y="103188"/>
            <a:ext cx="9144000" cy="5953125"/>
          </a:xfrm>
        </p:spPr>
        <p:txBody>
          <a:bodyPr/>
          <a:lstStyle/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r>
              <a:rPr lang="ru-RU" sz="6000" b="1">
                <a:latin typeface="Franklin Gothic Book" pitchFamily="34" charset="0"/>
              </a:rPr>
              <a:t>  </a:t>
            </a:r>
          </a:p>
          <a:p>
            <a:pPr algn="ctr">
              <a:buFontTx/>
              <a:buNone/>
            </a:pPr>
            <a:r>
              <a:rPr lang="ru-RU" sz="6000" b="1">
                <a:latin typeface="Franklin Gothic Book" pitchFamily="34" charset="0"/>
              </a:rPr>
              <a:t> </a:t>
            </a:r>
            <a:r>
              <a:rPr lang="ru-RU" sz="6600" b="1">
                <a:solidFill>
                  <a:schemeClr val="bg1"/>
                </a:solidFill>
                <a:latin typeface="Comic Sans MS" pitchFamily="66" charset="0"/>
              </a:rPr>
              <a:t>«ВЕРЮ-НЕ ВЕРЮ»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3891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3891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3891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3891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891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43887" cy="877888"/>
          </a:xfrm>
        </p:spPr>
        <p:txBody>
          <a:bodyPr/>
          <a:lstStyle/>
          <a:p>
            <a:r>
              <a:rPr lang="ru-RU" sz="4000">
                <a:solidFill>
                  <a:srgbClr val="080808"/>
                </a:solidFill>
              </a:rPr>
              <a:t>Как это было…</a:t>
            </a:r>
          </a:p>
        </p:txBody>
      </p:sp>
      <p:sp>
        <p:nvSpPr>
          <p:cNvPr id="365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1600200"/>
            <a:ext cx="9036050" cy="4456113"/>
          </a:xfrm>
        </p:spPr>
        <p:txBody>
          <a:bodyPr/>
          <a:lstStyle/>
          <a:p>
            <a:pPr marL="452438" indent="-452438">
              <a:lnSpc>
                <a:spcPct val="90000"/>
              </a:lnSpc>
            </a:pPr>
            <a:r>
              <a:rPr lang="ru-RU" sz="2800" dirty="0">
                <a:solidFill>
                  <a:srgbClr val="080808"/>
                </a:solidFill>
              </a:rPr>
              <a:t>… </a:t>
            </a:r>
            <a:r>
              <a:rPr lang="ru-RU" b="1" dirty="0">
                <a:solidFill>
                  <a:srgbClr val="080808"/>
                </a:solidFill>
                <a:latin typeface="Courier New" pitchFamily="49" charset="0"/>
              </a:rPr>
              <a:t>Автомобилей еще не было, да и идея их создания еще не появилась.                        Но в крупнейших городах Европы интенсивность движения конных экипажей достигла уже такой величины, когда для пешеходов стали возникать значительные трудности при пересечении широких улиц… </a:t>
            </a:r>
          </a:p>
          <a:p>
            <a:pPr marL="452438" indent="-452438">
              <a:lnSpc>
                <a:spcPct val="90000"/>
              </a:lnSpc>
              <a:buFontTx/>
              <a:buNone/>
            </a:pPr>
            <a:endParaRPr lang="ru-RU" b="1" dirty="0">
              <a:solidFill>
                <a:srgbClr val="080808"/>
              </a:solidFill>
              <a:latin typeface="Courier New" pitchFamily="49" charset="0"/>
            </a:endParaRPr>
          </a:p>
        </p:txBody>
      </p:sp>
    </p:spTree>
  </p:cSld>
  <p:clrMapOvr>
    <a:masterClrMapping/>
  </p:clrMapOvr>
  <p:transition advClick="0" advTm="6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65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80808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80808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65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65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9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2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103188"/>
            <a:ext cx="8243887" cy="85725"/>
          </a:xfrm>
        </p:spPr>
        <p:txBody>
          <a:bodyPr/>
          <a:lstStyle/>
          <a:p>
            <a:endParaRPr lang="ru-RU" sz="40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63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60350"/>
            <a:ext cx="8856662" cy="5795963"/>
          </a:xfrm>
        </p:spPr>
        <p:txBody>
          <a:bodyPr/>
          <a:lstStyle/>
          <a:p>
            <a:pPr>
              <a:lnSpc>
                <a:spcPct val="135000"/>
              </a:lnSpc>
              <a:buFontTx/>
              <a:buNone/>
            </a:pPr>
            <a:r>
              <a:rPr lang="ru-RU" sz="2800" b="1" i="1">
                <a:solidFill>
                  <a:srgbClr val="080808"/>
                </a:solidFill>
              </a:rPr>
              <a:t>     </a:t>
            </a:r>
          </a:p>
          <a:p>
            <a:pPr algn="ctr">
              <a:lnSpc>
                <a:spcPct val="135000"/>
              </a:lnSpc>
              <a:buFontTx/>
              <a:buNone/>
            </a:pPr>
            <a:r>
              <a:rPr lang="ru-RU" sz="2800" b="1" i="1">
                <a:solidFill>
                  <a:srgbClr val="080808"/>
                </a:solidFill>
              </a:rPr>
              <a:t>  </a:t>
            </a:r>
            <a:r>
              <a:rPr lang="ru-RU" b="1" i="1">
                <a:solidFill>
                  <a:srgbClr val="080808"/>
                </a:solidFill>
              </a:rPr>
              <a:t>Верите ли вы, </a:t>
            </a:r>
          </a:p>
          <a:p>
            <a:pPr algn="ctr">
              <a:lnSpc>
                <a:spcPct val="135000"/>
              </a:lnSpc>
              <a:buFontTx/>
              <a:buNone/>
            </a:pPr>
            <a:r>
              <a:rPr lang="ru-RU" b="1" i="1">
                <a:solidFill>
                  <a:srgbClr val="080808"/>
                </a:solidFill>
              </a:rPr>
              <a:t>что максимальное количество сигналов  транспортного светофора равно  6?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3523" grpId="1" uiExpan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385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sz="3600" b="1">
                <a:solidFill>
                  <a:srgbClr val="080808"/>
                </a:solidFill>
              </a:rPr>
              <a:t>Нет, </a:t>
            </a:r>
          </a:p>
          <a:p>
            <a:pPr algn="ctr">
              <a:buFontTx/>
              <a:buNone/>
            </a:pPr>
            <a:r>
              <a:rPr lang="ru-RU" sz="3600" b="1">
                <a:solidFill>
                  <a:srgbClr val="080808"/>
                </a:solidFill>
              </a:rPr>
              <a:t>максимальное количество сигналов транспортного светофора - 5!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5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5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85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5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5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5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85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5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103188"/>
            <a:ext cx="8243887" cy="85725"/>
          </a:xfrm>
        </p:spPr>
        <p:txBody>
          <a:bodyPr/>
          <a:lstStyle/>
          <a:p>
            <a:endParaRPr lang="ru-RU" sz="40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77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60350"/>
            <a:ext cx="8856662" cy="5795963"/>
          </a:xfrm>
        </p:spPr>
        <p:txBody>
          <a:bodyPr/>
          <a:lstStyle/>
          <a:p>
            <a:pPr>
              <a:lnSpc>
                <a:spcPct val="135000"/>
              </a:lnSpc>
              <a:buFontTx/>
              <a:buNone/>
            </a:pPr>
            <a:r>
              <a:rPr lang="ru-RU" sz="2800" b="1" i="1">
                <a:solidFill>
                  <a:srgbClr val="080808"/>
                </a:solidFill>
              </a:rPr>
              <a:t>     </a:t>
            </a:r>
          </a:p>
          <a:p>
            <a:pPr algn="ctr">
              <a:lnSpc>
                <a:spcPct val="135000"/>
              </a:lnSpc>
              <a:buFontTx/>
              <a:buNone/>
            </a:pPr>
            <a:r>
              <a:rPr lang="ru-RU" sz="2800" b="1" i="1">
                <a:solidFill>
                  <a:srgbClr val="080808"/>
                </a:solidFill>
              </a:rPr>
              <a:t>  </a:t>
            </a:r>
            <a:r>
              <a:rPr lang="ru-RU" sz="3600" b="1" i="1">
                <a:solidFill>
                  <a:srgbClr val="080808"/>
                </a:solidFill>
              </a:rPr>
              <a:t>Верите ли вы, </a:t>
            </a:r>
          </a:p>
          <a:p>
            <a:pPr algn="ctr">
              <a:lnSpc>
                <a:spcPct val="135000"/>
              </a:lnSpc>
              <a:buFontTx/>
              <a:buNone/>
            </a:pPr>
            <a:r>
              <a:rPr lang="ru-RU" sz="3600" b="1" i="1">
                <a:solidFill>
                  <a:srgbClr val="080808"/>
                </a:solidFill>
              </a:rPr>
              <a:t>что жёлтый мигающий сигнал транспортного светофора обозначает нерегулируемый перекрёсток?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7785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785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9" name="Rectangle 7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pPr>
              <a:buFontTx/>
              <a:buNone/>
            </a:pPr>
            <a:endParaRPr lang="ru-RU"/>
          </a:p>
          <a:p>
            <a:pPr algn="ctr">
              <a:buFontTx/>
              <a:buNone/>
            </a:pPr>
            <a:endParaRPr lang="ru-RU" sz="3600" b="1">
              <a:solidFill>
                <a:srgbClr val="080808"/>
              </a:solidFill>
            </a:endParaRPr>
          </a:p>
          <a:p>
            <a:pPr algn="ctr">
              <a:buFontTx/>
              <a:buNone/>
            </a:pPr>
            <a:r>
              <a:rPr lang="ru-RU" sz="3600" b="1">
                <a:solidFill>
                  <a:srgbClr val="080808"/>
                </a:solidFill>
              </a:rPr>
              <a:t>Да,</a:t>
            </a:r>
          </a:p>
          <a:p>
            <a:pPr algn="ctr">
              <a:buFontTx/>
              <a:buNone/>
            </a:pPr>
            <a:r>
              <a:rPr lang="ru-RU" sz="3600" b="1">
                <a:solidFill>
                  <a:srgbClr val="080808"/>
                </a:solidFill>
              </a:rPr>
              <a:t> желтый мигающий сигнал светофора означает нерегулируемый перекресток.</a:t>
            </a:r>
          </a:p>
        </p:txBody>
      </p:sp>
      <p:pic>
        <p:nvPicPr>
          <p:cNvPr id="392200" name="Picture 8" descr="smiley_010"/>
          <p:cNvPicPr>
            <a:picLocks noChangeAspect="1" noChangeArrowheads="1"/>
          </p:cNvPicPr>
          <p:nvPr/>
        </p:nvPicPr>
        <p:blipFill>
          <a:blip r:embed="rId2" cstate="print">
            <a:lum contrast="-18000"/>
          </a:blip>
          <a:srcRect/>
          <a:stretch>
            <a:fillRect/>
          </a:stretch>
        </p:blipFill>
        <p:spPr bwMode="auto">
          <a:xfrm>
            <a:off x="827088" y="5229225"/>
            <a:ext cx="1800225" cy="1128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2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2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92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2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92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2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92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2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0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3922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3922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922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3922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103188"/>
            <a:ext cx="8243887" cy="85725"/>
          </a:xfrm>
        </p:spPr>
        <p:txBody>
          <a:bodyPr/>
          <a:lstStyle/>
          <a:p>
            <a:endParaRPr lang="ru-RU" sz="40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78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60350"/>
            <a:ext cx="8856662" cy="5795963"/>
          </a:xfrm>
        </p:spPr>
        <p:txBody>
          <a:bodyPr/>
          <a:lstStyle/>
          <a:p>
            <a:pPr>
              <a:lnSpc>
                <a:spcPct val="135000"/>
              </a:lnSpc>
              <a:buFontTx/>
              <a:buNone/>
            </a:pPr>
            <a:r>
              <a:rPr lang="ru-RU" sz="2800" b="1" i="1">
                <a:solidFill>
                  <a:srgbClr val="080808"/>
                </a:solidFill>
              </a:rPr>
              <a:t>     </a:t>
            </a:r>
          </a:p>
          <a:p>
            <a:pPr algn="ctr">
              <a:lnSpc>
                <a:spcPct val="135000"/>
              </a:lnSpc>
              <a:buFontTx/>
              <a:buNone/>
            </a:pPr>
            <a:r>
              <a:rPr lang="ru-RU" sz="2800" b="1" i="1">
                <a:solidFill>
                  <a:srgbClr val="080808"/>
                </a:solidFill>
              </a:rPr>
              <a:t>  </a:t>
            </a:r>
            <a:r>
              <a:rPr lang="ru-RU" sz="3600" b="1" i="1">
                <a:solidFill>
                  <a:srgbClr val="080808"/>
                </a:solidFill>
              </a:rPr>
              <a:t>Верите ли вы,</a:t>
            </a:r>
          </a:p>
          <a:p>
            <a:pPr algn="ctr">
              <a:lnSpc>
                <a:spcPct val="135000"/>
              </a:lnSpc>
              <a:buFontTx/>
              <a:buNone/>
            </a:pPr>
            <a:r>
              <a:rPr lang="ru-RU" sz="3600" b="1" i="1">
                <a:solidFill>
                  <a:srgbClr val="080808"/>
                </a:solidFill>
              </a:rPr>
              <a:t> что первый электрический светофор появился в Англии?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7888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8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83" name="Rectangle 11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ru-RU" sz="3600" b="1">
              <a:solidFill>
                <a:srgbClr val="080808"/>
              </a:solidFill>
            </a:endParaRPr>
          </a:p>
          <a:p>
            <a:pPr algn="ctr">
              <a:buFontTx/>
              <a:buNone/>
            </a:pPr>
            <a:endParaRPr lang="ru-RU" sz="3600" b="1">
              <a:solidFill>
                <a:srgbClr val="080808"/>
              </a:solidFill>
            </a:endParaRPr>
          </a:p>
          <a:p>
            <a:pPr algn="ctr">
              <a:buFontTx/>
              <a:buNone/>
            </a:pPr>
            <a:r>
              <a:rPr lang="ru-RU" sz="3600" b="1">
                <a:solidFill>
                  <a:srgbClr val="080808"/>
                </a:solidFill>
              </a:rPr>
              <a:t>Нет, </a:t>
            </a:r>
          </a:p>
          <a:p>
            <a:pPr algn="ctr">
              <a:buFontTx/>
              <a:buNone/>
            </a:pPr>
            <a:r>
              <a:rPr lang="ru-RU" sz="3600" b="1">
                <a:solidFill>
                  <a:srgbClr val="080808"/>
                </a:solidFill>
              </a:rPr>
              <a:t>первый электрический светофор появился </a:t>
            </a:r>
          </a:p>
          <a:p>
            <a:pPr algn="ctr">
              <a:buFontTx/>
              <a:buNone/>
            </a:pPr>
            <a:r>
              <a:rPr lang="ru-RU" sz="3600" b="1">
                <a:solidFill>
                  <a:srgbClr val="080808"/>
                </a:solidFill>
              </a:rPr>
              <a:t>в Америке.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7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7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87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7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7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7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87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7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7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7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87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7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103188"/>
            <a:ext cx="8243887" cy="85725"/>
          </a:xfrm>
        </p:spPr>
        <p:txBody>
          <a:bodyPr/>
          <a:lstStyle/>
          <a:p>
            <a:endParaRPr lang="ru-RU" sz="40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81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60350"/>
            <a:ext cx="8856662" cy="5795963"/>
          </a:xfrm>
        </p:spPr>
        <p:txBody>
          <a:bodyPr/>
          <a:lstStyle/>
          <a:p>
            <a:pPr>
              <a:lnSpc>
                <a:spcPct val="135000"/>
              </a:lnSpc>
              <a:buFontTx/>
              <a:buNone/>
            </a:pPr>
            <a:r>
              <a:rPr lang="ru-RU" sz="2800" b="1" i="1">
                <a:solidFill>
                  <a:srgbClr val="080808"/>
                </a:solidFill>
              </a:rPr>
              <a:t>     </a:t>
            </a:r>
          </a:p>
          <a:p>
            <a:pPr algn="ctr">
              <a:lnSpc>
                <a:spcPct val="135000"/>
              </a:lnSpc>
              <a:buFontTx/>
              <a:buNone/>
            </a:pPr>
            <a:r>
              <a:rPr lang="ru-RU" sz="2800" b="1" i="1">
                <a:solidFill>
                  <a:srgbClr val="080808"/>
                </a:solidFill>
              </a:rPr>
              <a:t>  </a:t>
            </a:r>
            <a:r>
              <a:rPr lang="ru-RU" sz="3600" b="1" i="1">
                <a:solidFill>
                  <a:srgbClr val="080808"/>
                </a:solidFill>
              </a:rPr>
              <a:t>Верите ли вы, </a:t>
            </a:r>
          </a:p>
          <a:p>
            <a:pPr algn="ctr">
              <a:lnSpc>
                <a:spcPct val="135000"/>
              </a:lnSpc>
              <a:buFontTx/>
              <a:buNone/>
            </a:pPr>
            <a:r>
              <a:rPr lang="ru-RU" sz="3600" b="1" i="1">
                <a:solidFill>
                  <a:srgbClr val="080808"/>
                </a:solidFill>
              </a:rPr>
              <a:t>что сигнал регулировщика свистком разрешает </a:t>
            </a:r>
          </a:p>
          <a:p>
            <a:pPr algn="ctr">
              <a:lnSpc>
                <a:spcPct val="135000"/>
              </a:lnSpc>
              <a:buFontTx/>
              <a:buNone/>
            </a:pPr>
            <a:r>
              <a:rPr lang="ru-RU" sz="3600" b="1" i="1">
                <a:solidFill>
                  <a:srgbClr val="080808"/>
                </a:solidFill>
              </a:rPr>
              <a:t>движение пешеходов?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8195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95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102" name="Rectangle 6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ru-RU" sz="3600" b="1">
              <a:solidFill>
                <a:srgbClr val="080808"/>
              </a:solidFill>
            </a:endParaRPr>
          </a:p>
          <a:p>
            <a:pPr algn="ctr">
              <a:buFontTx/>
              <a:buNone/>
            </a:pPr>
            <a:endParaRPr lang="ru-RU" sz="3600" b="1">
              <a:solidFill>
                <a:srgbClr val="080808"/>
              </a:solidFill>
            </a:endParaRPr>
          </a:p>
          <a:p>
            <a:pPr algn="ctr">
              <a:buFontTx/>
              <a:buNone/>
            </a:pPr>
            <a:r>
              <a:rPr lang="ru-RU" sz="3600" b="1">
                <a:solidFill>
                  <a:srgbClr val="080808"/>
                </a:solidFill>
              </a:rPr>
              <a:t>Нет,</a:t>
            </a:r>
          </a:p>
          <a:p>
            <a:pPr algn="ctr">
              <a:buFontTx/>
              <a:buNone/>
            </a:pPr>
            <a:r>
              <a:rPr lang="ru-RU" sz="3600" b="1">
                <a:solidFill>
                  <a:srgbClr val="080808"/>
                </a:solidFill>
              </a:rPr>
              <a:t> сигнал свистком служит для привлечения внимания участников дорожного движения.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8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8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88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8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8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8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88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8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103188"/>
            <a:ext cx="8243887" cy="85725"/>
          </a:xfrm>
        </p:spPr>
        <p:txBody>
          <a:bodyPr/>
          <a:lstStyle/>
          <a:p>
            <a:endParaRPr lang="ru-RU" sz="40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80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60350"/>
            <a:ext cx="8856662" cy="5795963"/>
          </a:xfrm>
        </p:spPr>
        <p:txBody>
          <a:bodyPr/>
          <a:lstStyle/>
          <a:p>
            <a:pPr>
              <a:lnSpc>
                <a:spcPct val="135000"/>
              </a:lnSpc>
              <a:buFontTx/>
              <a:buNone/>
            </a:pPr>
            <a:r>
              <a:rPr lang="ru-RU" sz="2400" b="1" i="1">
                <a:solidFill>
                  <a:srgbClr val="080808"/>
                </a:solidFill>
              </a:rPr>
              <a:t>     </a:t>
            </a:r>
          </a:p>
          <a:p>
            <a:pPr algn="ctr">
              <a:lnSpc>
                <a:spcPct val="135000"/>
              </a:lnSpc>
              <a:buFontTx/>
              <a:buNone/>
            </a:pPr>
            <a:r>
              <a:rPr lang="ru-RU" sz="2400" b="1" i="1">
                <a:solidFill>
                  <a:srgbClr val="080808"/>
                </a:solidFill>
              </a:rPr>
              <a:t>  </a:t>
            </a:r>
            <a:r>
              <a:rPr lang="ru-RU" b="1" i="1">
                <a:solidFill>
                  <a:srgbClr val="080808"/>
                </a:solidFill>
              </a:rPr>
              <a:t>Верите ли вы, </a:t>
            </a:r>
          </a:p>
          <a:p>
            <a:pPr algn="ctr">
              <a:lnSpc>
                <a:spcPct val="135000"/>
              </a:lnSpc>
              <a:buFontTx/>
              <a:buNone/>
            </a:pPr>
            <a:r>
              <a:rPr lang="ru-RU" b="1" i="1">
                <a:solidFill>
                  <a:srgbClr val="080808"/>
                </a:solidFill>
              </a:rPr>
              <a:t>что водители и пешеходы всегда должны выполнять сигналы и указания регулировщика, даже если они противоречат  сигналам светофора?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8093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093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8" name="Rectangle 4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ru-RU" sz="3600" b="1">
              <a:solidFill>
                <a:srgbClr val="080808"/>
              </a:solidFill>
            </a:endParaRPr>
          </a:p>
          <a:p>
            <a:pPr algn="ctr">
              <a:buFontTx/>
              <a:buNone/>
            </a:pPr>
            <a:r>
              <a:rPr lang="ru-RU" sz="3600" b="1">
                <a:solidFill>
                  <a:srgbClr val="080808"/>
                </a:solidFill>
              </a:rPr>
              <a:t>Да, </a:t>
            </a:r>
          </a:p>
          <a:p>
            <a:pPr algn="ctr">
              <a:buFontTx/>
              <a:buNone/>
            </a:pPr>
            <a:r>
              <a:rPr lang="ru-RU" sz="3600" b="1">
                <a:solidFill>
                  <a:srgbClr val="080808"/>
                </a:solidFill>
              </a:rPr>
              <a:t>сигналы и указания регулировщика участники движения должны выполнять, даже если они противоречат  сигналам светофора.</a:t>
            </a:r>
          </a:p>
          <a:p>
            <a:pPr>
              <a:buFontTx/>
              <a:buNone/>
            </a:pPr>
            <a:endParaRPr lang="ru-RU" sz="3600" b="1">
              <a:solidFill>
                <a:srgbClr val="0808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0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0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0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0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0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0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00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0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71575" y="211138"/>
            <a:ext cx="7245350" cy="587375"/>
          </a:xfrm>
        </p:spPr>
        <p:txBody>
          <a:bodyPr anchor="ctr" anchorCtr="1"/>
          <a:lstStyle/>
          <a:p>
            <a:r>
              <a:rPr lang="ru-RU" sz="3600">
                <a:solidFill>
                  <a:srgbClr val="080808"/>
                </a:solidFill>
              </a:rPr>
              <a:t>ИСТОРИЯ СОЗДАНИЯ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196975"/>
            <a:ext cx="6011863" cy="53276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>
                <a:solidFill>
                  <a:srgbClr val="080808"/>
                </a:solidFill>
              </a:rPr>
              <a:t>И вот в 1868 году в Лондоне перед зданием парламента установили </a:t>
            </a:r>
            <a:r>
              <a:rPr lang="ru-RU" sz="2000" b="1">
                <a:solidFill>
                  <a:srgbClr val="080808"/>
                </a:solidFill>
              </a:rPr>
              <a:t>семафор</a:t>
            </a:r>
            <a:r>
              <a:rPr lang="ru-RU" sz="2000">
                <a:solidFill>
                  <a:srgbClr val="080808"/>
                </a:solidFill>
              </a:rPr>
              <a:t>. Именно семафор, который уже применялся на железных дорогах. Его придумал английский инженер Найт. </a:t>
            </a:r>
          </a:p>
          <a:p>
            <a:pPr>
              <a:lnSpc>
                <a:spcPct val="80000"/>
              </a:lnSpc>
            </a:pPr>
            <a:r>
              <a:rPr lang="ru-RU" sz="2000">
                <a:solidFill>
                  <a:srgbClr val="080808"/>
                </a:solidFill>
              </a:rPr>
              <a:t>     Этот семафор был механическим (цветные сигналы </a:t>
            </a:r>
            <a:r>
              <a:rPr lang="ru-RU" sz="2000">
                <a:solidFill>
                  <a:srgbClr val="FF3300"/>
                </a:solidFill>
              </a:rPr>
              <a:t>красного</a:t>
            </a:r>
            <a:r>
              <a:rPr lang="ru-RU" sz="2000">
                <a:solidFill>
                  <a:srgbClr val="080808"/>
                </a:solidFill>
              </a:rPr>
              <a:t> и </a:t>
            </a:r>
            <a:r>
              <a:rPr lang="ru-RU" sz="2000">
                <a:solidFill>
                  <a:srgbClr val="00FF00"/>
                </a:solidFill>
              </a:rPr>
              <a:t>зеленого </a:t>
            </a:r>
            <a:r>
              <a:rPr lang="ru-RU" sz="2000">
                <a:solidFill>
                  <a:srgbClr val="080808"/>
                </a:solidFill>
              </a:rPr>
              <a:t>цветов менялись с помощью системы приводных ремней). В тёмное время суток использовался вращающийся газовый фонарь. Управлял семафором специально обученный полицейский, который при помощи лебедки поднимал и опускал стрелу с цветным диском. </a:t>
            </a:r>
          </a:p>
          <a:p>
            <a:pPr>
              <a:lnSpc>
                <a:spcPct val="80000"/>
              </a:lnSpc>
            </a:pPr>
            <a:r>
              <a:rPr lang="ru-RU" sz="2000">
                <a:solidFill>
                  <a:srgbClr val="080808"/>
                </a:solidFill>
              </a:rPr>
              <a:t>К сожалению, 2 января 1869 года газовый фонарь взорвался, ранив дежурившего у  семафора полицейского. Это была первая попытка управлять движением. </a:t>
            </a:r>
          </a:p>
        </p:txBody>
      </p:sp>
      <p:pic>
        <p:nvPicPr>
          <p:cNvPr id="4107" name="Picture 11" descr="Газовый светофо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325" y="908050"/>
            <a:ext cx="2879725" cy="551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28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5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55" presetClass="entr" presetSubtype="0" fill="hold" grpId="1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1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103188"/>
            <a:ext cx="8243887" cy="85725"/>
          </a:xfrm>
        </p:spPr>
        <p:txBody>
          <a:bodyPr/>
          <a:lstStyle/>
          <a:p>
            <a:endParaRPr lang="ru-RU" sz="40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84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60350"/>
            <a:ext cx="8856662" cy="5795963"/>
          </a:xfrm>
        </p:spPr>
        <p:txBody>
          <a:bodyPr/>
          <a:lstStyle/>
          <a:p>
            <a:pPr>
              <a:lnSpc>
                <a:spcPct val="135000"/>
              </a:lnSpc>
              <a:buFontTx/>
              <a:buNone/>
            </a:pPr>
            <a:r>
              <a:rPr lang="ru-RU" sz="2800" b="1" i="1">
                <a:solidFill>
                  <a:srgbClr val="080808"/>
                </a:solidFill>
              </a:rPr>
              <a:t>     </a:t>
            </a:r>
          </a:p>
          <a:p>
            <a:pPr algn="ctr">
              <a:lnSpc>
                <a:spcPct val="135000"/>
              </a:lnSpc>
              <a:buFontTx/>
              <a:buNone/>
            </a:pPr>
            <a:r>
              <a:rPr lang="ru-RU" sz="2800" b="1" i="1">
                <a:solidFill>
                  <a:srgbClr val="080808"/>
                </a:solidFill>
              </a:rPr>
              <a:t>  </a:t>
            </a:r>
            <a:r>
              <a:rPr lang="ru-RU" sz="3600" b="1" i="1">
                <a:solidFill>
                  <a:srgbClr val="080808"/>
                </a:solidFill>
              </a:rPr>
              <a:t>Верите ли вы, </a:t>
            </a:r>
          </a:p>
          <a:p>
            <a:pPr algn="ctr">
              <a:lnSpc>
                <a:spcPct val="135000"/>
              </a:lnSpc>
              <a:buFontTx/>
              <a:buNone/>
            </a:pPr>
            <a:r>
              <a:rPr lang="ru-RU" sz="3600" b="1" i="1">
                <a:solidFill>
                  <a:srgbClr val="080808"/>
                </a:solidFill>
              </a:rPr>
              <a:t>что в переводе с греческого  языка слово светофор означает трёхцветный?</a:t>
            </a:r>
          </a:p>
        </p:txBody>
      </p:sp>
      <p:pic>
        <p:nvPicPr>
          <p:cNvPr id="384004" name="Picture 4" descr="Traffic-02-june"/>
          <p:cNvPicPr>
            <a:picLocks noChangeAspect="1" noChangeArrowheads="1" noCrop="1"/>
          </p:cNvPicPr>
          <p:nvPr/>
        </p:nvPicPr>
        <p:blipFill>
          <a:blip r:embed="rId2" cstate="print">
            <a:lum bright="-12000" contrast="-12000"/>
          </a:blip>
          <a:srcRect/>
          <a:stretch>
            <a:fillRect/>
          </a:stretch>
        </p:blipFill>
        <p:spPr bwMode="auto">
          <a:xfrm>
            <a:off x="3708400" y="4149725"/>
            <a:ext cx="1160463" cy="2447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8400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5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400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7" name="Text Box 5"/>
          <p:cNvSpPr txBox="1">
            <a:spLocks noChangeArrowheads="1"/>
          </p:cNvSpPr>
          <p:nvPr/>
        </p:nvSpPr>
        <p:spPr bwMode="auto">
          <a:xfrm>
            <a:off x="1692275" y="1844675"/>
            <a:ext cx="5205413" cy="366713"/>
          </a:xfrm>
          <a:prstGeom prst="rect">
            <a:avLst/>
          </a:prstGeom>
          <a:noFill/>
          <a:ln w="222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02440" name="Rectangle 8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ru-RU" sz="3600" b="1"/>
          </a:p>
          <a:p>
            <a:pPr algn="ctr">
              <a:buFontTx/>
              <a:buNone/>
            </a:pPr>
            <a:r>
              <a:rPr lang="ru-RU" sz="3600" b="1">
                <a:solidFill>
                  <a:srgbClr val="080808"/>
                </a:solidFill>
              </a:rPr>
              <a:t>Нет, </a:t>
            </a:r>
          </a:p>
          <a:p>
            <a:pPr algn="ctr">
              <a:buFontTx/>
              <a:buNone/>
            </a:pPr>
            <a:r>
              <a:rPr lang="ru-RU" sz="3600" b="1">
                <a:solidFill>
                  <a:srgbClr val="080808"/>
                </a:solidFill>
              </a:rPr>
              <a:t>в переводе с греческого языка «свето» – свет, «форос» - несущий, поэтому </a:t>
            </a:r>
          </a:p>
          <a:p>
            <a:pPr algn="ctr">
              <a:buFontTx/>
              <a:buNone/>
            </a:pPr>
            <a:r>
              <a:rPr lang="ru-RU" sz="3600" b="1">
                <a:solidFill>
                  <a:srgbClr val="080808"/>
                </a:solidFill>
              </a:rPr>
              <a:t>«светофор»–«несущий свет».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2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2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2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2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2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2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02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2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2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2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02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24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042988" y="1628775"/>
            <a:ext cx="7058025" cy="274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6600" b="1" kern="10">
                <a:ln w="38100">
                  <a:solidFill>
                    <a:srgbClr val="00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99FF66"/>
                    </a:gs>
                    <a:gs pos="100000">
                      <a:srgbClr val="008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Молодцы!!!</a:t>
            </a:r>
          </a:p>
        </p:txBody>
      </p:sp>
      <p:pic>
        <p:nvPicPr>
          <p:cNvPr id="408580" name="Picture 4" descr="Barre-Guirlande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76225"/>
          </a:xfrm>
          <a:prstGeom prst="rect">
            <a:avLst/>
          </a:prstGeom>
          <a:noFill/>
        </p:spPr>
      </p:pic>
      <p:pic>
        <p:nvPicPr>
          <p:cNvPr id="408581" name="Picture 5" descr="Explosion0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288" y="3141663"/>
            <a:ext cx="2193925" cy="2438400"/>
          </a:xfrm>
          <a:prstGeom prst="rect">
            <a:avLst/>
          </a:prstGeom>
          <a:noFill/>
        </p:spPr>
      </p:pic>
      <p:pic>
        <p:nvPicPr>
          <p:cNvPr id="408583" name="Picture 7" descr="Barre-Guirlande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0" y="6524625"/>
            <a:ext cx="9144000" cy="333375"/>
          </a:xfrm>
          <a:prstGeom prst="rect">
            <a:avLst/>
          </a:prstGeom>
          <a:noFill/>
        </p:spPr>
      </p:pic>
      <p:pic>
        <p:nvPicPr>
          <p:cNvPr id="408584" name="Picture 8" descr="Explosion0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644900"/>
            <a:ext cx="2193925" cy="2438400"/>
          </a:xfrm>
          <a:prstGeom prst="rect">
            <a:avLst/>
          </a:prstGeom>
          <a:noFill/>
        </p:spPr>
      </p:pic>
      <p:pic>
        <p:nvPicPr>
          <p:cNvPr id="408585" name="Picture 9" descr="Explosion04"/>
          <p:cNvPicPr>
            <a:picLocks noChangeAspect="1" noChangeArrowheads="1" noCrop="1"/>
          </p:cNvPicPr>
          <p:nvPr/>
        </p:nvPicPr>
        <p:blipFill>
          <a:blip r:embed="rId5" cstate="print">
            <a:lum bright="40000"/>
          </a:blip>
          <a:srcRect/>
          <a:stretch>
            <a:fillRect/>
          </a:stretch>
        </p:blipFill>
        <p:spPr bwMode="auto">
          <a:xfrm>
            <a:off x="5724525" y="0"/>
            <a:ext cx="2193925" cy="2438400"/>
          </a:xfrm>
          <a:prstGeom prst="rect">
            <a:avLst/>
          </a:prstGeom>
          <a:noFill/>
        </p:spPr>
      </p:pic>
      <p:pic>
        <p:nvPicPr>
          <p:cNvPr id="408586" name="Picture 10" descr="Explosion04"/>
          <p:cNvPicPr>
            <a:picLocks noChangeAspect="1" noChangeArrowheads="1" noCrop="1"/>
          </p:cNvPicPr>
          <p:nvPr/>
        </p:nvPicPr>
        <p:blipFill>
          <a:blip r:embed="rId5" cstate="print">
            <a:lum bright="26000" contrast="-40000"/>
          </a:blip>
          <a:srcRect/>
          <a:stretch>
            <a:fillRect/>
          </a:stretch>
        </p:blipFill>
        <p:spPr bwMode="auto">
          <a:xfrm>
            <a:off x="4356100" y="4419600"/>
            <a:ext cx="2193925" cy="2438400"/>
          </a:xfrm>
          <a:prstGeom prst="rect">
            <a:avLst/>
          </a:prstGeom>
          <a:noFill/>
        </p:spPr>
      </p:pic>
      <p:pic>
        <p:nvPicPr>
          <p:cNvPr id="408587" name="Picture 11" descr="Explosion04"/>
          <p:cNvPicPr>
            <a:picLocks noChangeAspect="1" noChangeArrowheads="1" noCrop="1"/>
          </p:cNvPicPr>
          <p:nvPr/>
        </p:nvPicPr>
        <p:blipFill>
          <a:blip r:embed="rId5" cstate="print">
            <a:lum bright="-40000" contrast="22000"/>
          </a:blip>
          <a:srcRect/>
          <a:stretch>
            <a:fillRect/>
          </a:stretch>
        </p:blipFill>
        <p:spPr bwMode="auto">
          <a:xfrm>
            <a:off x="900113" y="0"/>
            <a:ext cx="2193925" cy="24384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83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857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ctr" anchorCtr="1"/>
          <a:lstStyle/>
          <a:p>
            <a:r>
              <a:rPr lang="ru-RU" sz="3200">
                <a:solidFill>
                  <a:srgbClr val="080808"/>
                </a:solidFill>
              </a:rPr>
              <a:t>ИСТОРИЯ СОЗДАНИЯ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7950" y="836613"/>
            <a:ext cx="8640763" cy="5616575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ru-RU" sz="1600"/>
              <a:t>   </a:t>
            </a:r>
            <a:r>
              <a:rPr lang="ru-RU" sz="2000">
                <a:solidFill>
                  <a:srgbClr val="080808"/>
                </a:solidFill>
              </a:rPr>
              <a:t>В 1914 году в Америке появился первый светофор, который работал при помощи электроэнергии и сигналы подавал электрическими лампочками. Электрический светофор все еще имел два цвета – красный и зеленый.</a:t>
            </a:r>
          </a:p>
          <a:p>
            <a:pPr>
              <a:lnSpc>
                <a:spcPct val="110000"/>
              </a:lnSpc>
            </a:pPr>
            <a:endParaRPr lang="ru-RU" sz="2000">
              <a:solidFill>
                <a:srgbClr val="080808"/>
              </a:solidFill>
            </a:endParaRPr>
          </a:p>
          <a:p>
            <a:pPr>
              <a:lnSpc>
                <a:spcPct val="110000"/>
              </a:lnSpc>
            </a:pPr>
            <a:r>
              <a:rPr lang="ru-RU" sz="2000">
                <a:solidFill>
                  <a:srgbClr val="080808"/>
                </a:solidFill>
              </a:rPr>
              <a:t>  Командовал сигналами светофора регулировщик, который вместо желтого сигнала подавал предупреждающий звуковой сигнал. Желтый цвет появился лишь в 1918 году.</a:t>
            </a:r>
          </a:p>
          <a:p>
            <a:pPr>
              <a:lnSpc>
                <a:spcPct val="110000"/>
              </a:lnSpc>
            </a:pPr>
            <a:endParaRPr lang="ru-RU" sz="2000">
              <a:solidFill>
                <a:srgbClr val="080808"/>
              </a:solidFill>
            </a:endParaRPr>
          </a:p>
          <a:p>
            <a:pPr>
              <a:lnSpc>
                <a:spcPct val="110000"/>
              </a:lnSpc>
            </a:pPr>
            <a:r>
              <a:rPr lang="ru-RU" sz="2000">
                <a:solidFill>
                  <a:srgbClr val="080808"/>
                </a:solidFill>
              </a:rPr>
              <a:t>В 1920 году трехцветные светофоры с использованием жёлтого сигнала были установлены в Детройте и Нью – Йорке.  Авторами изобретений были соответственно Уильям Поттс  и Джон  Харрис</a:t>
            </a:r>
            <a:r>
              <a:rPr lang="en-US" sz="2000">
                <a:solidFill>
                  <a:srgbClr val="080808"/>
                </a:solidFill>
              </a:rPr>
              <a:t>.</a:t>
            </a:r>
            <a:endParaRPr lang="ru-RU" sz="2000">
              <a:solidFill>
                <a:srgbClr val="080808"/>
              </a:solidFill>
            </a:endParaRPr>
          </a:p>
          <a:p>
            <a:pPr>
              <a:lnSpc>
                <a:spcPct val="110000"/>
              </a:lnSpc>
              <a:buFontTx/>
              <a:buNone/>
            </a:pPr>
            <a:endParaRPr lang="ru-RU" sz="2000">
              <a:solidFill>
                <a:srgbClr val="080808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2000">
                <a:solidFill>
                  <a:srgbClr val="080808"/>
                </a:solidFill>
              </a:rPr>
              <a:t>В России первый светофор появился в 1924 году.</a:t>
            </a:r>
          </a:p>
          <a:p>
            <a:pPr>
              <a:lnSpc>
                <a:spcPct val="110000"/>
              </a:lnSpc>
            </a:pPr>
            <a:endParaRPr lang="ru-RU" sz="2000">
              <a:solidFill>
                <a:srgbClr val="080808"/>
              </a:solidFill>
            </a:endParaRPr>
          </a:p>
          <a:p>
            <a:pPr>
              <a:lnSpc>
                <a:spcPct val="110000"/>
              </a:lnSpc>
            </a:pPr>
            <a:endParaRPr lang="ru-RU" sz="1800">
              <a:solidFill>
                <a:srgbClr val="080808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1800"/>
          </a:p>
          <a:p>
            <a:pPr>
              <a:lnSpc>
                <a:spcPct val="90000"/>
              </a:lnSpc>
            </a:pPr>
            <a:endParaRPr lang="ru-RU" sz="1600"/>
          </a:p>
          <a:p>
            <a:pPr>
              <a:lnSpc>
                <a:spcPct val="80000"/>
              </a:lnSpc>
            </a:pPr>
            <a:endParaRPr lang="ru-RU" sz="2400"/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107950" y="4194175"/>
            <a:ext cx="665956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endParaRPr lang="ru-RU" sz="320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0"/>
                            </p:stCondLst>
                            <p:childTnLst>
                              <p:par>
                                <p:cTn id="29" presetID="29" presetClass="entr" presetSubtype="0" fill="hold" grpId="0" nodeType="afterEffect" nodePh="1">
                                  <p:stCondLst>
                                    <p:cond delay="350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uiExpand="1" build="p"/>
      <p:bldP spid="2151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Rectangle 7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ctr" anchorCtr="1"/>
          <a:lstStyle/>
          <a:p>
            <a:r>
              <a:rPr lang="ru-RU" sz="3200">
                <a:solidFill>
                  <a:srgbClr val="080808"/>
                </a:solidFill>
              </a:rPr>
              <a:t>ИСТОРИЯ СОЗДАНИЯ</a:t>
            </a:r>
          </a:p>
        </p:txBody>
      </p:sp>
      <p:sp>
        <p:nvSpPr>
          <p:cNvPr id="22536" name="Rectangle 8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600200"/>
            <a:ext cx="6372225" cy="3484563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ru-RU" sz="2400"/>
              <a:t>  </a:t>
            </a:r>
            <a:r>
              <a:rPr lang="ru-RU" sz="2000">
                <a:solidFill>
                  <a:srgbClr val="080808"/>
                </a:solidFill>
              </a:rPr>
              <a:t>Такой светофор появился в Москве в 1930 году</a:t>
            </a:r>
          </a:p>
          <a:p>
            <a:pPr>
              <a:lnSpc>
                <a:spcPct val="95000"/>
              </a:lnSpc>
            </a:pPr>
            <a:endParaRPr lang="ru-RU" sz="2000">
              <a:solidFill>
                <a:srgbClr val="080808"/>
              </a:solidFill>
            </a:endParaRPr>
          </a:p>
          <a:p>
            <a:pPr>
              <a:lnSpc>
                <a:spcPct val="95000"/>
              </a:lnSpc>
            </a:pPr>
            <a:r>
              <a:rPr lang="ru-RU" sz="2000">
                <a:solidFill>
                  <a:srgbClr val="080808"/>
                </a:solidFill>
              </a:rPr>
              <a:t>  Конструкция этого светофора была выполнена в виде циферблата часов, разделенного на секторы зеленого, желтого и красного цветов. Переключение между цветами осуществлялось с помощью стрелки (как у часов)</a:t>
            </a:r>
          </a:p>
          <a:p>
            <a:pPr>
              <a:lnSpc>
                <a:spcPct val="95000"/>
              </a:lnSpc>
            </a:pPr>
            <a:endParaRPr lang="ru-RU" sz="2000">
              <a:solidFill>
                <a:srgbClr val="080808"/>
              </a:solidFill>
            </a:endParaRPr>
          </a:p>
        </p:txBody>
      </p:sp>
      <p:grpSp>
        <p:nvGrpSpPr>
          <p:cNvPr id="6157" name="Group 13"/>
          <p:cNvGrpSpPr>
            <a:grpSpLocks/>
          </p:cNvGrpSpPr>
          <p:nvPr/>
        </p:nvGrpSpPr>
        <p:grpSpPr bwMode="auto">
          <a:xfrm>
            <a:off x="6443663" y="1412875"/>
            <a:ext cx="2555875" cy="3671888"/>
            <a:chOff x="4059" y="935"/>
            <a:chExt cx="1610" cy="2313"/>
          </a:xfrm>
        </p:grpSpPr>
        <p:sp>
          <p:nvSpPr>
            <p:cNvPr id="22540" name="AutoShape 12"/>
            <p:cNvSpPr>
              <a:spLocks noChangeArrowheads="1"/>
            </p:cNvSpPr>
            <p:nvPr/>
          </p:nvSpPr>
          <p:spPr bwMode="auto">
            <a:xfrm>
              <a:off x="4059" y="1887"/>
              <a:ext cx="1610" cy="1361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>
                <a:defRPr/>
              </a:pPr>
              <a:endParaRPr lang="ru-RU">
                <a:latin typeface="Garamond" pitchFamily="18" charset="0"/>
              </a:endParaRPr>
            </a:p>
          </p:txBody>
        </p:sp>
        <p:pic>
          <p:nvPicPr>
            <p:cNvPr id="6152" name="Picture 15" descr="Рисунок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192272">
              <a:off x="4073" y="2023"/>
              <a:ext cx="1596" cy="10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45" name="AutoShape 17"/>
            <p:cNvSpPr>
              <a:spLocks noChangeArrowheads="1"/>
            </p:cNvSpPr>
            <p:nvPr/>
          </p:nvSpPr>
          <p:spPr bwMode="auto">
            <a:xfrm>
              <a:off x="4059" y="935"/>
              <a:ext cx="1610" cy="952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>
                <a:defRPr/>
              </a:pPr>
              <a:endParaRPr lang="ru-RU">
                <a:latin typeface="Garamond" pitchFamily="18" charset="0"/>
              </a:endParaRPr>
            </a:p>
          </p:txBody>
        </p:sp>
      </p:grpSp>
      <p:sp>
        <p:nvSpPr>
          <p:cNvPr id="22547" name="Rectangle 19"/>
          <p:cNvSpPr>
            <a:spLocks noChangeArrowheads="1"/>
          </p:cNvSpPr>
          <p:nvPr/>
        </p:nvSpPr>
        <p:spPr bwMode="auto">
          <a:xfrm>
            <a:off x="611188" y="4076700"/>
            <a:ext cx="5554662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endParaRPr lang="ru-RU" sz="320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</a:endParaRPr>
          </a:p>
        </p:txBody>
      </p:sp>
      <p:sp>
        <p:nvSpPr>
          <p:cNvPr id="22548" name="AutoShape 20"/>
          <p:cNvSpPr>
            <a:spLocks noChangeArrowheads="1"/>
          </p:cNvSpPr>
          <p:nvPr/>
        </p:nvSpPr>
        <p:spPr bwMode="auto">
          <a:xfrm>
            <a:off x="7740650" y="3860800"/>
            <a:ext cx="503238" cy="215900"/>
          </a:xfrm>
          <a:prstGeom prst="rightArrow">
            <a:avLst>
              <a:gd name="adj1" fmla="val 50000"/>
              <a:gd name="adj2" fmla="val 58272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ru-RU">
              <a:latin typeface="Garamond" pitchFamily="18" charset="0"/>
            </a:endParaRPr>
          </a:p>
        </p:txBody>
      </p:sp>
    </p:spTree>
  </p:cSld>
  <p:clrMapOvr>
    <a:masterClrMapping/>
  </p:clrMapOvr>
  <p:transition advClick="0" advTm="2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9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25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25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2000"/>
                                        <p:tgtEl>
                                          <p:spTgt spid="225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0" name="Picture 12" descr="img007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2852738"/>
            <a:ext cx="5111750" cy="3814762"/>
          </a:xfrm>
          <a:prstGeom prst="rect">
            <a:avLst/>
          </a:prstGeom>
          <a:noFill/>
        </p:spPr>
      </p:pic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395288" y="1052513"/>
            <a:ext cx="82804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>
                <a:latin typeface="Tahoma" pitchFamily="34" charset="0"/>
              </a:rPr>
              <a:t> </a:t>
            </a:r>
            <a:r>
              <a:rPr lang="ru-RU">
                <a:solidFill>
                  <a:srgbClr val="080808"/>
                </a:solidFill>
              </a:rPr>
              <a:t>В 30 - е годы светофор все более совершенствуется, в его конструкцию вносят новые элементы. Постепенно внешний облик светофора приобретает сегодняшний вид, но вверху располагается зеленый сигнал, а внизу – красный. И только в 1949 г. было введено единое размещение огней светофора: красный – вверху, зеленый – внизу.</a:t>
            </a:r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1116013" y="404813"/>
            <a:ext cx="7127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ИСТОРИЯ СОЗДАНИЯ</a:t>
            </a: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2000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43887" cy="446087"/>
          </a:xfrm>
        </p:spPr>
        <p:txBody>
          <a:bodyPr/>
          <a:lstStyle/>
          <a:p>
            <a:r>
              <a:rPr lang="ru-RU" sz="2800" b="1" dirty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Виды светофоров</a:t>
            </a:r>
          </a:p>
        </p:txBody>
      </p:sp>
      <p:grpSp>
        <p:nvGrpSpPr>
          <p:cNvPr id="355425" name="Group 97"/>
          <p:cNvGrpSpPr>
            <a:grpSpLocks/>
          </p:cNvGrpSpPr>
          <p:nvPr/>
        </p:nvGrpSpPr>
        <p:grpSpPr bwMode="auto">
          <a:xfrm>
            <a:off x="539750" y="1125538"/>
            <a:ext cx="792163" cy="2160587"/>
            <a:chOff x="521" y="1162"/>
            <a:chExt cx="499" cy="1361"/>
          </a:xfrm>
        </p:grpSpPr>
        <p:sp>
          <p:nvSpPr>
            <p:cNvPr id="355353" name="Oval 25"/>
            <p:cNvSpPr>
              <a:spLocks noChangeArrowheads="1"/>
            </p:cNvSpPr>
            <p:nvPr/>
          </p:nvSpPr>
          <p:spPr bwMode="auto">
            <a:xfrm>
              <a:off x="612" y="1253"/>
              <a:ext cx="318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55352" name="Group 24"/>
            <p:cNvGrpSpPr>
              <a:grpSpLocks/>
            </p:cNvGrpSpPr>
            <p:nvPr/>
          </p:nvGrpSpPr>
          <p:grpSpPr bwMode="auto">
            <a:xfrm>
              <a:off x="521" y="1162"/>
              <a:ext cx="499" cy="1361"/>
              <a:chOff x="521" y="1162"/>
              <a:chExt cx="499" cy="1361"/>
            </a:xfrm>
          </p:grpSpPr>
          <p:sp>
            <p:nvSpPr>
              <p:cNvPr id="355332" name="Rectangle 4"/>
              <p:cNvSpPr>
                <a:spLocks noChangeArrowheads="1"/>
              </p:cNvSpPr>
              <p:nvPr/>
            </p:nvSpPr>
            <p:spPr bwMode="auto">
              <a:xfrm>
                <a:off x="521" y="1162"/>
                <a:ext cx="499" cy="136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5333" name="Oval 5"/>
              <p:cNvSpPr>
                <a:spLocks noChangeArrowheads="1"/>
              </p:cNvSpPr>
              <p:nvPr/>
            </p:nvSpPr>
            <p:spPr bwMode="auto">
              <a:xfrm>
                <a:off x="612" y="1298"/>
                <a:ext cx="318" cy="318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5334" name="Oval 6"/>
              <p:cNvSpPr>
                <a:spLocks noChangeArrowheads="1"/>
              </p:cNvSpPr>
              <p:nvPr/>
            </p:nvSpPr>
            <p:spPr bwMode="auto">
              <a:xfrm>
                <a:off x="612" y="1706"/>
                <a:ext cx="318" cy="318"/>
              </a:xfrm>
              <a:prstGeom prst="ellipse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5335" name="Oval 7"/>
              <p:cNvSpPr>
                <a:spLocks noChangeArrowheads="1"/>
              </p:cNvSpPr>
              <p:nvPr/>
            </p:nvSpPr>
            <p:spPr bwMode="auto">
              <a:xfrm>
                <a:off x="612" y="2115"/>
                <a:ext cx="318" cy="317"/>
              </a:xfrm>
              <a:prstGeom prst="ellipse">
                <a:avLst/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355426" name="Group 98"/>
          <p:cNvGrpSpPr>
            <a:grpSpLocks/>
          </p:cNvGrpSpPr>
          <p:nvPr/>
        </p:nvGrpSpPr>
        <p:grpSpPr bwMode="auto">
          <a:xfrm>
            <a:off x="4427538" y="1196975"/>
            <a:ext cx="792162" cy="2160588"/>
            <a:chOff x="1292" y="1162"/>
            <a:chExt cx="499" cy="1361"/>
          </a:xfrm>
        </p:grpSpPr>
        <p:grpSp>
          <p:nvGrpSpPr>
            <p:cNvPr id="355337" name="Group 9"/>
            <p:cNvGrpSpPr>
              <a:grpSpLocks/>
            </p:cNvGrpSpPr>
            <p:nvPr/>
          </p:nvGrpSpPr>
          <p:grpSpPr bwMode="auto">
            <a:xfrm>
              <a:off x="1292" y="1162"/>
              <a:ext cx="499" cy="1361"/>
              <a:chOff x="521" y="1162"/>
              <a:chExt cx="499" cy="1361"/>
            </a:xfrm>
          </p:grpSpPr>
          <p:sp>
            <p:nvSpPr>
              <p:cNvPr id="355338" name="Rectangle 10"/>
              <p:cNvSpPr>
                <a:spLocks noChangeArrowheads="1"/>
              </p:cNvSpPr>
              <p:nvPr/>
            </p:nvSpPr>
            <p:spPr bwMode="auto">
              <a:xfrm>
                <a:off x="521" y="1162"/>
                <a:ext cx="499" cy="136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5339" name="Oval 11"/>
              <p:cNvSpPr>
                <a:spLocks noChangeArrowheads="1"/>
              </p:cNvSpPr>
              <p:nvPr/>
            </p:nvSpPr>
            <p:spPr bwMode="auto">
              <a:xfrm>
                <a:off x="612" y="1298"/>
                <a:ext cx="318" cy="318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5340" name="Oval 12"/>
              <p:cNvSpPr>
                <a:spLocks noChangeArrowheads="1"/>
              </p:cNvSpPr>
              <p:nvPr/>
            </p:nvSpPr>
            <p:spPr bwMode="auto">
              <a:xfrm>
                <a:off x="612" y="1706"/>
                <a:ext cx="318" cy="318"/>
              </a:xfrm>
              <a:prstGeom prst="ellipse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5341" name="Oval 13"/>
              <p:cNvSpPr>
                <a:spLocks noChangeArrowheads="1"/>
              </p:cNvSpPr>
              <p:nvPr/>
            </p:nvSpPr>
            <p:spPr bwMode="auto">
              <a:xfrm>
                <a:off x="612" y="2115"/>
                <a:ext cx="318" cy="317"/>
              </a:xfrm>
              <a:prstGeom prst="ellipse">
                <a:avLst/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55354" name="AutoShape 26"/>
            <p:cNvSpPr>
              <a:spLocks noChangeArrowheads="1"/>
            </p:cNvSpPr>
            <p:nvPr/>
          </p:nvSpPr>
          <p:spPr bwMode="auto">
            <a:xfrm>
              <a:off x="1429" y="1344"/>
              <a:ext cx="226" cy="226"/>
            </a:xfrm>
            <a:prstGeom prst="upArrow">
              <a:avLst>
                <a:gd name="adj1" fmla="val 42537"/>
                <a:gd name="adj2" fmla="val 28759"/>
              </a:avLst>
            </a:prstGeom>
            <a:solidFill>
              <a:srgbClr val="FF0000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5355" name="AutoShape 27"/>
            <p:cNvSpPr>
              <a:spLocks noChangeArrowheads="1"/>
            </p:cNvSpPr>
            <p:nvPr/>
          </p:nvSpPr>
          <p:spPr bwMode="auto">
            <a:xfrm>
              <a:off x="1429" y="1752"/>
              <a:ext cx="226" cy="226"/>
            </a:xfrm>
            <a:prstGeom prst="upArrow">
              <a:avLst>
                <a:gd name="adj1" fmla="val 42537"/>
                <a:gd name="adj2" fmla="val 28759"/>
              </a:avLst>
            </a:prstGeom>
            <a:solidFill>
              <a:srgbClr val="FFCC00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5356" name="AutoShape 28"/>
            <p:cNvSpPr>
              <a:spLocks noChangeArrowheads="1"/>
            </p:cNvSpPr>
            <p:nvPr/>
          </p:nvSpPr>
          <p:spPr bwMode="auto">
            <a:xfrm>
              <a:off x="1429" y="2160"/>
              <a:ext cx="226" cy="226"/>
            </a:xfrm>
            <a:prstGeom prst="upArrow">
              <a:avLst>
                <a:gd name="adj1" fmla="val 42537"/>
                <a:gd name="adj2" fmla="val 28759"/>
              </a:avLst>
            </a:prstGeom>
            <a:solidFill>
              <a:srgbClr val="00FF00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55427" name="Group 99"/>
          <p:cNvGrpSpPr>
            <a:grpSpLocks/>
          </p:cNvGrpSpPr>
          <p:nvPr/>
        </p:nvGrpSpPr>
        <p:grpSpPr bwMode="auto">
          <a:xfrm>
            <a:off x="5435600" y="1196975"/>
            <a:ext cx="792163" cy="2160588"/>
            <a:chOff x="2064" y="1162"/>
            <a:chExt cx="499" cy="1361"/>
          </a:xfrm>
        </p:grpSpPr>
        <p:grpSp>
          <p:nvGrpSpPr>
            <p:cNvPr id="355342" name="Group 14"/>
            <p:cNvGrpSpPr>
              <a:grpSpLocks/>
            </p:cNvGrpSpPr>
            <p:nvPr/>
          </p:nvGrpSpPr>
          <p:grpSpPr bwMode="auto">
            <a:xfrm>
              <a:off x="2064" y="1162"/>
              <a:ext cx="499" cy="1361"/>
              <a:chOff x="521" y="1162"/>
              <a:chExt cx="499" cy="1361"/>
            </a:xfrm>
          </p:grpSpPr>
          <p:sp>
            <p:nvSpPr>
              <p:cNvPr id="355343" name="Rectangle 15"/>
              <p:cNvSpPr>
                <a:spLocks noChangeArrowheads="1"/>
              </p:cNvSpPr>
              <p:nvPr/>
            </p:nvSpPr>
            <p:spPr bwMode="auto">
              <a:xfrm>
                <a:off x="521" y="1162"/>
                <a:ext cx="499" cy="136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5344" name="Oval 16"/>
              <p:cNvSpPr>
                <a:spLocks noChangeArrowheads="1"/>
              </p:cNvSpPr>
              <p:nvPr/>
            </p:nvSpPr>
            <p:spPr bwMode="auto">
              <a:xfrm>
                <a:off x="612" y="1298"/>
                <a:ext cx="318" cy="318"/>
              </a:xfrm>
              <a:prstGeom prst="ellipse">
                <a:avLst/>
              </a:prstGeom>
              <a:solidFill>
                <a:srgbClr val="3333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5345" name="Oval 17"/>
              <p:cNvSpPr>
                <a:spLocks noChangeArrowheads="1"/>
              </p:cNvSpPr>
              <p:nvPr/>
            </p:nvSpPr>
            <p:spPr bwMode="auto">
              <a:xfrm>
                <a:off x="612" y="1706"/>
                <a:ext cx="318" cy="318"/>
              </a:xfrm>
              <a:prstGeom prst="ellipse">
                <a:avLst/>
              </a:prstGeom>
              <a:solidFill>
                <a:srgbClr val="3333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5346" name="Oval 18"/>
              <p:cNvSpPr>
                <a:spLocks noChangeArrowheads="1"/>
              </p:cNvSpPr>
              <p:nvPr/>
            </p:nvSpPr>
            <p:spPr bwMode="auto">
              <a:xfrm>
                <a:off x="612" y="2115"/>
                <a:ext cx="318" cy="317"/>
              </a:xfrm>
              <a:prstGeom prst="ellipse">
                <a:avLst/>
              </a:prstGeom>
              <a:solidFill>
                <a:srgbClr val="3333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55357" name="AutoShape 29"/>
            <p:cNvSpPr>
              <a:spLocks noChangeArrowheads="1"/>
            </p:cNvSpPr>
            <p:nvPr/>
          </p:nvSpPr>
          <p:spPr bwMode="auto">
            <a:xfrm>
              <a:off x="2200" y="1389"/>
              <a:ext cx="226" cy="136"/>
            </a:xfrm>
            <a:prstGeom prst="rightArrow">
              <a:avLst>
                <a:gd name="adj1" fmla="val 60296"/>
                <a:gd name="adj2" fmla="val 50499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5358" name="AutoShape 30"/>
            <p:cNvSpPr>
              <a:spLocks noChangeArrowheads="1"/>
            </p:cNvSpPr>
            <p:nvPr/>
          </p:nvSpPr>
          <p:spPr bwMode="auto">
            <a:xfrm>
              <a:off x="2200" y="1797"/>
              <a:ext cx="226" cy="136"/>
            </a:xfrm>
            <a:prstGeom prst="rightArrow">
              <a:avLst>
                <a:gd name="adj1" fmla="val 60296"/>
                <a:gd name="adj2" fmla="val 50499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5359" name="AutoShape 31"/>
            <p:cNvSpPr>
              <a:spLocks noChangeArrowheads="1"/>
            </p:cNvSpPr>
            <p:nvPr/>
          </p:nvSpPr>
          <p:spPr bwMode="auto">
            <a:xfrm>
              <a:off x="2200" y="2205"/>
              <a:ext cx="226" cy="136"/>
            </a:xfrm>
            <a:prstGeom prst="rightArrow">
              <a:avLst>
                <a:gd name="adj1" fmla="val 60296"/>
                <a:gd name="adj2" fmla="val 50499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55428" name="Group 100"/>
          <p:cNvGrpSpPr>
            <a:grpSpLocks/>
          </p:cNvGrpSpPr>
          <p:nvPr/>
        </p:nvGrpSpPr>
        <p:grpSpPr bwMode="auto">
          <a:xfrm>
            <a:off x="7235825" y="1196975"/>
            <a:ext cx="1512888" cy="2160588"/>
            <a:chOff x="2880" y="1162"/>
            <a:chExt cx="953" cy="1361"/>
          </a:xfrm>
        </p:grpSpPr>
        <p:grpSp>
          <p:nvGrpSpPr>
            <p:cNvPr id="355389" name="Group 61"/>
            <p:cNvGrpSpPr>
              <a:grpSpLocks/>
            </p:cNvGrpSpPr>
            <p:nvPr/>
          </p:nvGrpSpPr>
          <p:grpSpPr bwMode="auto">
            <a:xfrm>
              <a:off x="2880" y="1162"/>
              <a:ext cx="499" cy="1361"/>
              <a:chOff x="2880" y="1162"/>
              <a:chExt cx="499" cy="1361"/>
            </a:xfrm>
          </p:grpSpPr>
          <p:sp>
            <p:nvSpPr>
              <p:cNvPr id="355348" name="Rectangle 20"/>
              <p:cNvSpPr>
                <a:spLocks noChangeArrowheads="1"/>
              </p:cNvSpPr>
              <p:nvPr/>
            </p:nvSpPr>
            <p:spPr bwMode="auto">
              <a:xfrm>
                <a:off x="2880" y="1162"/>
                <a:ext cx="499" cy="136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5349" name="Oval 21"/>
              <p:cNvSpPr>
                <a:spLocks noChangeArrowheads="1"/>
              </p:cNvSpPr>
              <p:nvPr/>
            </p:nvSpPr>
            <p:spPr bwMode="auto">
              <a:xfrm>
                <a:off x="2971" y="1298"/>
                <a:ext cx="318" cy="318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5350" name="Oval 22"/>
              <p:cNvSpPr>
                <a:spLocks noChangeArrowheads="1"/>
              </p:cNvSpPr>
              <p:nvPr/>
            </p:nvSpPr>
            <p:spPr bwMode="auto">
              <a:xfrm>
                <a:off x="2971" y="1706"/>
                <a:ext cx="318" cy="318"/>
              </a:xfrm>
              <a:prstGeom prst="ellipse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5351" name="Oval 23"/>
              <p:cNvSpPr>
                <a:spLocks noChangeArrowheads="1"/>
              </p:cNvSpPr>
              <p:nvPr/>
            </p:nvSpPr>
            <p:spPr bwMode="auto">
              <a:xfrm>
                <a:off x="2971" y="2115"/>
                <a:ext cx="318" cy="317"/>
              </a:xfrm>
              <a:prstGeom prst="ellipse">
                <a:avLst/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55360" name="Rectangle 32"/>
            <p:cNvSpPr>
              <a:spLocks noChangeArrowheads="1"/>
            </p:cNvSpPr>
            <p:nvPr/>
          </p:nvSpPr>
          <p:spPr bwMode="auto">
            <a:xfrm>
              <a:off x="3379" y="2069"/>
              <a:ext cx="454" cy="454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5370" name="Oval 42"/>
            <p:cNvSpPr>
              <a:spLocks noChangeArrowheads="1"/>
            </p:cNvSpPr>
            <p:nvPr/>
          </p:nvSpPr>
          <p:spPr bwMode="auto">
            <a:xfrm>
              <a:off x="3424" y="2115"/>
              <a:ext cx="318" cy="317"/>
            </a:xfrm>
            <a:prstGeom prst="ellipse">
              <a:avLst/>
            </a:prstGeom>
            <a:solidFill>
              <a:srgbClr val="3333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5371" name="AutoShape 43"/>
            <p:cNvSpPr>
              <a:spLocks noChangeArrowheads="1"/>
            </p:cNvSpPr>
            <p:nvPr/>
          </p:nvSpPr>
          <p:spPr bwMode="auto">
            <a:xfrm>
              <a:off x="3470" y="2205"/>
              <a:ext cx="226" cy="136"/>
            </a:xfrm>
            <a:prstGeom prst="rightArrow">
              <a:avLst>
                <a:gd name="adj1" fmla="val 60296"/>
                <a:gd name="adj2" fmla="val 50499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5380" name="AutoShape 52"/>
            <p:cNvSpPr>
              <a:spLocks noChangeArrowheads="1"/>
            </p:cNvSpPr>
            <p:nvPr/>
          </p:nvSpPr>
          <p:spPr bwMode="auto">
            <a:xfrm>
              <a:off x="3016" y="2160"/>
              <a:ext cx="226" cy="226"/>
            </a:xfrm>
            <a:prstGeom prst="upArrow">
              <a:avLst>
                <a:gd name="adj1" fmla="val 42537"/>
                <a:gd name="adj2" fmla="val 28759"/>
              </a:avLst>
            </a:prstGeom>
            <a:solidFill>
              <a:srgbClr val="00FF00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55430" name="Group 102"/>
          <p:cNvGrpSpPr>
            <a:grpSpLocks/>
          </p:cNvGrpSpPr>
          <p:nvPr/>
        </p:nvGrpSpPr>
        <p:grpSpPr bwMode="auto">
          <a:xfrm>
            <a:off x="611188" y="4652963"/>
            <a:ext cx="1439862" cy="792162"/>
            <a:chOff x="363" y="2954"/>
            <a:chExt cx="907" cy="499"/>
          </a:xfrm>
        </p:grpSpPr>
        <p:sp>
          <p:nvSpPr>
            <p:cNvPr id="355390" name="Rectangle 62"/>
            <p:cNvSpPr>
              <a:spLocks noChangeArrowheads="1"/>
            </p:cNvSpPr>
            <p:nvPr/>
          </p:nvSpPr>
          <p:spPr bwMode="auto">
            <a:xfrm rot="5400000">
              <a:off x="567" y="2750"/>
              <a:ext cx="499" cy="907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5391" name="Oval 63"/>
            <p:cNvSpPr>
              <a:spLocks noChangeArrowheads="1"/>
            </p:cNvSpPr>
            <p:nvPr/>
          </p:nvSpPr>
          <p:spPr bwMode="auto">
            <a:xfrm>
              <a:off x="884" y="3067"/>
              <a:ext cx="318" cy="31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5392" name="Oval 64"/>
            <p:cNvSpPr>
              <a:spLocks noChangeArrowheads="1"/>
            </p:cNvSpPr>
            <p:nvPr/>
          </p:nvSpPr>
          <p:spPr bwMode="auto">
            <a:xfrm>
              <a:off x="431" y="3067"/>
              <a:ext cx="318" cy="31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55405" name="Rectangle 77"/>
          <p:cNvSpPr>
            <a:spLocks noChangeArrowheads="1"/>
          </p:cNvSpPr>
          <p:nvPr/>
        </p:nvSpPr>
        <p:spPr bwMode="auto">
          <a:xfrm>
            <a:off x="5795963" y="4508500"/>
            <a:ext cx="2376487" cy="1008063"/>
          </a:xfrm>
          <a:prstGeom prst="rect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5406" name="Line 78"/>
          <p:cNvSpPr>
            <a:spLocks noChangeShapeType="1"/>
          </p:cNvSpPr>
          <p:nvPr/>
        </p:nvSpPr>
        <p:spPr bwMode="auto">
          <a:xfrm>
            <a:off x="6588125" y="4581525"/>
            <a:ext cx="0" cy="792163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5407" name="Line 79"/>
          <p:cNvSpPr>
            <a:spLocks noChangeShapeType="1"/>
          </p:cNvSpPr>
          <p:nvPr/>
        </p:nvSpPr>
        <p:spPr bwMode="auto">
          <a:xfrm>
            <a:off x="7308850" y="4581525"/>
            <a:ext cx="0" cy="792163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5408" name="Rectangle 80"/>
          <p:cNvSpPr>
            <a:spLocks noChangeArrowheads="1"/>
          </p:cNvSpPr>
          <p:nvPr/>
        </p:nvSpPr>
        <p:spPr bwMode="auto">
          <a:xfrm rot="2812388">
            <a:off x="5795962" y="4725988"/>
            <a:ext cx="360363" cy="714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5409" name="Rectangle 81"/>
          <p:cNvSpPr>
            <a:spLocks noChangeArrowheads="1"/>
          </p:cNvSpPr>
          <p:nvPr/>
        </p:nvSpPr>
        <p:spPr bwMode="auto">
          <a:xfrm rot="-3137141">
            <a:off x="6156326" y="4724400"/>
            <a:ext cx="360362" cy="7143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5410" name="Rectangle 82"/>
          <p:cNvSpPr>
            <a:spLocks noChangeArrowheads="1"/>
          </p:cNvSpPr>
          <p:nvPr/>
        </p:nvSpPr>
        <p:spPr bwMode="auto">
          <a:xfrm rot="-2719739">
            <a:off x="5795962" y="5084763"/>
            <a:ext cx="360363" cy="714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5411" name="Rectangle 83"/>
          <p:cNvSpPr>
            <a:spLocks noChangeArrowheads="1"/>
          </p:cNvSpPr>
          <p:nvPr/>
        </p:nvSpPr>
        <p:spPr bwMode="auto">
          <a:xfrm rot="2857181">
            <a:off x="6154738" y="5086350"/>
            <a:ext cx="360362" cy="714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5412" name="Rectangle 84"/>
          <p:cNvSpPr>
            <a:spLocks noChangeArrowheads="1"/>
          </p:cNvSpPr>
          <p:nvPr/>
        </p:nvSpPr>
        <p:spPr bwMode="auto">
          <a:xfrm rot="3027448">
            <a:off x="6646069" y="4823619"/>
            <a:ext cx="431800" cy="71438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5413" name="Rectangle 85"/>
          <p:cNvSpPr>
            <a:spLocks noChangeArrowheads="1"/>
          </p:cNvSpPr>
          <p:nvPr/>
        </p:nvSpPr>
        <p:spPr bwMode="auto">
          <a:xfrm>
            <a:off x="6804025" y="5157788"/>
            <a:ext cx="360363" cy="71437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5414" name="Rectangle 86"/>
          <p:cNvSpPr>
            <a:spLocks noChangeArrowheads="1"/>
          </p:cNvSpPr>
          <p:nvPr/>
        </p:nvSpPr>
        <p:spPr bwMode="auto">
          <a:xfrm rot="5400000">
            <a:off x="6946901" y="5013325"/>
            <a:ext cx="360362" cy="71437"/>
          </a:xfrm>
          <a:prstGeom prst="rect">
            <a:avLst/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5415" name="Rectangle 87"/>
          <p:cNvSpPr>
            <a:spLocks noChangeArrowheads="1"/>
          </p:cNvSpPr>
          <p:nvPr/>
        </p:nvSpPr>
        <p:spPr bwMode="auto">
          <a:xfrm rot="5400000">
            <a:off x="7561263" y="4832350"/>
            <a:ext cx="431800" cy="73025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5416" name="Rectangle 88"/>
          <p:cNvSpPr>
            <a:spLocks noChangeArrowheads="1"/>
          </p:cNvSpPr>
          <p:nvPr/>
        </p:nvSpPr>
        <p:spPr bwMode="auto">
          <a:xfrm rot="2849584">
            <a:off x="7451725" y="5157788"/>
            <a:ext cx="360363" cy="714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5417" name="Rectangle 89"/>
          <p:cNvSpPr>
            <a:spLocks noChangeArrowheads="1"/>
          </p:cNvSpPr>
          <p:nvPr/>
        </p:nvSpPr>
        <p:spPr bwMode="auto">
          <a:xfrm rot="-2656706">
            <a:off x="7667625" y="5157788"/>
            <a:ext cx="360363" cy="71437"/>
          </a:xfrm>
          <a:prstGeom prst="rect">
            <a:avLst/>
          </a:prstGeom>
          <a:solidFill>
            <a:srgbClr val="00FF00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55431" name="Group 103"/>
          <p:cNvGrpSpPr>
            <a:grpSpLocks/>
          </p:cNvGrpSpPr>
          <p:nvPr/>
        </p:nvGrpSpPr>
        <p:grpSpPr bwMode="auto">
          <a:xfrm>
            <a:off x="3059113" y="4652963"/>
            <a:ext cx="1584325" cy="936625"/>
            <a:chOff x="1791" y="2976"/>
            <a:chExt cx="998" cy="590"/>
          </a:xfrm>
        </p:grpSpPr>
        <p:grpSp>
          <p:nvGrpSpPr>
            <p:cNvPr id="355420" name="Group 92"/>
            <p:cNvGrpSpPr>
              <a:grpSpLocks/>
            </p:cNvGrpSpPr>
            <p:nvPr/>
          </p:nvGrpSpPr>
          <p:grpSpPr bwMode="auto">
            <a:xfrm>
              <a:off x="1791" y="2976"/>
              <a:ext cx="998" cy="590"/>
              <a:chOff x="1791" y="2976"/>
              <a:chExt cx="998" cy="590"/>
            </a:xfrm>
          </p:grpSpPr>
          <p:sp>
            <p:nvSpPr>
              <p:cNvPr id="355418" name="Rectangle 90"/>
              <p:cNvSpPr>
                <a:spLocks noChangeArrowheads="1"/>
              </p:cNvSpPr>
              <p:nvPr/>
            </p:nvSpPr>
            <p:spPr bwMode="auto">
              <a:xfrm>
                <a:off x="1791" y="2976"/>
                <a:ext cx="998" cy="318"/>
              </a:xfrm>
              <a:prstGeom prst="rect">
                <a:avLst/>
              </a:prstGeom>
              <a:solidFill>
                <a:srgbClr val="080808"/>
              </a:solidFill>
              <a:ln w="9525">
                <a:solidFill>
                  <a:srgbClr val="080808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5419" name="Rectangle 91"/>
              <p:cNvSpPr>
                <a:spLocks noChangeArrowheads="1"/>
              </p:cNvSpPr>
              <p:nvPr/>
            </p:nvSpPr>
            <p:spPr bwMode="auto">
              <a:xfrm>
                <a:off x="2109" y="3294"/>
                <a:ext cx="363" cy="272"/>
              </a:xfrm>
              <a:prstGeom prst="rect">
                <a:avLst/>
              </a:prstGeom>
              <a:solidFill>
                <a:srgbClr val="080808"/>
              </a:solidFill>
              <a:ln w="9525">
                <a:solidFill>
                  <a:srgbClr val="080808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55421" name="Oval 93"/>
            <p:cNvSpPr>
              <a:spLocks noChangeArrowheads="1"/>
            </p:cNvSpPr>
            <p:nvPr/>
          </p:nvSpPr>
          <p:spPr bwMode="auto">
            <a:xfrm>
              <a:off x="1837" y="3022"/>
              <a:ext cx="272" cy="22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5422" name="Oval 94"/>
            <p:cNvSpPr>
              <a:spLocks noChangeArrowheads="1"/>
            </p:cNvSpPr>
            <p:nvPr/>
          </p:nvSpPr>
          <p:spPr bwMode="auto">
            <a:xfrm>
              <a:off x="2154" y="3022"/>
              <a:ext cx="273" cy="22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5423" name="Oval 95"/>
            <p:cNvSpPr>
              <a:spLocks noChangeArrowheads="1"/>
            </p:cNvSpPr>
            <p:nvPr/>
          </p:nvSpPr>
          <p:spPr bwMode="auto">
            <a:xfrm>
              <a:off x="2472" y="3022"/>
              <a:ext cx="272" cy="22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5424" name="Oval 96"/>
            <p:cNvSpPr>
              <a:spLocks noChangeArrowheads="1"/>
            </p:cNvSpPr>
            <p:nvPr/>
          </p:nvSpPr>
          <p:spPr bwMode="auto">
            <a:xfrm>
              <a:off x="2154" y="3294"/>
              <a:ext cx="272" cy="22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55433" name="Text Box 105"/>
          <p:cNvSpPr txBox="1">
            <a:spLocks noChangeArrowheads="1"/>
          </p:cNvSpPr>
          <p:nvPr/>
        </p:nvSpPr>
        <p:spPr bwMode="auto">
          <a:xfrm>
            <a:off x="0" y="765175"/>
            <a:ext cx="8893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dirty="0">
                <a:solidFill>
                  <a:srgbClr val="080808"/>
                </a:solidFill>
              </a:rPr>
              <a:t>Транспортные светофоры</a:t>
            </a:r>
          </a:p>
        </p:txBody>
      </p:sp>
      <p:sp>
        <p:nvSpPr>
          <p:cNvPr id="355434" name="Text Box 106"/>
          <p:cNvSpPr txBox="1">
            <a:spLocks noChangeArrowheads="1"/>
          </p:cNvSpPr>
          <p:nvPr/>
        </p:nvSpPr>
        <p:spPr bwMode="auto">
          <a:xfrm>
            <a:off x="179388" y="3429000"/>
            <a:ext cx="1728787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rgbClr val="080808"/>
                </a:solidFill>
              </a:rPr>
              <a:t>С вертикальным расположением сигналов</a:t>
            </a:r>
          </a:p>
        </p:txBody>
      </p:sp>
      <p:sp>
        <p:nvSpPr>
          <p:cNvPr id="355435" name="Text Box 107"/>
          <p:cNvSpPr txBox="1">
            <a:spLocks noChangeArrowheads="1"/>
          </p:cNvSpPr>
          <p:nvPr/>
        </p:nvSpPr>
        <p:spPr bwMode="auto">
          <a:xfrm>
            <a:off x="3995738" y="3500438"/>
            <a:ext cx="288131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rgbClr val="080808"/>
                </a:solidFill>
              </a:rPr>
              <a:t>Для регулирования движения в определенных направлениях</a:t>
            </a:r>
          </a:p>
        </p:txBody>
      </p:sp>
      <p:sp>
        <p:nvSpPr>
          <p:cNvPr id="355436" name="Text Box 108"/>
          <p:cNvSpPr txBox="1">
            <a:spLocks noChangeArrowheads="1"/>
          </p:cNvSpPr>
          <p:nvPr/>
        </p:nvSpPr>
        <p:spPr bwMode="auto">
          <a:xfrm>
            <a:off x="6588125" y="3500438"/>
            <a:ext cx="2555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rgbClr val="080808"/>
                </a:solidFill>
              </a:rPr>
              <a:t>С дополнительной секцией</a:t>
            </a:r>
          </a:p>
        </p:txBody>
      </p:sp>
      <p:grpSp>
        <p:nvGrpSpPr>
          <p:cNvPr id="355437" name="Group 109"/>
          <p:cNvGrpSpPr>
            <a:grpSpLocks/>
          </p:cNvGrpSpPr>
          <p:nvPr/>
        </p:nvGrpSpPr>
        <p:grpSpPr bwMode="auto">
          <a:xfrm rot="16200000">
            <a:off x="2519363" y="1304925"/>
            <a:ext cx="792162" cy="2160588"/>
            <a:chOff x="521" y="1162"/>
            <a:chExt cx="499" cy="1361"/>
          </a:xfrm>
        </p:grpSpPr>
        <p:sp>
          <p:nvSpPr>
            <p:cNvPr id="355438" name="Oval 110"/>
            <p:cNvSpPr>
              <a:spLocks noChangeArrowheads="1"/>
            </p:cNvSpPr>
            <p:nvPr/>
          </p:nvSpPr>
          <p:spPr bwMode="auto">
            <a:xfrm>
              <a:off x="612" y="1253"/>
              <a:ext cx="318" cy="1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55439" name="Group 111"/>
            <p:cNvGrpSpPr>
              <a:grpSpLocks/>
            </p:cNvGrpSpPr>
            <p:nvPr/>
          </p:nvGrpSpPr>
          <p:grpSpPr bwMode="auto">
            <a:xfrm>
              <a:off x="521" y="1162"/>
              <a:ext cx="499" cy="1361"/>
              <a:chOff x="521" y="1162"/>
              <a:chExt cx="499" cy="1361"/>
            </a:xfrm>
          </p:grpSpPr>
          <p:sp>
            <p:nvSpPr>
              <p:cNvPr id="355440" name="Rectangle 112"/>
              <p:cNvSpPr>
                <a:spLocks noChangeArrowheads="1"/>
              </p:cNvSpPr>
              <p:nvPr/>
            </p:nvSpPr>
            <p:spPr bwMode="auto">
              <a:xfrm>
                <a:off x="521" y="1162"/>
                <a:ext cx="499" cy="136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5441" name="Oval 113"/>
              <p:cNvSpPr>
                <a:spLocks noChangeArrowheads="1"/>
              </p:cNvSpPr>
              <p:nvPr/>
            </p:nvSpPr>
            <p:spPr bwMode="auto">
              <a:xfrm>
                <a:off x="612" y="1298"/>
                <a:ext cx="318" cy="318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5442" name="Oval 114"/>
              <p:cNvSpPr>
                <a:spLocks noChangeArrowheads="1"/>
              </p:cNvSpPr>
              <p:nvPr/>
            </p:nvSpPr>
            <p:spPr bwMode="auto">
              <a:xfrm>
                <a:off x="612" y="1706"/>
                <a:ext cx="318" cy="318"/>
              </a:xfrm>
              <a:prstGeom prst="ellipse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5443" name="Oval 115"/>
              <p:cNvSpPr>
                <a:spLocks noChangeArrowheads="1"/>
              </p:cNvSpPr>
              <p:nvPr/>
            </p:nvSpPr>
            <p:spPr bwMode="auto">
              <a:xfrm>
                <a:off x="612" y="2115"/>
                <a:ext cx="318" cy="317"/>
              </a:xfrm>
              <a:prstGeom prst="ellipse">
                <a:avLst/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355444" name="Rectangle 116"/>
          <p:cNvSpPr>
            <a:spLocks noChangeArrowheads="1"/>
          </p:cNvSpPr>
          <p:nvPr/>
        </p:nvSpPr>
        <p:spPr bwMode="auto">
          <a:xfrm>
            <a:off x="2051050" y="2997200"/>
            <a:ext cx="1944688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rgbClr val="080808"/>
                </a:solidFill>
              </a:rPr>
              <a:t>С горизонтальным расположением сигналов</a:t>
            </a:r>
          </a:p>
        </p:txBody>
      </p:sp>
      <p:sp>
        <p:nvSpPr>
          <p:cNvPr id="355445" name="Text Box 117"/>
          <p:cNvSpPr txBox="1">
            <a:spLocks noChangeArrowheads="1"/>
          </p:cNvSpPr>
          <p:nvPr/>
        </p:nvSpPr>
        <p:spPr bwMode="auto">
          <a:xfrm>
            <a:off x="0" y="5589588"/>
            <a:ext cx="2700338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100" b="1">
                <a:solidFill>
                  <a:srgbClr val="080808"/>
                </a:solidFill>
              </a:rPr>
              <a:t>Для регулирования движения через железнодорожные переезды</a:t>
            </a:r>
          </a:p>
        </p:txBody>
      </p:sp>
      <p:sp>
        <p:nvSpPr>
          <p:cNvPr id="355447" name="Rectangle 119"/>
          <p:cNvSpPr>
            <a:spLocks noChangeArrowheads="1"/>
          </p:cNvSpPr>
          <p:nvPr/>
        </p:nvSpPr>
        <p:spPr bwMode="auto">
          <a:xfrm>
            <a:off x="2700338" y="5805488"/>
            <a:ext cx="24479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100" b="1">
                <a:solidFill>
                  <a:srgbClr val="080808"/>
                </a:solidFill>
              </a:rPr>
              <a:t>Для регулирования движения трамваев и других маршрутных транспортных средств</a:t>
            </a:r>
          </a:p>
        </p:txBody>
      </p:sp>
      <p:sp>
        <p:nvSpPr>
          <p:cNvPr id="355448" name="Text Box 120"/>
          <p:cNvSpPr txBox="1">
            <a:spLocks noChangeArrowheads="1"/>
          </p:cNvSpPr>
          <p:nvPr/>
        </p:nvSpPr>
        <p:spPr bwMode="auto">
          <a:xfrm>
            <a:off x="6084888" y="5734050"/>
            <a:ext cx="165576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rgbClr val="080808"/>
                </a:solidFill>
              </a:rPr>
              <a:t>Реверсивные</a:t>
            </a:r>
          </a:p>
          <a:p>
            <a:pPr>
              <a:spcBef>
                <a:spcPct val="50000"/>
              </a:spcBef>
            </a:pPr>
            <a:endParaRPr lang="ru-RU" sz="1200" b="1">
              <a:solidFill>
                <a:srgbClr val="080808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673" name="Picture 9" descr="Рисунок2"/>
          <p:cNvPicPr preferRelativeResize="0">
            <a:picLocks noChangeAspect="1" noChangeArrowheads="1"/>
          </p:cNvPicPr>
          <p:nvPr/>
        </p:nvPicPr>
        <p:blipFill>
          <a:blip r:embed="rId2" cstate="print">
            <a:lum bright="24000" contrast="12000"/>
          </a:blip>
          <a:srcRect/>
          <a:stretch>
            <a:fillRect/>
          </a:stretch>
        </p:blipFill>
        <p:spPr bwMode="auto">
          <a:xfrm>
            <a:off x="3995738" y="2565400"/>
            <a:ext cx="774700" cy="955675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369669" name="Rectangle 5"/>
          <p:cNvSpPr>
            <a:spLocks noChangeArrowheads="1"/>
          </p:cNvSpPr>
          <p:nvPr/>
        </p:nvSpPr>
        <p:spPr bwMode="auto">
          <a:xfrm>
            <a:off x="3024188" y="1993900"/>
            <a:ext cx="2665412" cy="3816350"/>
          </a:xfrm>
          <a:prstGeom prst="rect">
            <a:avLst/>
          </a:prstGeom>
          <a:solidFill>
            <a:srgbClr val="333333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4D4D4D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69670" name="Oval 6"/>
          <p:cNvSpPr>
            <a:spLocks noChangeArrowheads="1"/>
          </p:cNvSpPr>
          <p:nvPr/>
        </p:nvSpPr>
        <p:spPr bwMode="auto">
          <a:xfrm>
            <a:off x="3509963" y="2376488"/>
            <a:ext cx="1698625" cy="1338262"/>
          </a:xfrm>
          <a:prstGeom prst="ellipse">
            <a:avLst/>
          </a:prstGeom>
          <a:solidFill>
            <a:srgbClr val="333333"/>
          </a:solidFill>
          <a:ln w="349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9671" name="Oval 7"/>
          <p:cNvSpPr>
            <a:spLocks noChangeArrowheads="1"/>
          </p:cNvSpPr>
          <p:nvPr/>
        </p:nvSpPr>
        <p:spPr bwMode="auto">
          <a:xfrm>
            <a:off x="3509963" y="4094163"/>
            <a:ext cx="1698625" cy="1336675"/>
          </a:xfrm>
          <a:prstGeom prst="ellipse">
            <a:avLst/>
          </a:prstGeom>
          <a:solidFill>
            <a:srgbClr val="99CC00"/>
          </a:solidFill>
          <a:ln w="22225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69672" name="Picture 8" descr="Рисунок2"/>
          <p:cNvPicPr preferRelativeResize="0">
            <a:picLocks noChangeAspect="1" noChangeArrowheads="1"/>
          </p:cNvPicPr>
          <p:nvPr/>
        </p:nvPicPr>
        <p:blipFill>
          <a:blip r:embed="rId2" cstate="print">
            <a:lum bright="70000" contrast="64000"/>
          </a:blip>
          <a:srcRect/>
          <a:stretch>
            <a:fillRect/>
          </a:stretch>
        </p:blipFill>
        <p:spPr bwMode="auto">
          <a:xfrm>
            <a:off x="3995738" y="4283075"/>
            <a:ext cx="774700" cy="955675"/>
          </a:xfrm>
          <a:prstGeom prst="rect">
            <a:avLst/>
          </a:prstGeom>
          <a:noFill/>
        </p:spPr>
      </p:pic>
      <p:sp>
        <p:nvSpPr>
          <p:cNvPr id="369666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103188"/>
            <a:ext cx="8243887" cy="661987"/>
          </a:xfrm>
        </p:spPr>
        <p:txBody>
          <a:bodyPr/>
          <a:lstStyle/>
          <a:p>
            <a:r>
              <a:rPr lang="ru-RU" sz="3200" b="1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Виды светофоров</a:t>
            </a:r>
          </a:p>
        </p:txBody>
      </p:sp>
      <p:sp>
        <p:nvSpPr>
          <p:cNvPr id="369674" name="Rectangle 10"/>
          <p:cNvSpPr>
            <a:spLocks noChangeArrowheads="1"/>
          </p:cNvSpPr>
          <p:nvPr/>
        </p:nvSpPr>
        <p:spPr bwMode="auto">
          <a:xfrm>
            <a:off x="2749550" y="1052513"/>
            <a:ext cx="3644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b="1" dirty="0">
                <a:solidFill>
                  <a:srgbClr val="080808"/>
                </a:solidFill>
              </a:rPr>
              <a:t>Пешеходный  светофор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F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9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43887" cy="981075"/>
          </a:xfrm>
        </p:spPr>
        <p:txBody>
          <a:bodyPr/>
          <a:lstStyle/>
          <a:p>
            <a:r>
              <a:rPr lang="ru-RU" sz="280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Позы регулировщика соответствуют сигналам светофора:</a:t>
            </a:r>
          </a:p>
        </p:txBody>
      </p:sp>
      <p:grpSp>
        <p:nvGrpSpPr>
          <p:cNvPr id="352280" name="Group 24"/>
          <p:cNvGrpSpPr>
            <a:grpSpLocks/>
          </p:cNvGrpSpPr>
          <p:nvPr/>
        </p:nvGrpSpPr>
        <p:grpSpPr bwMode="auto">
          <a:xfrm>
            <a:off x="4284663" y="1341438"/>
            <a:ext cx="1223962" cy="2519362"/>
            <a:chOff x="2699" y="845"/>
            <a:chExt cx="771" cy="1587"/>
          </a:xfrm>
        </p:grpSpPr>
        <p:sp>
          <p:nvSpPr>
            <p:cNvPr id="352264" name="Rectangle 8"/>
            <p:cNvSpPr>
              <a:spLocks noChangeArrowheads="1"/>
            </p:cNvSpPr>
            <p:nvPr/>
          </p:nvSpPr>
          <p:spPr bwMode="auto">
            <a:xfrm>
              <a:off x="2699" y="845"/>
              <a:ext cx="771" cy="1587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2269" name="Oval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880" y="981"/>
              <a:ext cx="363" cy="36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2270" name="Oval 14"/>
            <p:cNvSpPr>
              <a:spLocks noChangeArrowheads="1"/>
            </p:cNvSpPr>
            <p:nvPr/>
          </p:nvSpPr>
          <p:spPr bwMode="auto">
            <a:xfrm>
              <a:off x="2880" y="1480"/>
              <a:ext cx="363" cy="36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2271" name="Oval 15"/>
            <p:cNvSpPr>
              <a:spLocks noChangeArrowheads="1"/>
            </p:cNvSpPr>
            <p:nvPr/>
          </p:nvSpPr>
          <p:spPr bwMode="auto">
            <a:xfrm>
              <a:off x="2880" y="1979"/>
              <a:ext cx="363" cy="36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52275" name="Text Box 19"/>
          <p:cNvSpPr txBox="1">
            <a:spLocks noChangeArrowheads="1"/>
          </p:cNvSpPr>
          <p:nvPr/>
        </p:nvSpPr>
        <p:spPr bwMode="auto">
          <a:xfrm>
            <a:off x="468313" y="4005263"/>
            <a:ext cx="1511300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55000"/>
              </a:lnSpc>
              <a:spcBef>
                <a:spcPct val="50000"/>
              </a:spcBef>
            </a:pPr>
            <a:r>
              <a:rPr lang="ru-RU">
                <a:latin typeface="Tahoma" pitchFamily="34" charset="0"/>
              </a:rPr>
              <a:t>-</a:t>
            </a:r>
          </a:p>
        </p:txBody>
      </p:sp>
      <p:sp>
        <p:nvSpPr>
          <p:cNvPr id="352277" name="Rectangle 21"/>
          <p:cNvSpPr>
            <a:spLocks noGrp="1" noChangeArrowheads="1"/>
          </p:cNvSpPr>
          <p:nvPr>
            <p:ph sz="quarter" idx="3"/>
          </p:nvPr>
        </p:nvSpPr>
        <p:spPr>
          <a:xfrm>
            <a:off x="3995738" y="3903663"/>
            <a:ext cx="4968875" cy="2549525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ru-RU" sz="2000">
                <a:solidFill>
                  <a:srgbClr val="000000"/>
                </a:solidFill>
              </a:rPr>
              <a:t>    Руки регулировщика опущены или вытянуты в стороны – со стороны груди и спины движение всех транспортных средств и пешеходов </a:t>
            </a:r>
            <a:r>
              <a:rPr lang="ru-RU" sz="2000">
                <a:solidFill>
                  <a:srgbClr val="FF3300"/>
                </a:solidFill>
              </a:rPr>
              <a:t>запрещено</a:t>
            </a:r>
            <a:r>
              <a:rPr lang="ru-RU" sz="2000">
                <a:solidFill>
                  <a:srgbClr val="000000"/>
                </a:solidFill>
              </a:rPr>
              <a:t>.</a:t>
            </a:r>
          </a:p>
          <a:p>
            <a:pPr>
              <a:buFontTx/>
              <a:buNone/>
            </a:pPr>
            <a:endParaRPr lang="ru-RU" sz="2000"/>
          </a:p>
        </p:txBody>
      </p:sp>
      <p:pic>
        <p:nvPicPr>
          <p:cNvPr id="352279" name="Picture 23" descr="img21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1341438"/>
            <a:ext cx="1944687" cy="51133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52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259" grpId="0"/>
    </p:bldLst>
  </p:timing>
</p:sld>
</file>

<file path=ppt/theme/theme1.xml><?xml version="1.0" encoding="utf-8"?>
<a:theme xmlns:a="http://schemas.openxmlformats.org/drawingml/2006/main" name="Шары">
  <a:themeElements>
    <a:clrScheme name="Шары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Шар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3333"/>
        </a:solidFill>
        <a:ln w="22225" cap="flat" cmpd="sng" algn="ctr">
          <a:solidFill>
            <a:srgbClr val="00FF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3333"/>
        </a:solidFill>
        <a:ln w="22225" cap="flat" cmpd="sng" algn="ctr">
          <a:solidFill>
            <a:srgbClr val="00FF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Шары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1631</TotalTime>
  <Words>813</Words>
  <Application>Microsoft Office PowerPoint</Application>
  <PresentationFormat>Экран (4:3)</PresentationFormat>
  <Paragraphs>111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Шары</vt:lpstr>
      <vt:lpstr>Слайд 1</vt:lpstr>
      <vt:lpstr>Как это было…</vt:lpstr>
      <vt:lpstr>ИСТОРИЯ СОЗДАНИЯ</vt:lpstr>
      <vt:lpstr>ИСТОРИЯ СОЗДАНИЯ</vt:lpstr>
      <vt:lpstr>ИСТОРИЯ СОЗДАНИЯ</vt:lpstr>
      <vt:lpstr>Слайд 6</vt:lpstr>
      <vt:lpstr>Виды светофоров</vt:lpstr>
      <vt:lpstr>Виды светофоров</vt:lpstr>
      <vt:lpstr>Позы регулировщика соответствуют сигналам светофора:</vt:lpstr>
      <vt:lpstr>Позы регулировщика соответствуют сигналам светофора:</vt:lpstr>
      <vt:lpstr>Позы регулировщика соответствуют сигналам светофора:</vt:lpstr>
      <vt:lpstr>Найди, какой жест регулировщика соответствует зеленому сигналу светофора?</vt:lpstr>
      <vt:lpstr>Слайд 13</vt:lpstr>
      <vt:lpstr>Найди, какой жест регулировщика соответствует зеленому сигналу светофора?</vt:lpstr>
      <vt:lpstr>Слайд 15</vt:lpstr>
      <vt:lpstr>Найди, какой жест регулировщика соответствует зеленому сигналу светофора?</vt:lpstr>
      <vt:lpstr>Слайд 17</vt:lpstr>
      <vt:lpstr>Слайд 18</vt:lpstr>
      <vt:lpstr>Слайд 19</vt:lpstr>
      <vt:lpstr>Слайд 20</vt:lpstr>
      <vt:lpstr> 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Николай</cp:lastModifiedBy>
  <cp:revision>22</cp:revision>
  <dcterms:created xsi:type="dcterms:W3CDTF">2007-10-07T15:25:40Z</dcterms:created>
  <dcterms:modified xsi:type="dcterms:W3CDTF">2012-06-29T12:04:53Z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000800466c000000000001023620</vt:lpwstr>
  </property>
</Properties>
</file>