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7" r:id="rId2"/>
    <p:sldId id="259" r:id="rId3"/>
    <p:sldId id="263" r:id="rId4"/>
    <p:sldId id="262" r:id="rId5"/>
    <p:sldId id="264" r:id="rId6"/>
    <p:sldId id="265" r:id="rId7"/>
    <p:sldId id="267" r:id="rId8"/>
    <p:sldId id="268" r:id="rId9"/>
    <p:sldId id="266" r:id="rId10"/>
    <p:sldId id="271" r:id="rId11"/>
    <p:sldId id="272" r:id="rId12"/>
    <p:sldId id="273" r:id="rId13"/>
    <p:sldId id="274" r:id="rId14"/>
    <p:sldId id="27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221C51-1569-4471-8F33-8B0B11001DD4}" type="datetimeFigureOut">
              <a:rPr lang="ru-RU" smtClean="0"/>
              <a:pPr/>
              <a:t>08.11.2015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164C8F-9ECF-4863-A40A-58036C65A05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9136B73-3E3E-44E8-BBC1-8C3B72771692}" type="slidenum">
              <a:rPr lang="ru-RU" smtClean="0"/>
              <a:pPr/>
              <a:t>10</a:t>
            </a:fld>
            <a:endParaRPr lang="ru-RU" smtClean="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800" b="1" i="1" u="sng" smtClean="0"/>
              <a:t>2. Температура</a:t>
            </a:r>
            <a:endParaRPr lang="ru-RU" sz="800" smtClean="0"/>
          </a:p>
          <a:p>
            <a:pPr eaLnBrk="1" hangingPunct="1">
              <a:lnSpc>
                <a:spcPct val="80000"/>
              </a:lnSpc>
            </a:pPr>
            <a:r>
              <a:rPr lang="ru-RU" sz="800" smtClean="0"/>
              <a:t>Важнейший и часто ограничивающий для многих организмов абиотический фактор. Жизнедеятельность большинства организмов ограничена температурным интервалом от 0 до 40º С, но некоторые организмы живут в горячих гейзерах, температура воды в которых достигает 70ºС, многие способны переносить отрицательные температуры в неактивном состоянии. Для того чтобы переносить неблагоприятные температуры, у растений и животных выработались различные приспособления: Теплокровность птиц и млекопитающих снимает влияние небольших колебаний температуры, такие животные, способные поддерживать температуру на определенном уровне получили название </a:t>
            </a:r>
            <a:r>
              <a:rPr lang="ru-RU" sz="800" i="1" smtClean="0"/>
              <a:t>гомойотермные</a:t>
            </a:r>
            <a:r>
              <a:rPr lang="ru-RU" sz="800" smtClean="0"/>
              <a:t>. Животные, не способные поддерживать постоянную температуру тела, называются </a:t>
            </a:r>
            <a:r>
              <a:rPr lang="ru-RU" sz="800" i="1" smtClean="0"/>
              <a:t>пойкилотермными</a:t>
            </a:r>
            <a:r>
              <a:rPr lang="ru-RU" sz="800" smtClean="0"/>
              <a:t>.</a:t>
            </a:r>
          </a:p>
          <a:p>
            <a:pPr eaLnBrk="1" hangingPunct="1">
              <a:lnSpc>
                <a:spcPct val="80000"/>
              </a:lnSpc>
            </a:pPr>
            <a:r>
              <a:rPr lang="ru-RU" sz="800" smtClean="0"/>
              <a:t>У живых организмов выработались различные приспособления для выживания при наступлении неблагоприятных для жизни температур. В зимний период времени при недостатке корма гомойотермные животные или мигрируют, или находятся в состоянии сна или спячки.</a:t>
            </a:r>
            <a:endParaRPr lang="ru-RU" sz="800" i="1" smtClean="0"/>
          </a:p>
          <a:p>
            <a:pPr lvl="1" eaLnBrk="1" hangingPunct="1">
              <a:lnSpc>
                <a:spcPct val="80000"/>
              </a:lnSpc>
            </a:pPr>
            <a:r>
              <a:rPr lang="ru-RU" sz="800" i="1" smtClean="0"/>
              <a:t>Зимняя спячка</a:t>
            </a:r>
            <a:r>
              <a:rPr lang="ru-RU" sz="800" smtClean="0"/>
              <a:t> наблюдается у некоторых грызунов, летучих мышей. При этом резко замедляется интенсивность обмена веществ, уменьшается частота дыхательных движений и частота сердечных сокращений, понижается температура тела.</a:t>
            </a:r>
            <a:endParaRPr lang="ru-RU" sz="800" i="1" smtClean="0"/>
          </a:p>
          <a:p>
            <a:pPr lvl="1" eaLnBrk="1" hangingPunct="1">
              <a:lnSpc>
                <a:spcPct val="80000"/>
              </a:lnSpc>
            </a:pPr>
            <a:r>
              <a:rPr lang="ru-RU" sz="800" i="1" smtClean="0"/>
              <a:t>Зимний сон.</a:t>
            </a:r>
            <a:r>
              <a:rPr lang="ru-RU" sz="800" smtClean="0"/>
              <a:t> Осенью животные накапливают большое количество жировых запасов и засыпают на несколько месяцев. При этом не происходит глубокого изменения обмена веществ, животное можно разбудить, например, можно разбудить медведя в берлоге. Такое состояние помогает перенести отсутствие пищи в зимнее время.</a:t>
            </a:r>
            <a:endParaRPr lang="ru-RU" sz="800" i="1" smtClean="0"/>
          </a:p>
          <a:p>
            <a:pPr lvl="1" eaLnBrk="1" hangingPunct="1">
              <a:lnSpc>
                <a:spcPct val="80000"/>
              </a:lnSpc>
            </a:pPr>
            <a:r>
              <a:rPr lang="ru-RU" sz="800" i="1" smtClean="0"/>
              <a:t>Анабиоз</a:t>
            </a:r>
            <a:r>
              <a:rPr lang="ru-RU" sz="800" smtClean="0"/>
              <a:t>. Временное состояние организма, при котором все жизненные процессы замедлены до минимума, отсутствуют все видимые признаки жизни.</a:t>
            </a:r>
            <a:endParaRPr lang="ru-RU" sz="800" i="1" smtClean="0"/>
          </a:p>
          <a:p>
            <a:pPr lvl="1" eaLnBrk="1" hangingPunct="1">
              <a:lnSpc>
                <a:spcPct val="80000"/>
              </a:lnSpc>
            </a:pPr>
            <a:r>
              <a:rPr lang="ru-RU" sz="800" i="1" smtClean="0"/>
              <a:t>Состояние зимнего покоя</a:t>
            </a:r>
            <a:r>
              <a:rPr lang="ru-RU" sz="800" smtClean="0"/>
              <a:t>. Наблюдается у многолетних растений, направлено на перенесение низких температур. Растения накапливают различные «антифризы», чтобы в цитоплазме клеток не образовались кристаллики льда и не разрушили клеточные структуры.</a:t>
            </a:r>
            <a:endParaRPr lang="ru-RU" sz="800" i="1" smtClean="0"/>
          </a:p>
          <a:p>
            <a:pPr lvl="1" eaLnBrk="1" hangingPunct="1">
              <a:lnSpc>
                <a:spcPct val="80000"/>
              </a:lnSpc>
            </a:pPr>
            <a:r>
              <a:rPr lang="ru-RU" sz="800" i="1" smtClean="0"/>
              <a:t>Состояние летнего покоя</a:t>
            </a:r>
            <a:r>
              <a:rPr lang="ru-RU" sz="800" smtClean="0"/>
              <a:t>. Характерно для многих раннецветущих растений (тюльпаны), для свежесобранных семян, клубней, луковиц. Наблюдается и у пустынных животных во время жаркого и сухого периода (у некоторых грызунов, черепах).</a:t>
            </a:r>
            <a:endParaRPr lang="ru-RU" sz="800" b="1" i="1" u="sng" smtClean="0"/>
          </a:p>
          <a:p>
            <a:pPr eaLnBrk="1" hangingPunct="1">
              <a:lnSpc>
                <a:spcPct val="80000"/>
              </a:lnSpc>
            </a:pPr>
            <a:r>
              <a:rPr lang="ru-RU" sz="800" b="1" i="1" u="sng" smtClean="0"/>
              <a:t>3. Влажность</a:t>
            </a:r>
            <a:endParaRPr lang="ru-RU" sz="800" smtClean="0"/>
          </a:p>
          <a:p>
            <a:pPr eaLnBrk="1" hangingPunct="1">
              <a:lnSpc>
                <a:spcPct val="80000"/>
              </a:lnSpc>
            </a:pPr>
            <a:r>
              <a:rPr lang="ru-RU" sz="800" smtClean="0"/>
              <a:t>Важным экологическим фактором является и </a:t>
            </a:r>
            <a:r>
              <a:rPr lang="ru-RU" sz="800" i="1" smtClean="0"/>
              <a:t>влажность</a:t>
            </a:r>
            <a:r>
              <a:rPr lang="ru-RU" sz="800" smtClean="0"/>
              <a:t>. Живые организмы приспособились к сезонному изменению влажности, к жизни в зонах с различным содержанием воды в почве и воздухе. Растения засушливых зон, </a:t>
            </a:r>
            <a:r>
              <a:rPr lang="ru-RU" sz="800" i="1" smtClean="0"/>
              <a:t>ксерофиты</a:t>
            </a:r>
            <a:r>
              <a:rPr lang="ru-RU" sz="800" smtClean="0"/>
              <a:t>, имеют мелкие жесткие листья с хорошо развитой кутикулой, длинные корни, высокое осмотическое давление в клетках. </a:t>
            </a:r>
            <a:r>
              <a:rPr lang="ru-RU" sz="800" i="1" smtClean="0"/>
              <a:t>Суккуленты</a:t>
            </a:r>
            <a:r>
              <a:rPr lang="ru-RU" sz="800" smtClean="0"/>
              <a:t> (кактусы, агавы) имеют сильно развитую водозапасающую ткань, листья редуцированы в колючки и фотосинтез идет за счет стебля, корневая система расположена у поверхности и позволяет во влажные периоды запасти большое количество воды. </a:t>
            </a:r>
            <a:r>
              <a:rPr lang="ru-RU" sz="800" i="1" smtClean="0"/>
              <a:t>Эфемеры</a:t>
            </a:r>
            <a:r>
              <a:rPr lang="ru-RU" sz="800" smtClean="0"/>
              <a:t> — однолетние растения, успевают за короткий влажный период отцвести и образовать плоды и семена. </a:t>
            </a:r>
            <a:r>
              <a:rPr lang="ru-RU" sz="800" i="1" smtClean="0"/>
              <a:t>Эфемероиды</a:t>
            </a:r>
            <a:r>
              <a:rPr lang="ru-RU" sz="800" smtClean="0"/>
              <a:t> — многолетние растения, цветение которых происходит ранней весной, а летом надземные побеги полностью отмирают, засушливый период переносят под землей в виде луковиц, клубней, корневищ. </a:t>
            </a:r>
            <a:r>
              <a:rPr lang="ru-RU" sz="800" i="1" smtClean="0"/>
              <a:t>Гигрофиты</a:t>
            </a:r>
            <a:r>
              <a:rPr lang="ru-RU" sz="800" smtClean="0"/>
              <a:t>, напротив, приспособились к избыточной влажности и произрастают около водоемов, у них крупные листья с большим количеством устьиц слабо развитой кутикулой, слабая корневая система.</a:t>
            </a:r>
          </a:p>
          <a:p>
            <a:pPr eaLnBrk="1" hangingPunct="1">
              <a:lnSpc>
                <a:spcPct val="80000"/>
              </a:lnSpc>
            </a:pPr>
            <a:r>
              <a:rPr lang="ru-RU" sz="800" smtClean="0"/>
              <a:t>Животные также приспособились к жизни в условиях с различной влажностью. Для сохранения влаги в организме в условиях ее дефицита многие животные ведут ночной образ жизни, имеют плотные покровы и пониженное потоотделение. Некоторым животным достаточно воды, которая содержится в пище (кенгуровая крыса), некоторые могут долгое время обходиться без воды, используя метаболическую воду (верблюд около недели может не пить, используя воду, образующуюся при окислении запасов жира в горбах). Многие животные степей и пустынь могут переносить недостаток воды и высокую температуру, впадая в состояние летней спячки.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117E1-A22D-450F-8077-49E3AD93E617}" type="datetimeFigureOut">
              <a:rPr lang="ru-RU" smtClean="0"/>
              <a:pPr/>
              <a:t>08.11.2015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0A2CE-7ED0-44F7-A027-0D4F19096A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117E1-A22D-450F-8077-49E3AD93E617}" type="datetimeFigureOut">
              <a:rPr lang="ru-RU" smtClean="0"/>
              <a:pPr/>
              <a:t>08.11.2015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0A2CE-7ED0-44F7-A027-0D4F19096A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117E1-A22D-450F-8077-49E3AD93E617}" type="datetimeFigureOut">
              <a:rPr lang="ru-RU" smtClean="0"/>
              <a:pPr/>
              <a:t>08.11.2015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0A2CE-7ED0-44F7-A027-0D4F19096A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117E1-A22D-450F-8077-49E3AD93E617}" type="datetimeFigureOut">
              <a:rPr lang="ru-RU" smtClean="0"/>
              <a:pPr/>
              <a:t>08.11.2015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0A2CE-7ED0-44F7-A027-0D4F19096A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117E1-A22D-450F-8077-49E3AD93E617}" type="datetimeFigureOut">
              <a:rPr lang="ru-RU" smtClean="0"/>
              <a:pPr/>
              <a:t>08.11.2015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0A2CE-7ED0-44F7-A027-0D4F19096A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117E1-A22D-450F-8077-49E3AD93E617}" type="datetimeFigureOut">
              <a:rPr lang="ru-RU" smtClean="0"/>
              <a:pPr/>
              <a:t>08.11.2015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0A2CE-7ED0-44F7-A027-0D4F19096A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117E1-A22D-450F-8077-49E3AD93E617}" type="datetimeFigureOut">
              <a:rPr lang="ru-RU" smtClean="0"/>
              <a:pPr/>
              <a:t>08.11.2015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0A2CE-7ED0-44F7-A027-0D4F19096A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117E1-A22D-450F-8077-49E3AD93E617}" type="datetimeFigureOut">
              <a:rPr lang="ru-RU" smtClean="0"/>
              <a:pPr/>
              <a:t>08.11.2015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0A2CE-7ED0-44F7-A027-0D4F19096A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117E1-A22D-450F-8077-49E3AD93E617}" type="datetimeFigureOut">
              <a:rPr lang="ru-RU" smtClean="0"/>
              <a:pPr/>
              <a:t>08.11.2015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0A2CE-7ED0-44F7-A027-0D4F19096A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117E1-A22D-450F-8077-49E3AD93E617}" type="datetimeFigureOut">
              <a:rPr lang="ru-RU" smtClean="0"/>
              <a:pPr/>
              <a:t>08.11.2015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0A2CE-7ED0-44F7-A027-0D4F19096A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117E1-A22D-450F-8077-49E3AD93E617}" type="datetimeFigureOut">
              <a:rPr lang="ru-RU" smtClean="0"/>
              <a:pPr/>
              <a:t>08.11.2015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0A2CE-7ED0-44F7-A027-0D4F19096A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6117E1-A22D-450F-8077-49E3AD93E617}" type="datetimeFigureOut">
              <a:rPr lang="ru-RU" smtClean="0"/>
              <a:pPr/>
              <a:t>08.11.2015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60A2CE-7ED0-44F7-A027-0D4F19096A3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Среды обитания</a:t>
            </a:r>
            <a:endParaRPr lang="ru-RU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1412776"/>
            <a:ext cx="7632848" cy="3894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ru-RU" sz="3200" b="1" dirty="0" smtClean="0">
                <a:solidFill>
                  <a:srgbClr val="7030A0"/>
                </a:solidFill>
              </a:rPr>
              <a:t>1)Водная</a:t>
            </a:r>
          </a:p>
          <a:p>
            <a:pPr>
              <a:lnSpc>
                <a:spcPct val="200000"/>
              </a:lnSpc>
            </a:pPr>
            <a:r>
              <a:rPr lang="ru-RU" sz="3200" b="1" dirty="0" smtClean="0">
                <a:solidFill>
                  <a:srgbClr val="7030A0"/>
                </a:solidFill>
              </a:rPr>
              <a:t>2)Наземно-воздушная</a:t>
            </a:r>
          </a:p>
          <a:p>
            <a:pPr>
              <a:lnSpc>
                <a:spcPct val="200000"/>
              </a:lnSpc>
            </a:pPr>
            <a:r>
              <a:rPr lang="ru-RU" sz="3200" b="1" dirty="0" smtClean="0">
                <a:solidFill>
                  <a:srgbClr val="7030A0"/>
                </a:solidFill>
              </a:rPr>
              <a:t>3)Почвенная</a:t>
            </a:r>
          </a:p>
          <a:p>
            <a:pPr>
              <a:lnSpc>
                <a:spcPct val="200000"/>
              </a:lnSpc>
            </a:pPr>
            <a:r>
              <a:rPr lang="ru-RU" sz="3200" b="1" dirty="0" smtClean="0">
                <a:solidFill>
                  <a:srgbClr val="7030A0"/>
                </a:solidFill>
              </a:rPr>
              <a:t>4)Организменная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1547664" y="0"/>
            <a:ext cx="5040313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400" b="1" i="1" dirty="0">
                <a:solidFill>
                  <a:srgbClr val="FF3300"/>
                </a:solidFill>
              </a:rPr>
              <a:t>Свет</a:t>
            </a: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0" y="2564904"/>
            <a:ext cx="9144000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30000"/>
              </a:spcBef>
            </a:pPr>
            <a:r>
              <a:rPr lang="ru-RU" sz="2400" dirty="0"/>
              <a:t>У животных во второй половине лета и осенью происходит </a:t>
            </a:r>
            <a:r>
              <a:rPr lang="ru-RU" sz="2400" i="1" dirty="0">
                <a:solidFill>
                  <a:srgbClr val="0000FF"/>
                </a:solidFill>
              </a:rPr>
              <a:t>накопление жировых запасов, осенняя линька, кочующие и перелетные начинают свои сезонные миграции.</a:t>
            </a:r>
          </a:p>
          <a:p>
            <a:endParaRPr lang="ru-RU" sz="2400" dirty="0"/>
          </a:p>
          <a:p>
            <a:r>
              <a:rPr lang="ru-RU" sz="2400" dirty="0"/>
              <a:t>Осенью у насекомых формируются </a:t>
            </a:r>
            <a:r>
              <a:rPr lang="ru-RU" sz="2400" i="1" dirty="0">
                <a:solidFill>
                  <a:srgbClr val="0000FF"/>
                </a:solidFill>
              </a:rPr>
              <a:t>зимующие стадии</a:t>
            </a:r>
            <a:r>
              <a:rPr lang="ru-RU" sz="2400" dirty="0"/>
              <a:t>, например, </a:t>
            </a:r>
            <a:r>
              <a:rPr lang="ru-RU" sz="2400" dirty="0">
                <a:solidFill>
                  <a:srgbClr val="FF3300"/>
                </a:solidFill>
              </a:rPr>
              <a:t>бабочка-капустница зимует на стадии куколки, малярийный комар и бабочка-крапивница – в стадии взрослого насекомого, непарный шелкопряд – в стадии яйца. </a:t>
            </a:r>
            <a:r>
              <a:rPr lang="ru-RU" sz="2400" dirty="0"/>
              <a:t>Если гусениц капустницы весной содержать при длине дня короче 14 часов, то к середине лета сформируется зимующая куколка, которая будет находиться в состоянии покоя несколько теплых месяцев.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800" decel="100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  <p:bldP spid="1229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99392"/>
            <a:ext cx="9144000" cy="1143000"/>
          </a:xfrm>
        </p:spPr>
        <p:txBody>
          <a:bodyPr>
            <a:normAutofit/>
          </a:bodyPr>
          <a:lstStyle/>
          <a:p>
            <a:r>
              <a:rPr lang="ru-RU" sz="3400" b="1" dirty="0" smtClean="0">
                <a:solidFill>
                  <a:srgbClr val="0070C0"/>
                </a:solidFill>
              </a:rPr>
              <a:t>Животные, обитающие в условиях повышенной влажности</a:t>
            </a:r>
            <a:endParaRPr lang="ru-RU" sz="3400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764704"/>
            <a:ext cx="9036496" cy="4525963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</a:t>
            </a:r>
            <a:r>
              <a:rPr lang="ru-RU" dirty="0" smtClean="0"/>
              <a:t>е могут накапливать и долго удерживать в тканях</a:t>
            </a:r>
          </a:p>
          <a:p>
            <a:pPr>
              <a:buNone/>
            </a:pPr>
            <a:r>
              <a:rPr lang="ru-RU" dirty="0" smtClean="0"/>
              <a:t>запасы воды – многие членистоногие: мокрицы,</a:t>
            </a:r>
          </a:p>
          <a:p>
            <a:pPr>
              <a:buNone/>
            </a:pPr>
            <a:r>
              <a:rPr lang="ru-RU" dirty="0" smtClean="0"/>
              <a:t>ногохвостки, комары, </a:t>
            </a:r>
            <a:r>
              <a:rPr lang="ru-RU" dirty="0" err="1" smtClean="0"/>
              <a:t>белоножки</a:t>
            </a:r>
            <a:r>
              <a:rPr lang="ru-RU" dirty="0" smtClean="0"/>
              <a:t>, наземные</a:t>
            </a:r>
          </a:p>
          <a:p>
            <a:pPr>
              <a:buNone/>
            </a:pPr>
            <a:r>
              <a:rPr lang="ru-RU" dirty="0" smtClean="0"/>
              <a:t>моллюски и амфибии. Нуждаются в постоянно</a:t>
            </a:r>
          </a:p>
          <a:p>
            <a:pPr>
              <a:buNone/>
            </a:pPr>
            <a:r>
              <a:rPr lang="ru-RU" dirty="0" smtClean="0"/>
              <a:t>высокой влажности воздуха.</a:t>
            </a:r>
            <a:endParaRPr lang="ru-RU" dirty="0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4293096"/>
            <a:ext cx="3233936" cy="18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r>
              <a:rPr lang="ru-RU" sz="3400" b="1" dirty="0" smtClean="0">
                <a:solidFill>
                  <a:schemeClr val="accent2">
                    <a:lumMod val="75000"/>
                  </a:schemeClr>
                </a:solidFill>
              </a:rPr>
              <a:t>Животные, обитающие в условиях умеренной влажности. </a:t>
            </a:r>
            <a:endParaRPr lang="ru-RU" sz="3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52736"/>
            <a:ext cx="91440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Их большинство, как среди насекомых, так и</a:t>
            </a:r>
          </a:p>
          <a:p>
            <a:pPr>
              <a:buNone/>
            </a:pPr>
            <a:r>
              <a:rPr lang="ru-RU" dirty="0" smtClean="0"/>
              <a:t>среди млекопитающих. Обитатели лесов.</a:t>
            </a:r>
            <a:endParaRPr lang="ru-RU" dirty="0"/>
          </a:p>
        </p:txBody>
      </p:sp>
      <p:pic>
        <p:nvPicPr>
          <p:cNvPr id="9221" name="Picture 5" descr="http://www.sloboda-m8.ru/images/catalog/179/51717509bc62f3.739665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3212976"/>
            <a:ext cx="2627784" cy="1969328"/>
          </a:xfrm>
          <a:prstGeom prst="rect">
            <a:avLst/>
          </a:prstGeom>
          <a:noFill/>
        </p:spPr>
      </p:pic>
      <p:pic>
        <p:nvPicPr>
          <p:cNvPr id="9229" name="Picture 13" descr="http://photoflowery.ru/photo/d0/d0b727e3138c8c754b3f5d1038bb5ec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3429000"/>
            <a:ext cx="2664296" cy="17218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036496" cy="764704"/>
          </a:xfrm>
        </p:spPr>
        <p:txBody>
          <a:bodyPr>
            <a:normAutofit/>
          </a:bodyPr>
          <a:lstStyle/>
          <a:p>
            <a:r>
              <a:rPr lang="ru-RU" sz="3400" b="1" dirty="0" smtClean="0">
                <a:solidFill>
                  <a:srgbClr val="0070C0"/>
                </a:solidFill>
              </a:rPr>
              <a:t>Животные, обитающие при низкой влажности</a:t>
            </a:r>
            <a:endParaRPr lang="ru-RU" sz="3400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20689"/>
            <a:ext cx="9144000" cy="28803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Сухолюбы не переносят высокую влажность воздуха. У них</a:t>
            </a:r>
          </a:p>
          <a:p>
            <a:pPr>
              <a:buNone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хорошо развита функция удержания воды в теле.</a:t>
            </a:r>
          </a:p>
          <a:p>
            <a:pPr>
              <a:buNone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Обитатели пустынь: верблюды, пустынные грызуны,</a:t>
            </a:r>
          </a:p>
          <a:p>
            <a:pPr>
              <a:buNone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пресмыкающиеся. Легко переносят сухость воздуха в</a:t>
            </a:r>
          </a:p>
          <a:p>
            <a:pPr>
              <a:buNone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сочетании с высокой температурой.</a:t>
            </a: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3933056"/>
            <a:ext cx="2454090" cy="1647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п.7, стр.24-25, повторить п.6</a:t>
            </a:r>
          </a:p>
          <a:p>
            <a:r>
              <a:rPr lang="ru-RU" dirty="0" smtClean="0"/>
              <a:t>Творческое задание:</a:t>
            </a:r>
          </a:p>
          <a:p>
            <a:pPr>
              <a:buNone/>
            </a:pPr>
            <a:r>
              <a:rPr lang="ru-RU" dirty="0" smtClean="0"/>
              <a:t>	Подготовить загадки про представителей разных сред обитания.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fficinaSerifCTT" pitchFamily="2" charset="0"/>
              </a:rPr>
              <a:t>Задачи на урок:</a:t>
            </a:r>
            <a:endParaRPr lang="ru-RU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fficinaSerifCTT" pitchFamily="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OfficinaSerifCTT" pitchFamily="2" charset="0"/>
              </a:rPr>
              <a:t>1. Значение солнечного света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OfficinaSerifCTT" pitchFamily="2" charset="0"/>
              </a:rPr>
              <a:t>2. Отношение растений к свету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OfficinaSerifCTT" pitchFamily="2" charset="0"/>
              </a:rPr>
              <a:t>3. Животные по отношению к солнечному излучению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OfficinaSerifCTT" pitchFamily="2" charset="0"/>
              </a:rPr>
              <a:t>4. Приспособленность растений и животных к солнечному режиму.</a:t>
            </a:r>
            <a:endParaRPr lang="ru-RU" dirty="0">
              <a:solidFill>
                <a:srgbClr val="002060"/>
              </a:solidFill>
              <a:latin typeface="OfficinaSerifCTT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Светолюбивые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1124744"/>
            <a:ext cx="8229600" cy="4525963"/>
          </a:xfrm>
        </p:spPr>
        <p:txBody>
          <a:bodyPr>
            <a:normAutofit lnSpcReduction="10000"/>
          </a:bodyPr>
          <a:lstStyle/>
          <a:p>
            <a:pPr eaLnBrk="1" hangingPunct="1">
              <a:buNone/>
            </a:pPr>
            <a:r>
              <a:rPr lang="ru-RU" b="1" dirty="0" smtClean="0"/>
              <a:t>Растут на хорошо освещенных местах</a:t>
            </a:r>
          </a:p>
          <a:p>
            <a:pPr eaLnBrk="1" hangingPunct="1">
              <a:buNone/>
            </a:pPr>
            <a:r>
              <a:rPr lang="ru-RU" b="1" dirty="0" smtClean="0"/>
              <a:t>(растения пустынь, степей, лугов, водные</a:t>
            </a:r>
          </a:p>
          <a:p>
            <a:pPr eaLnBrk="1" hangingPunct="1">
              <a:buNone/>
            </a:pPr>
            <a:r>
              <a:rPr lang="ru-RU" b="1" dirty="0" smtClean="0"/>
              <a:t>растения с плавающими листьями (кубышка</a:t>
            </a:r>
          </a:p>
          <a:p>
            <a:pPr eaLnBrk="1" hangingPunct="1">
              <a:buNone/>
            </a:pPr>
            <a:r>
              <a:rPr lang="ru-RU" b="1" dirty="0" smtClean="0"/>
              <a:t>желтая, кувшинки); </a:t>
            </a:r>
          </a:p>
          <a:p>
            <a:pPr eaLnBrk="1" hangingPunct="1"/>
            <a:r>
              <a:rPr lang="ru-RU" b="1" dirty="0" smtClean="0"/>
              <a:t>лиственницы, </a:t>
            </a:r>
          </a:p>
          <a:p>
            <a:pPr eaLnBrk="1" hangingPunct="1"/>
            <a:r>
              <a:rPr lang="ru-RU" b="1" dirty="0" smtClean="0"/>
              <a:t>березы, </a:t>
            </a:r>
          </a:p>
          <a:p>
            <a:pPr eaLnBrk="1" hangingPunct="1"/>
            <a:r>
              <a:rPr lang="ru-RU" b="1" dirty="0" smtClean="0"/>
              <a:t>осина, </a:t>
            </a:r>
          </a:p>
          <a:p>
            <a:pPr eaLnBrk="1" hangingPunct="1"/>
            <a:r>
              <a:rPr lang="ru-RU" b="1" dirty="0" smtClean="0"/>
              <a:t>сосна обыкновенная.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0" dur="20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5" dur="200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0" dur="2000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5" dur="2000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0" dur="2000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5" dur="2000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0" dur="2000"/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512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Светолюбивые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492896"/>
            <a:ext cx="1426620" cy="1957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707904" y="1124744"/>
            <a:ext cx="4788024" cy="49398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000" b="1" dirty="0" smtClean="0"/>
              <a:t>Усиками цепляется за соседние растения. Листья оказываются наверху. Они как бы подставлены солнцу и хорошо освещены в течение дня. </a:t>
            </a:r>
          </a:p>
          <a:p>
            <a:pPr>
              <a:spcBef>
                <a:spcPct val="50000"/>
              </a:spcBef>
            </a:pPr>
            <a:r>
              <a:rPr lang="ru-RU" sz="3000" b="1" dirty="0" smtClean="0"/>
              <a:t>Листочки опушены белыми волосками, которые рассеивают свет и не дают листу перегреться.</a:t>
            </a:r>
            <a:endParaRPr lang="ru-RU" sz="3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980728"/>
          </a:xfrm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Светолюбивые</a:t>
            </a:r>
            <a:endParaRPr lang="ru-RU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916832"/>
            <a:ext cx="1921757" cy="1789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860032" y="1340768"/>
            <a:ext cx="4283968" cy="43242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500" b="1" dirty="0" smtClean="0"/>
              <a:t>В березовом лесу всегда светло. Белые стволы отражают солнечный свет. Отраженный свет падает на листья, и они получают как бы дополнительное освещение. Береза, выросшая в тенистом еловом лесу, быстро погибнет, т.к. ей не хватит света.</a:t>
            </a:r>
            <a:endParaRPr lang="ru-RU" sz="25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dirty="0" smtClean="0">
                <a:solidFill>
                  <a:srgbClr val="009900"/>
                </a:solidFill>
              </a:rPr>
              <a:t>Теневыносливые растения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Хорошо растут на освещенных местах, но могут переносить и затенение. </a:t>
            </a:r>
          </a:p>
          <a:p>
            <a:pPr eaLnBrk="1" hangingPunct="1"/>
            <a:r>
              <a:rPr lang="ru-RU" dirty="0" smtClean="0"/>
              <a:t>Это - земляника лесная, ландыш, ель обыкновенная, липа мелколистная, орешник, черника, брусника.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800" decel="1000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800" decel="1000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  <p:bldP spid="1331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0"/>
            <a:ext cx="8229600" cy="764704"/>
          </a:xfrm>
        </p:spPr>
        <p:txBody>
          <a:bodyPr/>
          <a:lstStyle/>
          <a:p>
            <a:pPr eaLnBrk="1" hangingPunct="1"/>
            <a:r>
              <a:rPr lang="ru-RU" b="1" dirty="0" smtClean="0">
                <a:solidFill>
                  <a:srgbClr val="00B050"/>
                </a:solidFill>
              </a:rPr>
              <a:t>Листовая мозаика</a:t>
            </a:r>
          </a:p>
        </p:txBody>
      </p:sp>
      <p:sp>
        <p:nvSpPr>
          <p:cNvPr id="14340" name="Text Box 5"/>
          <p:cNvSpPr txBox="1">
            <a:spLocks noChangeArrowheads="1"/>
          </p:cNvSpPr>
          <p:nvPr/>
        </p:nvSpPr>
        <p:spPr bwMode="auto">
          <a:xfrm>
            <a:off x="5292080" y="1556792"/>
            <a:ext cx="4032250" cy="410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/>
              <a:t>В тенистых лесах листья располагаются горизонтально, почти не налегая друг на друга, а более мелкие листья как бы вставлены между крупными. Образуется широкая плоская поверхность, поглощающая больше света в тенистом лесу.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420888"/>
            <a:ext cx="3331714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3347864" y="620688"/>
            <a:ext cx="1085819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b="1" dirty="0" smtClean="0">
                <a:solidFill>
                  <a:srgbClr val="7030A0"/>
                </a:solidFill>
              </a:rPr>
              <a:t>Вяз</a:t>
            </a:r>
            <a:endParaRPr lang="ru-RU" sz="30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  <p:bldP spid="1434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0"/>
            <a:ext cx="8229600" cy="764704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000" b="1" dirty="0" smtClean="0">
                <a:solidFill>
                  <a:srgbClr val="006600"/>
                </a:solidFill>
              </a:rPr>
              <a:t>Тенелюбивые или теневые растения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196752"/>
            <a:ext cx="5111799" cy="4525962"/>
          </a:xfrm>
        </p:spPr>
        <p:txBody>
          <a:bodyPr/>
          <a:lstStyle/>
          <a:p>
            <a:pPr eaLnBrk="1" hangingPunct="1"/>
            <a:r>
              <a:rPr lang="ru-RU" dirty="0" smtClean="0"/>
              <a:t>Не выносят длительного воздействия прямого солнечного света. Они приспособились к постоянной тени. Яркий солнечный свет угнетает эти растения, они хуже растут и в конце концов погибают.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2276872"/>
            <a:ext cx="996537" cy="1606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  <p:bldP spid="1536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Приспособленность организмов к жизни в наземно-воздушной среде</a:t>
            </a:r>
            <a:endParaRPr lang="ru-RU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51520" y="1600200"/>
            <a:ext cx="8712968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1)Животные должны иметь либо крылья, либо конечности, приспособленные для передвижения по твердой поверхности.</a:t>
            </a:r>
          </a:p>
          <a:p>
            <a:pPr>
              <a:buNone/>
            </a:pPr>
            <a:r>
              <a:rPr lang="ru-RU" dirty="0" smtClean="0"/>
              <a:t>2)Наружные покровы приспосабливаются к изменениям температуры.</a:t>
            </a:r>
          </a:p>
          <a:p>
            <a:pPr>
              <a:buNone/>
            </a:pPr>
            <a:r>
              <a:rPr lang="ru-RU" dirty="0" smtClean="0"/>
              <a:t>3)Наличие яркой окраски, приспособления для хранения влаги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</TotalTime>
  <Words>1077</Words>
  <Application>Microsoft Office PowerPoint</Application>
  <PresentationFormat>Экран (4:3)</PresentationFormat>
  <Paragraphs>71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Среды обитания</vt:lpstr>
      <vt:lpstr>Задачи на урок:</vt:lpstr>
      <vt:lpstr>Светолюбивые</vt:lpstr>
      <vt:lpstr>Светолюбивые</vt:lpstr>
      <vt:lpstr>Светолюбивые</vt:lpstr>
      <vt:lpstr>Теневыносливые растения</vt:lpstr>
      <vt:lpstr>Листовая мозаика</vt:lpstr>
      <vt:lpstr>Тенелюбивые или теневые растения</vt:lpstr>
      <vt:lpstr>Приспособленность организмов к жизни в наземно-воздушной среде</vt:lpstr>
      <vt:lpstr>Слайд 10</vt:lpstr>
      <vt:lpstr>Животные, обитающие в условиях повышенной влажности</vt:lpstr>
      <vt:lpstr>Животные, обитающие в условиях умеренной влажности. </vt:lpstr>
      <vt:lpstr>Животные, обитающие при низкой влажности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Свет в жизни растений и животных</dc:title>
  <dc:creator>Птичка</dc:creator>
  <cp:lastModifiedBy>Птичка</cp:lastModifiedBy>
  <cp:revision>25</cp:revision>
  <dcterms:created xsi:type="dcterms:W3CDTF">2015-11-07T17:08:11Z</dcterms:created>
  <dcterms:modified xsi:type="dcterms:W3CDTF">2015-11-08T11:08:57Z</dcterms:modified>
</cp:coreProperties>
</file>