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43" autoAdjust="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61994-BF8C-45A4-A474-839620B309E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53D3D-AEFF-4DBE-BAF4-7D00627F5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История открытия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53D3D-AEFF-4DBE-BAF4-7D00627F513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89B4F11-B0FE-48C9-B75C-ADA93383696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7A23C65-8E6E-4138-90D6-D177CA6DF6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6477000" cy="57606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Стронций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6050037"/>
            <a:ext cx="6876256" cy="68580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FF66"/>
                </a:solidFill>
              </a:rPr>
              <a:t>Презентацию подготовила </a:t>
            </a:r>
            <a:r>
              <a:rPr lang="ru-RU" dirty="0" err="1" smtClean="0">
                <a:solidFill>
                  <a:srgbClr val="FFFF66"/>
                </a:solidFill>
              </a:rPr>
              <a:t>Жаркова</a:t>
            </a:r>
            <a:r>
              <a:rPr lang="ru-RU" dirty="0" smtClean="0">
                <a:solidFill>
                  <a:srgbClr val="FFFF66"/>
                </a:solidFill>
              </a:rPr>
              <a:t> Ольга, 11 «А»</a:t>
            </a:r>
            <a:endParaRPr lang="ru-RU" dirty="0">
              <a:solidFill>
                <a:srgbClr val="FFFF66"/>
              </a:solidFill>
            </a:endParaRPr>
          </a:p>
        </p:txBody>
      </p:sp>
      <p:pic>
        <p:nvPicPr>
          <p:cNvPr id="4" name="Рисунок 3" descr="стр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1340" y="1268760"/>
            <a:ext cx="5841320" cy="43809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0"/>
            <a:ext cx="8351838" cy="90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Мировые запасы стронция.</a:t>
            </a:r>
          </a:p>
        </p:txBody>
      </p:sp>
      <p:pic>
        <p:nvPicPr>
          <p:cNvPr id="1331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377238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6093296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Известны месторождения стронция в Калифорнии, Аризоне (США); России(Пермский край), Китай и других странах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5225" cy="836712"/>
          </a:xfrm>
          <a:prstGeom prst="rect">
            <a:avLst/>
          </a:prstGeom>
          <a:solidFill>
            <a:srgbClr val="FFFF00">
              <a:alpha val="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Стронций.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388" y="2133600"/>
            <a:ext cx="4176712" cy="4535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97375" y="1052736"/>
            <a:ext cx="4746625" cy="60212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tx1"/>
                </a:solidFill>
              </a:rPr>
              <a:t>Стро́нций</a:t>
            </a:r>
            <a:r>
              <a:rPr lang="ru-RU" sz="2000" dirty="0">
                <a:solidFill>
                  <a:schemeClr val="tx1"/>
                </a:solidFill>
              </a:rPr>
              <a:t> — элемент главной подгруппы второй группы, пятого периода периодической системы химических элементов Д. И. Менделеева, с атомным номером 38. Обозначается символом </a:t>
            </a:r>
            <a:r>
              <a:rPr lang="ru-RU" sz="2000" dirty="0" err="1">
                <a:solidFill>
                  <a:schemeClr val="tx1"/>
                </a:solidFill>
              </a:rPr>
              <a:t>Sr</a:t>
            </a:r>
            <a:r>
              <a:rPr lang="ru-RU" sz="2000" dirty="0">
                <a:solidFill>
                  <a:schemeClr val="tx1"/>
                </a:solidFill>
              </a:rPr>
              <a:t> (лат. </a:t>
            </a:r>
            <a:r>
              <a:rPr lang="ru-RU" sz="2000" dirty="0" err="1">
                <a:solidFill>
                  <a:schemeClr val="tx1"/>
                </a:solidFill>
              </a:rPr>
              <a:t>Strontium</a:t>
            </a:r>
            <a:r>
              <a:rPr lang="ru-RU" sz="2000" dirty="0">
                <a:solidFill>
                  <a:schemeClr val="tx1"/>
                </a:solidFill>
              </a:rPr>
              <a:t>). Простое вещество стронций — мягкий, ковкий и пластичный щёлочноземельный металл серебристо-белого цвета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chemeClr val="tx1"/>
                </a:solidFill>
              </a:rPr>
              <a:t>Sr</a:t>
            </a:r>
            <a:r>
              <a:rPr lang="en-US" sz="2000" dirty="0">
                <a:solidFill>
                  <a:schemeClr val="tx1"/>
                </a:solidFill>
              </a:rPr>
              <a:t> - (</a:t>
            </a:r>
            <a:r>
              <a:rPr lang="ru-RU" sz="2000" dirty="0">
                <a:solidFill>
                  <a:schemeClr val="tx1"/>
                </a:solidFill>
              </a:rPr>
              <a:t>стронций) , имеет порядковый номер 38. 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Схема электрон. строения: </a:t>
            </a:r>
            <a:r>
              <a:rPr lang="ru-RU" sz="2000" dirty="0" smtClean="0">
                <a:solidFill>
                  <a:schemeClr val="tx1"/>
                </a:solidFill>
              </a:rPr>
              <a:t>+</a:t>
            </a:r>
            <a:r>
              <a:rPr lang="ru-RU" sz="2000" dirty="0">
                <a:solidFill>
                  <a:schemeClr val="tx1"/>
                </a:solidFill>
              </a:rPr>
              <a:t>38 ) ) ) ) )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 2 8 18 8 2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Электрон. </a:t>
            </a:r>
            <a:r>
              <a:rPr lang="ru-RU" sz="2000" dirty="0" err="1">
                <a:solidFill>
                  <a:schemeClr val="tx1"/>
                </a:solidFill>
              </a:rPr>
              <a:t>фор-ла</a:t>
            </a:r>
            <a:r>
              <a:rPr lang="ru-RU" sz="2000" dirty="0">
                <a:solidFill>
                  <a:schemeClr val="tx1"/>
                </a:solidFill>
              </a:rPr>
              <a:t>: </a:t>
            </a:r>
            <a:r>
              <a:rPr lang="ru-RU" sz="2000" dirty="0" smtClean="0">
                <a:solidFill>
                  <a:schemeClr val="tx1"/>
                </a:solidFill>
              </a:rPr>
              <a:t>1</a:t>
            </a:r>
            <a:r>
              <a:rPr lang="en-US" sz="2000" dirty="0">
                <a:solidFill>
                  <a:schemeClr val="tx1"/>
                </a:solidFill>
              </a:rPr>
              <a:t>s2 2s2 2p6 3s2 3p6 3d10 4s2 4p6 5s2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Графическая электрон. </a:t>
            </a:r>
            <a:r>
              <a:rPr lang="ru-RU" sz="2000" dirty="0" err="1">
                <a:solidFill>
                  <a:schemeClr val="tx1"/>
                </a:solidFill>
              </a:rPr>
              <a:t>ф-ла</a:t>
            </a:r>
            <a:r>
              <a:rPr lang="ru-RU" sz="2000" dirty="0">
                <a:solidFill>
                  <a:schemeClr val="tx1"/>
                </a:solidFill>
              </a:rPr>
              <a:t>: 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5</a:t>
            </a:r>
            <a:r>
              <a:rPr lang="en-US" sz="2000" dirty="0">
                <a:solidFill>
                  <a:schemeClr val="tx1"/>
                </a:solidFill>
              </a:rPr>
              <a:t>s2 | |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4p6 | | | | | </a:t>
            </a:r>
            <a:r>
              <a:rPr lang="en-US" sz="2000" dirty="0" smtClean="0">
                <a:solidFill>
                  <a:schemeClr val="bg1"/>
                </a:solidFill>
              </a:rPr>
              <a:t>| </a:t>
            </a:r>
            <a:r>
              <a:rPr lang="en-US" sz="2000" dirty="0">
                <a:solidFill>
                  <a:schemeClr val="bg1"/>
                </a:solidFill>
              </a:rPr>
              <a:t>4s2 | |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3d10 | | | | | </a:t>
            </a:r>
            <a:r>
              <a:rPr lang="en-US" sz="2000" dirty="0">
                <a:solidFill>
                  <a:schemeClr val="tx1"/>
                </a:solidFill>
              </a:rPr>
              <a:t>| | | | | 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3p6 | | | | | </a:t>
            </a:r>
            <a:r>
              <a:rPr lang="en-US" sz="2000" dirty="0" smtClean="0">
                <a:solidFill>
                  <a:schemeClr val="tx1"/>
                </a:solidFill>
              </a:rPr>
              <a:t>| </a:t>
            </a:r>
            <a:r>
              <a:rPr lang="en-US" sz="2000" dirty="0">
                <a:solidFill>
                  <a:schemeClr val="tx1"/>
                </a:solidFill>
              </a:rPr>
              <a:t>3s2 | | 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2p6 | | | | | | 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2s2 | | 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1s2 | |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pb_03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3816424" cy="439632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flipH="1">
            <a:off x="179512" y="1706325"/>
            <a:ext cx="6156176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 название стронций получил от минерала стронцианита, найденного в 1787 в свинцовом руднике около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Стронциана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(Шотландия)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1790 английским химиком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Адером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/>
              <a:t>Кроуфордом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было показано, что стронцианит содержит новую, еще неизвестную «землю». Эту особенность стронцианита установил также и немецкий химик Мартин Генрих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Клапрот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Английский химик Т.Хоп в 1791 доказал, что в стронцианите содержится новый элемент. Он четко разграничил соединения бария, стронция и кальция, используя, помимо других методов, характерную окраску пламени: желто-зеленую для бария, ярко-красную для стронция и оранжево-красную для кальция.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Независимо от западных ученых, петербургский академик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Тобиаш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Товий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Егорович)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Ловиц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(1757–1804) в 1792, исследуя минерал барит, пришел к заключению, что в нем, помимо оксида бария, в качестве примеси находится и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стронцианова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земля». Он сумел извлечь из тяжелого шпата более 100 г новой «земли» и исследовал ее свойства.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свободном виде стронций первым выделил английский химик и физик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Гемфри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Дэви в 1808. Металлический стронций был получен при электролизе его увлажненного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гидроксида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Выделявшийся на катоде стронций соединялся с ртутью, образуя амальгаму. Разложив амальгаму нагреванием, Дэви выделил чистый металл.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635896" y="3356992"/>
            <a:ext cx="52920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7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Мартин Генрих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Клапрот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250px-Martin_Heinrich_Klapro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620689"/>
            <a:ext cx="2376264" cy="2592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83768" y="260648"/>
            <a:ext cx="4176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История открытия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6309320"/>
            <a:ext cx="2477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ЛОВИЦ </a:t>
            </a:r>
            <a:r>
              <a:rPr lang="ru-RU" dirty="0" err="1" smtClean="0"/>
              <a:t>Товий</a:t>
            </a:r>
            <a:r>
              <a:rPr lang="ru-RU" dirty="0" smtClean="0"/>
              <a:t> Егорович</a:t>
            </a:r>
            <a:endParaRPr lang="ru-RU" dirty="0"/>
          </a:p>
        </p:txBody>
      </p:sp>
      <p:pic>
        <p:nvPicPr>
          <p:cNvPr id="9" name="Рисунок 8" descr="lovit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3789040"/>
            <a:ext cx="2072232" cy="246694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53400" cy="9906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/>
              <a:t>Нахождение в природе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556792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 в земной коре 0,034% по массе. В свободном виде не встречается. Он входит в состав около 40 минералов. Из них наиболее важный — целестин SrSO4 (51,2%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Добывают также стронцианит SrCO3 (64,4%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Эти два минерала имеют промышленное значение. Чаще всего стронций присутствует как примесь в различных кальциевых минералах.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Среди прочих минералов стронция: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SrAl3(AsO4)SO4(OH)6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кеммлицит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Sr2Al(CO3)F5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стенонит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SrAl2(CO3)2(OH)4•Н2О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стронциодрессерит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SrAl3(PO4)2(OH)5•Н2О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гойясит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Sr2Al(PO4)2OH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гудкенит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SrAl3(PO4)SO4(OH)6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сванбергит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(AlSiO4)2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слосонит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(AlSi3O8)2•5Н2О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брюстерит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Sr5(AsO4)3F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ферморит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Sr2(B14O23)•8Н2О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стронциоджинорит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Sr2(B5O9)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•Н2О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стронциохильгардит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SrFe3(PO4)2(OH)5•Н2О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люсуньит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SrMn2(VO4)2•4Н2О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сантафеит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Sr5(PO4)3OH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беловит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SrV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(Si2O7) 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харадаит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1308778108_stroncij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5688" y="4049688"/>
            <a:ext cx="2808312" cy="2808312"/>
          </a:xfrm>
          <a:prstGeom prst="rect">
            <a:avLst/>
          </a:prstGeom>
        </p:spPr>
      </p:pic>
      <p:pic>
        <p:nvPicPr>
          <p:cNvPr id="6" name="Рисунок 5" descr="Strontium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420888"/>
            <a:ext cx="2831581" cy="263691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04664"/>
            <a:ext cx="7620000" cy="990600"/>
          </a:xfrm>
        </p:spPr>
        <p:txBody>
          <a:bodyPr>
            <a:noAutofit/>
          </a:bodyPr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Физические свойства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</a:rPr>
            </a:b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7504" y="2456795"/>
            <a:ext cx="424847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мягкий серебристо-белый металл, обладает ковкостью и пластичностью, легко режется ножом.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Полиморфен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известны три его модификации. До 215оС устойчива кубическая гранецентрированная модификация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α-Sr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между 215 и 605оС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гексагональная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β-Sr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выше 605оС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кубическая объемно-центрированная модификация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γ-Sr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Температура плавления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768оС, Температура кипения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1390оС.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strontium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276872"/>
            <a:ext cx="4191000" cy="4191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-99392"/>
            <a:ext cx="7620000" cy="7647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Химические свойства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419872" y="548680"/>
            <a:ext cx="5724128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Стронций в своих соединениях всегда проявляет валентность +2. По свойствам стронций близок к кальцию и барию, занимая промежуточное положение между ними.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электрохимическом ряду напряжений стронций находится среди наиболее активных металлов (его нормальный электродный потенциал равен −2,89 В. Энергично реагирует с водой, образуя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гидроксид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+ 2H2O =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(OH)2 + H2↑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Взаимодействует с кислотами, вытесняет тяжёлые металлы из их солей. С концентрированными кислотами (H2SO4, HNO3) реагирует слабо.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Металлический стронций быстро окисляется на воздухе, образуя желтоватую плёнку, в которой помимо оксида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SrO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всегда присутствуют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пероксид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SrO2 и нитрид Sr3N2. При нагревании на воздухе загорается, порошкообразный стронций на воздухе склонен к самовоспламенению.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Энергично реагирует с неметаллами — серой, фосфором, галогенами. Взаимодействует с водородом (выше 200оС), азотом (выше 400оС). Практически не реагирует с щелочами.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высоких температурах реагирует с CO2, образуя карбид: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5Sr + 2CO2 = SrC2 + 4SrO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Легкорастворимы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соли стронция с анионами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−, I−, NO3−. Соли с анионами F−, SO42−, CO32−, PO43−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малорастворимы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1280px-Strontium_destilled_crysta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2856"/>
            <a:ext cx="3491880" cy="223224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153400" cy="9906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Биологическая роль стронция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56792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Стронций – составная часть микроорганизмов, растений и животных. У морских радиолярий скелет состоит из сульфата стронция – целестина.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204864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Морские водоросли содержат 26–140 мг стронция на 100 г сухого вещества, </a:t>
            </a:r>
            <a:r>
              <a:rPr lang="ru-RU" dirty="0" err="1"/>
              <a:t>на-земные</a:t>
            </a:r>
            <a:r>
              <a:rPr lang="ru-RU" dirty="0"/>
              <a:t> растения – около 2,6, морские животные – 2–50, наземные животные – около 1,4, бактерии – 0,27–30. Накопление стронция различными организмами зависит не только от их вида, особенностей, но и от соотношения содержания стронция и других элементов, главным образом кальция и фосфора, в окружающей среде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3645024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Соли и соединения стронция относятся к малотоксичным веществам, однако при избытке стронция поражаются костная ткань, печень и мозг. Будучи близок к кальцию по химическим свойствам, стронций резко отличается от него по своему биологическому действию. Избыточное содержание этого элемента в почвах, водах и продуктах питания вызывает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уровскую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болезнь» у человека и животных– поражение и деформацию суставов, задержку роста и другие нарушения.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538067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ядерных испытаний и аварий на АЭС в окружающую среду поступило большое количество радиоактивного стронция-90, период полураспада которого составляет 29,12 года. До тех пор, пока не были запрещены испытания атомного и водородного оружия в трех средах, число пострадавших от радиоактивного стронция росло из года в год.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53400" cy="9906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Применение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" pitchFamily="34" charset="0"/>
              </a:rPr>
            </a:b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556792"/>
            <a:ext cx="572412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Стронций используется, как легирующая добавка к сплавам на основе магния, алюминия, свинца, никеля и меди.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Cтронций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входит в состав геттеров. Соединения стронция используются в пиротехнике, входят в состав люминесцентных материалов, эмиссионных покрытий радиоламп, используются при изготовлении стекол.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Титанат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стронция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SrTiO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 используется при изготовлении диэлектрических антенн,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пьезоэлементов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малогабаритных нелинейных конденсаторов, в качестве датчиков инфракрасного излучения. Препараты 90Sr используются при лучевой терапии кожных и некоторых глазных болезней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200px-SrCO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1844824"/>
            <a:ext cx="2688299" cy="2448272"/>
          </a:xfrm>
          <a:prstGeom prst="rect">
            <a:avLst/>
          </a:prstGeom>
        </p:spPr>
      </p:pic>
      <p:pic>
        <p:nvPicPr>
          <p:cNvPr id="6" name="Рисунок 5" descr="2530839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653136"/>
            <a:ext cx="5482091" cy="220486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53400" cy="990600"/>
          </a:xfrm>
        </p:spPr>
        <p:txBody>
          <a:bodyPr/>
          <a:lstStyle/>
          <a:p>
            <a:pPr algn="ctr"/>
            <a:r>
              <a:rPr lang="ru-RU" dirty="0" smtClean="0"/>
              <a:t>Стронций-90</a:t>
            </a:r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700808"/>
            <a:ext cx="514806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Радиоизотоп стронция применяется в производстве атомных электрических батарей. Принцип действия таких батарей основан на способности стронция-90 излучать электроны, обладающие большой энергией, преобразуемой затем в электрическую. Элементы из радиоактивного стронция, соединенные в миниатюрную батарейку (размером со спичечную коробку), способны безотказно служить без перезарядки 15–25 лет, такие батареи незаменимы для космических ракет и искусственных спутников Земли. А швейцарские часовщики с успехом используют крохотные стронциевые батарейки для питания электрочасов.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e4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484784"/>
            <a:ext cx="3739201" cy="2808312"/>
          </a:xfrm>
          <a:prstGeom prst="rect">
            <a:avLst/>
          </a:prstGeom>
        </p:spPr>
      </p:pic>
      <p:pic>
        <p:nvPicPr>
          <p:cNvPr id="6" name="Рисунок 5" descr="jadernaja-batarej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293096"/>
            <a:ext cx="3744416" cy="242088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90</TotalTime>
  <Words>1155</Words>
  <Application>Microsoft Office PowerPoint</Application>
  <PresentationFormat>Экран (4:3)</PresentationFormat>
  <Paragraphs>63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Обычная</vt:lpstr>
      <vt:lpstr>Стронций</vt:lpstr>
      <vt:lpstr>Слайд 2</vt:lpstr>
      <vt:lpstr>Слайд 3</vt:lpstr>
      <vt:lpstr>Нахождение в природе </vt:lpstr>
      <vt:lpstr>Физические свойства </vt:lpstr>
      <vt:lpstr>Химические свойства</vt:lpstr>
      <vt:lpstr>Биологическая роль стронция </vt:lpstr>
      <vt:lpstr>Применение </vt:lpstr>
      <vt:lpstr>Стронций-90</vt:lpstr>
      <vt:lpstr>Слайд 10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</dc:creator>
  <cp:lastModifiedBy>WORK</cp:lastModifiedBy>
  <cp:revision>10</cp:revision>
  <dcterms:created xsi:type="dcterms:W3CDTF">2015-03-31T14:41:09Z</dcterms:created>
  <dcterms:modified xsi:type="dcterms:W3CDTF">2015-03-31T16:12:28Z</dcterms:modified>
</cp:coreProperties>
</file>