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2" r:id="rId15"/>
    <p:sldId id="269" r:id="rId16"/>
    <p:sldId id="270" r:id="rId17"/>
    <p:sldId id="271" r:id="rId18"/>
    <p:sldId id="272" r:id="rId19"/>
    <p:sldId id="277" r:id="rId20"/>
    <p:sldId id="278" r:id="rId21"/>
    <p:sldId id="281" r:id="rId22"/>
    <p:sldId id="273" r:id="rId23"/>
    <p:sldId id="274" r:id="rId24"/>
    <p:sldId id="279" r:id="rId25"/>
    <p:sldId id="275" r:id="rId26"/>
    <p:sldId id="276" r:id="rId27"/>
    <p:sldId id="283" r:id="rId28"/>
    <p:sldId id="284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4D4D4D"/>
    <a:srgbClr val="6C002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apple_0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24525" y="4179888"/>
            <a:ext cx="2736850" cy="2678112"/>
          </a:xfrm>
          <a:prstGeom prst="rect">
            <a:avLst/>
          </a:prstGeom>
          <a:noFill/>
        </p:spPr>
      </p:pic>
      <p:pic>
        <p:nvPicPr>
          <p:cNvPr id="3081" name="Picture 9" descr="apple_0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163" y="103188"/>
            <a:ext cx="2736850" cy="2678112"/>
          </a:xfrm>
          <a:prstGeom prst="rect">
            <a:avLst/>
          </a:prstGeom>
          <a:noFill/>
        </p:spPr>
      </p:pic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395288" y="1268413"/>
            <a:ext cx="8497887" cy="4608512"/>
          </a:xfrm>
          <a:prstGeom prst="homePlate">
            <a:avLst>
              <a:gd name="adj" fmla="val 8400"/>
            </a:avLst>
          </a:prstGeom>
          <a:solidFill>
            <a:schemeClr val="bg1"/>
          </a:solidFill>
          <a:ln w="12700">
            <a:solidFill>
              <a:srgbClr val="6C0024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E211B88-2C81-44D7-85CD-DC48244C79DC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3078" name="Picture 6" descr="apple_0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2420938"/>
            <a:ext cx="2736850" cy="2678112"/>
          </a:xfrm>
          <a:prstGeom prst="rect">
            <a:avLst/>
          </a:prstGeom>
          <a:noFill/>
        </p:spPr>
      </p:pic>
      <p:sp>
        <p:nvSpPr>
          <p:cNvPr id="307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4213" y="1628775"/>
            <a:ext cx="7772400" cy="1470025"/>
          </a:xfrm>
        </p:spPr>
        <p:txBody>
          <a:bodyPr/>
          <a:lstStyle>
            <a:lvl1pPr algn="ctr">
              <a:defRPr>
                <a:solidFill>
                  <a:srgbClr val="4D4D4D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B31E5-8FA1-45BF-B62D-1554549FE7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6C97F-38E6-4537-8B51-43354FDABC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75C21-BA12-4709-B5B0-EC1B4C5726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04E0A-831C-411B-9112-EBA1AE0A36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A6245C-AB4F-402F-9057-7CDE84057C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C30917-31E9-4123-A4B1-C3838B0E17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69AE1-B021-486A-A13C-1293DF0FC8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C3868-7F6E-40E7-B47E-6638AF8D86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79D47E-6B72-4E25-84FD-CF89864501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A145D-115B-481E-AA91-480615121B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AutoShape 10"/>
          <p:cNvSpPr>
            <a:spLocks noChangeArrowheads="1"/>
          </p:cNvSpPr>
          <p:nvPr/>
        </p:nvSpPr>
        <p:spPr bwMode="auto">
          <a:xfrm>
            <a:off x="395288" y="1557338"/>
            <a:ext cx="8497887" cy="4608512"/>
          </a:xfrm>
          <a:prstGeom prst="homePlate">
            <a:avLst>
              <a:gd name="adj" fmla="val 8400"/>
            </a:avLst>
          </a:prstGeom>
          <a:solidFill>
            <a:srgbClr val="6C0024"/>
          </a:solidFill>
          <a:ln w="9525">
            <a:solidFill>
              <a:srgbClr val="6C0024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F5487CF2-C3DD-40B8-BD84-A6FDE7D25134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1031" name="Picture 7" descr="apple_001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0638" y="0"/>
            <a:ext cx="1547812" cy="151447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entury Gothic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entury Gothic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entury Gothic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entury Gothic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entury Gothic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entury Gothic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entury Gothic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59;&#1088;&#1086;&#1082;%20&#1085;&#1072;%2015%20&#1076;&#1077;&#1082;&#1072;&#1073;&#1088;&#1103;\&#1091;&#1088;&#1086;&#1082;-&#1089;&#1077;&#1084;&#1080;&#1085;&#1072;&#1088;\&#1050;&#1083;&#1091;&#1073;_&#1083;&#1072;&#1081;&#1092;-&#1052;.mp3" TargetMode="Externa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dic.academic.ru/pictures/wiki/files/50/341fc9c7e0bc2f65a3a0a1d10f860610.jpg" TargetMode="External"/><Relationship Id="rId13" Type="http://schemas.openxmlformats.org/officeDocument/2006/relationships/hyperlink" Target="http://belgorod.1gs.ru/img/belgr_b_11073.jpg" TargetMode="External"/><Relationship Id="rId18" Type="http://schemas.openxmlformats.org/officeDocument/2006/relationships/hyperlink" Target="http://img.board.com.ua/a/1043494000/wm/4-tmin-zerno-v-s-molotyij-egipet.jpg" TargetMode="External"/><Relationship Id="rId3" Type="http://schemas.openxmlformats.org/officeDocument/2006/relationships/hyperlink" Target="http://img-fotki.yandex.ru/get/5907/vladinteres.1b/0_52dc1_2602ddcc_XL" TargetMode="External"/><Relationship Id="rId7" Type="http://schemas.openxmlformats.org/officeDocument/2006/relationships/hyperlink" Target="http://vertograd-s.com/wp-content/uploads/2009/07/Lodoicea-maldivica-seed-460x218.jpg" TargetMode="External"/><Relationship Id="rId12" Type="http://schemas.openxmlformats.org/officeDocument/2006/relationships/hyperlink" Target="http://www.agroint.ru/images/seed/lupinus/seed_lupinus_2_h_orig.jpeg" TargetMode="External"/><Relationship Id="rId17" Type="http://schemas.openxmlformats.org/officeDocument/2006/relationships/hyperlink" Target="http://otvetin.ru/uploads/posts/1294741861_1.jpeg" TargetMode="External"/><Relationship Id="rId2" Type="http://schemas.openxmlformats.org/officeDocument/2006/relationships/hyperlink" Target="http://www.aif.by/media/k2/items/cache/ba464df163b871bb5ef08be3c3f6039f_XL.jpg" TargetMode="External"/><Relationship Id="rId16" Type="http://schemas.openxmlformats.org/officeDocument/2006/relationships/hyperlink" Target="http://img-fotki.yandex.ru/get/4312/annusya74.c/0_24770_38e98d23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900igr.net/fotografii/biologija/Vysshie-sporovye-rastenija/012-Generativnye-organy.html" TargetMode="External"/><Relationship Id="rId11" Type="http://schemas.openxmlformats.org/officeDocument/2006/relationships/hyperlink" Target="http://www.cambridge2000.com/gallery/images/P6027018.jpg" TargetMode="External"/><Relationship Id="rId5" Type="http://schemas.openxmlformats.org/officeDocument/2006/relationships/hyperlink" Target="http://900igr.net/fotografii/biologija/Vysshie-sporovye-rastenija/011-Generativnye-organy.html" TargetMode="External"/><Relationship Id="rId15" Type="http://schemas.openxmlformats.org/officeDocument/2006/relationships/hyperlink" Target="http://www.agroint.ru/images/seed/dill/seed_dill_3_h_orig.jpeg" TargetMode="External"/><Relationship Id="rId10" Type="http://schemas.openxmlformats.org/officeDocument/2006/relationships/hyperlink" Target="http://www.aferzone.com/files/catalog/bf39d3f.jpg" TargetMode="External"/><Relationship Id="rId4" Type="http://schemas.openxmlformats.org/officeDocument/2006/relationships/hyperlink" Target="http://900igr.net/datai/biologija/Vysshie-sporovye-rastenija/0009-010-Generativnye-organy.png" TargetMode="External"/><Relationship Id="rId9" Type="http://schemas.openxmlformats.org/officeDocument/2006/relationships/hyperlink" Target="http://img-fotki.yandex.ru/get/5305/val-pavlovna.16f/0_76ee9_915ddf5a_L" TargetMode="External"/><Relationship Id="rId14" Type="http://schemas.openxmlformats.org/officeDocument/2006/relationships/hyperlink" Target="http://ru.all.biz/img/ru/catalog/653907.jpeg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roborovskihamster.files.wordpress.com/2008/12/wheat-grau.jpg?w=298&amp;h=300" TargetMode="External"/><Relationship Id="rId13" Type="http://schemas.openxmlformats.org/officeDocument/2006/relationships/hyperlink" Target="http://a5.sphotos.ak.fbcdn.net/hphotos-ak-snc6/196329_175942215785330_100001086593090_362783_7008472_n.jpg" TargetMode="External"/><Relationship Id="rId3" Type="http://schemas.openxmlformats.org/officeDocument/2006/relationships/hyperlink" Target="http://totalbeautyglamour.ru/images/pages/fill/h600/48c41b5426954c30e80e1b8024c84c5a.jpg" TargetMode="External"/><Relationship Id="rId7" Type="http://schemas.openxmlformats.org/officeDocument/2006/relationships/hyperlink" Target="http://www.pareizs-uzturs.com/upload_pic/cilveki/kimenes1.jpg" TargetMode="External"/><Relationship Id="rId12" Type="http://schemas.openxmlformats.org/officeDocument/2006/relationships/hyperlink" Target="http://www.megabook.ru/MObjects2/data/pict2004/biology/biol277.jpg" TargetMode="External"/><Relationship Id="rId2" Type="http://schemas.openxmlformats.org/officeDocument/2006/relationships/hyperlink" Target="http://pus.at.ua/flax-seed_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groru.com/upload/images/75/752243/1x640.jpg" TargetMode="External"/><Relationship Id="rId11" Type="http://schemas.openxmlformats.org/officeDocument/2006/relationships/hyperlink" Target="http://900igr.net/datai/biologija/Odnodolnye-rastenija/0007-008-Odnodolnye-rastenija.jpg" TargetMode="External"/><Relationship Id="rId5" Type="http://schemas.openxmlformats.org/officeDocument/2006/relationships/hyperlink" Target="http://www.krugosvet.ru/images/1000062_PH02615.jpg" TargetMode="External"/><Relationship Id="rId10" Type="http://schemas.openxmlformats.org/officeDocument/2006/relationships/hyperlink" Target="http://img15.nnm.ru/2/e/2/d/6/52bd98524103d56e29494182d2a_prev.jpg" TargetMode="External"/><Relationship Id="rId4" Type="http://schemas.openxmlformats.org/officeDocument/2006/relationships/hyperlink" Target="http://stat18.privet.ru/lr/0a121f508146f329164c2eb5731f7a1a" TargetMode="External"/><Relationship Id="rId9" Type="http://schemas.openxmlformats.org/officeDocument/2006/relationships/hyperlink" Target="http://img.news.open.by/news/2009/12/ui-.jpg" TargetMode="External"/><Relationship Id="rId14" Type="http://schemas.openxmlformats.org/officeDocument/2006/relationships/hyperlink" Target="http://www.yoursmileys.ru/hsmile/duck/h1004.gi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0100" y="1428736"/>
            <a:ext cx="7772400" cy="1470025"/>
          </a:xfrm>
        </p:spPr>
        <p:txBody>
          <a:bodyPr/>
          <a:lstStyle/>
          <a:p>
            <a:r>
              <a:rPr lang="ru-RU" sz="4000" dirty="0" smtClean="0"/>
              <a:t>Строение семян двудольных и однодольных  растений</a:t>
            </a:r>
            <a:endParaRPr lang="ru-RU" sz="40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71736" y="4286256"/>
            <a:ext cx="6072230" cy="1643074"/>
          </a:xfrm>
        </p:spPr>
        <p:txBody>
          <a:bodyPr/>
          <a:lstStyle/>
          <a:p>
            <a:r>
              <a:rPr lang="ru-RU" sz="2000" dirty="0" smtClean="0"/>
              <a:t>Подготовила и провела: учитель биологии </a:t>
            </a:r>
          </a:p>
          <a:p>
            <a:r>
              <a:rPr lang="ru-RU" sz="2000" dirty="0" smtClean="0"/>
              <a:t>Краева Мария Александровна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1470025"/>
          </a:xfrm>
        </p:spPr>
        <p:txBody>
          <a:bodyPr/>
          <a:lstStyle/>
          <a:p>
            <a:r>
              <a:rPr lang="ru-RU" dirty="0" smtClean="0"/>
              <a:t>Самые мелкие семена</a:t>
            </a:r>
            <a:endParaRPr lang="ru-RU" dirty="0"/>
          </a:p>
        </p:txBody>
      </p:sp>
      <p:pic>
        <p:nvPicPr>
          <p:cNvPr id="3074" name="Picture 2" descr="C:\Documents and Settings\администрация\Рабочий стол\для Краевой\photo43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4678" y="2428868"/>
            <a:ext cx="2713915" cy="3643338"/>
          </a:xfrm>
          <a:prstGeom prst="rect">
            <a:avLst/>
          </a:prstGeom>
          <a:noFill/>
        </p:spPr>
      </p:pic>
      <p:pic>
        <p:nvPicPr>
          <p:cNvPr id="3075" name="Picture 3" descr="C:\Documents and Settings\администрация\Рабочий стол\для Краевой\0_ea72_e348467a_XL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072198" y="3071810"/>
            <a:ext cx="2676525" cy="352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 descr="C:\Documents and Settings\администрация\Рабочий стол\для Краевой\687755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3" y="1643050"/>
            <a:ext cx="2643206" cy="39385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8358246" cy="1214445"/>
          </a:xfrm>
        </p:spPr>
        <p:txBody>
          <a:bodyPr/>
          <a:lstStyle/>
          <a:p>
            <a:r>
              <a:rPr lang="ru-RU" dirty="0" smtClean="0"/>
              <a:t>Самые долговечные семена</a:t>
            </a:r>
            <a:endParaRPr lang="ru-RU" dirty="0"/>
          </a:p>
        </p:txBody>
      </p:sp>
      <p:pic>
        <p:nvPicPr>
          <p:cNvPr id="4098" name="Picture 2" descr="C:\Documents and Settings\администрация\Рабочий стол\для Краевой\bf39d3f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57158" y="1428736"/>
            <a:ext cx="3667125" cy="275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 descr="C:\Documents and Settings\администрация\Рабочий стол\для Краевой\1201670612_p60270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0299" y="3593702"/>
            <a:ext cx="2284118" cy="3050008"/>
          </a:xfrm>
          <a:prstGeom prst="rect">
            <a:avLst/>
          </a:prstGeom>
          <a:noFill/>
        </p:spPr>
      </p:pic>
      <p:pic>
        <p:nvPicPr>
          <p:cNvPr id="4101" name="Picture 5" descr="C:\Documents and Settings\администрация\Рабочий стол\для Краевой\seed_lupinus_2_h_ori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1357298"/>
            <a:ext cx="3643338" cy="2714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100" name="Picture 4" descr="C:\Documents and Settings\администрация\Рабочий стол\для Краевой\70_2961_en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86578" y="3500438"/>
            <a:ext cx="2137425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1470025"/>
          </a:xfrm>
        </p:spPr>
        <p:txBody>
          <a:bodyPr/>
          <a:lstStyle/>
          <a:p>
            <a:r>
              <a:rPr lang="ru-RU" dirty="0" smtClean="0"/>
              <a:t>Лекарственные семена</a:t>
            </a:r>
            <a:endParaRPr lang="ru-RU" dirty="0"/>
          </a:p>
        </p:txBody>
      </p:sp>
      <p:pic>
        <p:nvPicPr>
          <p:cNvPr id="2052" name="Picture 4" descr="C:\Documents and Settings\администрация\Рабочий стол\для Краевой\ca14ce2f4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1428736"/>
            <a:ext cx="2190749" cy="1643062"/>
          </a:xfrm>
          <a:prstGeom prst="rect">
            <a:avLst/>
          </a:prstGeom>
          <a:noFill/>
        </p:spPr>
      </p:pic>
      <p:pic>
        <p:nvPicPr>
          <p:cNvPr id="2050" name="Picture 2" descr="C:\Documents and Settings\администрация\Рабочий стол\для Краевой\23624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143240" y="2714620"/>
            <a:ext cx="2428875" cy="157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3" name="Picture 5" descr="C:\Documents and Settings\администрация\Рабочий стол\для Краевой\37455763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1285860"/>
            <a:ext cx="1905003" cy="2857504"/>
          </a:xfrm>
          <a:prstGeom prst="rect">
            <a:avLst/>
          </a:prstGeom>
          <a:noFill/>
        </p:spPr>
      </p:pic>
      <p:pic>
        <p:nvPicPr>
          <p:cNvPr id="2054" name="Picture 6" descr="C:\Documents and Settings\администрация\Рабочий стол\для Краевой\seed_dill_3_h_orig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4810" y="4429132"/>
            <a:ext cx="2449957" cy="1785950"/>
          </a:xfrm>
          <a:prstGeom prst="rect">
            <a:avLst/>
          </a:prstGeom>
          <a:noFill/>
        </p:spPr>
      </p:pic>
      <p:pic>
        <p:nvPicPr>
          <p:cNvPr id="2055" name="Picture 7" descr="C:\Documents and Settings\администрация\Рабочий стол\для Краевой\51613032_dill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6357950" y="4929198"/>
            <a:ext cx="2381266" cy="1785950"/>
          </a:xfrm>
          <a:prstGeom prst="rect">
            <a:avLst/>
          </a:prstGeom>
          <a:noFill/>
        </p:spPr>
      </p:pic>
      <p:pic>
        <p:nvPicPr>
          <p:cNvPr id="2056" name="Picture 8" descr="C:\Documents and Settings\администрация\Рабочий стол\для Краевой\1271668884_azhgon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643570" y="1428736"/>
            <a:ext cx="2476497" cy="1899405"/>
          </a:xfrm>
          <a:prstGeom prst="rect">
            <a:avLst/>
          </a:prstGeom>
          <a:noFill/>
        </p:spPr>
      </p:pic>
      <p:pic>
        <p:nvPicPr>
          <p:cNvPr id="2057" name="Picture 9" descr="C:\Documents and Settings\администрация\Рабочий стол\для Краевой\51166673_1211270276_petrushka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786578" y="2714620"/>
            <a:ext cx="2071702" cy="1857388"/>
          </a:xfrm>
          <a:prstGeom prst="rect">
            <a:avLst/>
          </a:prstGeom>
          <a:noFill/>
        </p:spPr>
      </p:pic>
      <p:pic>
        <p:nvPicPr>
          <p:cNvPr id="2051" name="Picture 3" descr="C:\Documents and Settings\администрация\Рабочий стол\для Краевой\127-06-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071538" y="3571876"/>
            <a:ext cx="1714512" cy="2575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1470025"/>
          </a:xfrm>
        </p:spPr>
        <p:txBody>
          <a:bodyPr/>
          <a:lstStyle/>
          <a:p>
            <a:r>
              <a:rPr lang="ru-RU" dirty="0" smtClean="0"/>
              <a:t>Семена - эталон веса </a:t>
            </a:r>
            <a:endParaRPr lang="ru-RU" dirty="0"/>
          </a:p>
        </p:txBody>
      </p:sp>
      <p:pic>
        <p:nvPicPr>
          <p:cNvPr id="3" name="Picture 2" descr="C:\Documents and Settings\администрация\Рабочий стол\для Краевой\ceratonia_siliqua_20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43050"/>
            <a:ext cx="3983025" cy="4000528"/>
          </a:xfrm>
          <a:prstGeom prst="rect">
            <a:avLst/>
          </a:prstGeom>
          <a:noFill/>
        </p:spPr>
      </p:pic>
      <p:pic>
        <p:nvPicPr>
          <p:cNvPr id="4" name="Picture 3" descr="C:\Documents and Settings\администрация\Рабочий стол\для Краевой\ph0261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14876" y="2214554"/>
            <a:ext cx="3943350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итель\Рабочий стол\14755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714513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214554"/>
            <a:ext cx="7772400" cy="1470025"/>
          </a:xfrm>
        </p:spPr>
        <p:txBody>
          <a:bodyPr/>
          <a:lstStyle/>
          <a:p>
            <a:r>
              <a:rPr lang="ru-RU" sz="4800" dirty="0" smtClean="0">
                <a:solidFill>
                  <a:schemeClr val="tx1"/>
                </a:solidFill>
              </a:rPr>
              <a:t>Лабораторная работа «Изучение строения семян растений»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642918"/>
            <a:ext cx="7286676" cy="85723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err="1" smtClean="0">
                <a:ln w="11430"/>
                <a:solidFill>
                  <a:srgbClr val="99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Физминутка</a:t>
            </a:r>
            <a:endParaRPr lang="ru-RU" dirty="0">
              <a:ln w="11430"/>
              <a:solidFill>
                <a:srgbClr val="99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1428736"/>
          <a:ext cx="8429684" cy="4000528"/>
        </p:xfrm>
        <a:graphic>
          <a:graphicData uri="http://schemas.openxmlformats.org/drawingml/2006/table">
            <a:tbl>
              <a:tblPr/>
              <a:tblGrid>
                <a:gridCol w="4071966"/>
                <a:gridCol w="4357718"/>
              </a:tblGrid>
              <a:tr h="400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Вновь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у нас физкультминутка,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Наклонились, ну-ка, ну-ка!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Распрямились, потянулись,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А теперь назад прогнулись. 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Разминаем руки, плечи,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Чтоб сидеть нам было легче,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Чтоб писать, читать, считать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совсем не уставать.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Голова устала тоже.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Так давайте ей поможем!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Вправо-влево, раз и два.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Думай, думай, голова.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Хоть зарядка коротка,                      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Отдохнули мы слегка.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8" name="Picture 4" descr="jivotnie_17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643446"/>
            <a:ext cx="1595438" cy="20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2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00892" y="0"/>
            <a:ext cx="1837492" cy="2338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96171375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285984" cy="2285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25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4075" y="3924300"/>
            <a:ext cx="193992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луб_лайф-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99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Гость\Рабочий стол\ui-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Строение семени фасоли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6" name="Picture 2" descr="E:\Урок на 15 декабря\фасоль2.jpg"/>
          <p:cNvPicPr>
            <a:picLocks noChangeAspect="1" noChangeArrowheads="1"/>
          </p:cNvPicPr>
          <p:nvPr/>
        </p:nvPicPr>
        <p:blipFill>
          <a:blip r:embed="rId3" cstate="email"/>
          <a:srcRect r="-8599"/>
          <a:stretch>
            <a:fillRect/>
          </a:stretch>
        </p:blipFill>
        <p:spPr bwMode="auto">
          <a:xfrm>
            <a:off x="2195736" y="1484784"/>
            <a:ext cx="5143536" cy="512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Гость\Рабочий стол\45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Строение зерновки пшеницы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1" name="Picture 3" descr="E:\Урок на 15 декабря\зерновка.jpg"/>
          <p:cNvPicPr>
            <a:picLocks noChangeAspect="1" noChangeArrowheads="1"/>
          </p:cNvPicPr>
          <p:nvPr/>
        </p:nvPicPr>
        <p:blipFill>
          <a:blip r:embed="rId3" cstate="email"/>
          <a:srcRect r="-13295"/>
          <a:stretch>
            <a:fillRect/>
          </a:stretch>
        </p:blipFill>
        <p:spPr bwMode="auto">
          <a:xfrm>
            <a:off x="2339752" y="1772816"/>
            <a:ext cx="5000660" cy="4828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Гость\Рабочий стол\kalindzhi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70353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57166"/>
            <a:ext cx="7772400" cy="1470025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Особенности строения семян других однодольных и двудольных растений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8194" name="Picture 2" descr="E:\Урок на 15 декабря\лук.jpg"/>
          <p:cNvPicPr>
            <a:picLocks noChangeAspect="1" noChangeArrowheads="1"/>
          </p:cNvPicPr>
          <p:nvPr/>
        </p:nvPicPr>
        <p:blipFill>
          <a:blip r:embed="rId3" cstate="email"/>
          <a:srcRect r="-10536"/>
          <a:stretch>
            <a:fillRect/>
          </a:stretch>
        </p:blipFill>
        <p:spPr bwMode="auto">
          <a:xfrm>
            <a:off x="642910" y="2071678"/>
            <a:ext cx="3859957" cy="4429156"/>
          </a:xfrm>
          <a:prstGeom prst="rect">
            <a:avLst/>
          </a:prstGeom>
          <a:noFill/>
        </p:spPr>
      </p:pic>
      <p:pic>
        <p:nvPicPr>
          <p:cNvPr id="8197" name="Picture 5" descr="E:\Урок на 15 декабря\ясень.jpg"/>
          <p:cNvPicPr>
            <a:picLocks noChangeAspect="1" noChangeArrowheads="1"/>
          </p:cNvPicPr>
          <p:nvPr/>
        </p:nvPicPr>
        <p:blipFill>
          <a:blip r:embed="rId4" cstate="email"/>
          <a:srcRect r="-8594"/>
          <a:stretch>
            <a:fillRect/>
          </a:stretch>
        </p:blipFill>
        <p:spPr bwMode="auto">
          <a:xfrm>
            <a:off x="4500562" y="2000240"/>
            <a:ext cx="3971940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Гость\Рабочий стол\52bd98524103d56e29494182d2a_prev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E:\Урок на 15 декабря\миндаль.jpg"/>
          <p:cNvPicPr>
            <a:picLocks noChangeAspect="1" noChangeArrowheads="1"/>
          </p:cNvPicPr>
          <p:nvPr/>
        </p:nvPicPr>
        <p:blipFill>
          <a:blip r:embed="rId3" cstate="email"/>
          <a:srcRect r="-4685"/>
          <a:stretch>
            <a:fillRect/>
          </a:stretch>
        </p:blipFill>
        <p:spPr bwMode="auto">
          <a:xfrm>
            <a:off x="611560" y="2060848"/>
            <a:ext cx="3728141" cy="4312416"/>
          </a:xfrm>
          <a:prstGeom prst="rect">
            <a:avLst/>
          </a:prstGeom>
          <a:noFill/>
        </p:spPr>
      </p:pic>
      <p:pic>
        <p:nvPicPr>
          <p:cNvPr id="5" name="Picture 4" descr="E:\Урок на 15 декабря\частух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8024" y="1988840"/>
            <a:ext cx="3757626" cy="464347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827584" y="260648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Особенности строения семян других однодольных и двудольных растений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ция\Рабочий стол\для Краевой\067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Покрытосеменные растения: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643050"/>
            <a:ext cx="8143932" cy="1071570"/>
          </a:xfrm>
        </p:spPr>
        <p:txBody>
          <a:bodyPr/>
          <a:lstStyle/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1.Имеют орган семенного размножения – цветок.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642910" y="2428868"/>
            <a:ext cx="828677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latin typeface="+mn-lt"/>
              </a:rPr>
              <a:t>2.После отцветания образуется плод, в котором находятся семена.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642910" y="3571876"/>
            <a:ext cx="807249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latin typeface="+mn-lt"/>
              </a:rPr>
              <a:t>3.Семена развиваются внутри плода, то есть они защищены (покрыты).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642910" y="4786322"/>
            <a:ext cx="850109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4.Хорошо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развита проводящая система, которая обеспечивает быстрое передвижение веществ в растении.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5"/>
            <a:ext cx="7772400" cy="85725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Сравнение: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E:\Урок на 15 декабря\фасоль2.jpg"/>
          <p:cNvPicPr>
            <a:picLocks noChangeAspect="1" noChangeArrowheads="1"/>
          </p:cNvPicPr>
          <p:nvPr/>
        </p:nvPicPr>
        <p:blipFill>
          <a:blip r:embed="rId2" cstate="email"/>
          <a:srcRect r="-8599"/>
          <a:stretch>
            <a:fillRect/>
          </a:stretch>
        </p:blipFill>
        <p:spPr bwMode="auto">
          <a:xfrm>
            <a:off x="0" y="1732974"/>
            <a:ext cx="5143536" cy="5125026"/>
          </a:xfrm>
          <a:prstGeom prst="rect">
            <a:avLst/>
          </a:prstGeom>
          <a:noFill/>
        </p:spPr>
      </p:pic>
      <p:pic>
        <p:nvPicPr>
          <p:cNvPr id="5" name="Picture 3" descr="E:\Урок на 15 декабря\зерновка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572000" y="1285860"/>
            <a:ext cx="4286250" cy="482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по 6 классу\6-11\плод\Однодольные растени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357430"/>
            <a:ext cx="4071934" cy="3545826"/>
          </a:xfrm>
          <a:prstGeom prst="rect">
            <a:avLst/>
          </a:prstGeom>
          <a:noFill/>
        </p:spPr>
      </p:pic>
      <p:pic>
        <p:nvPicPr>
          <p:cNvPr id="20483" name="Picture 3" descr="D:\по 6 классу\6-11\плод\Двудольные растения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642918"/>
            <a:ext cx="3722678" cy="478364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истрация\Рабочий стол\для Краевой\CAQ9CX3N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0"/>
            <a:ext cx="7643866" cy="714379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Выводы: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14282" y="500042"/>
            <a:ext cx="857252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1.Семя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состоит из: семенной кожуры, зародыша, и содержит запас питательного вещества.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214282" y="1714488"/>
            <a:ext cx="757242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latin typeface="+mn-lt"/>
              </a:rPr>
              <a:t>2.Зародыш – зачаток будущего растения. Он состоит из: зародышевых корешка, стебелька, почечки и семядоли.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142844" y="3286124"/>
            <a:ext cx="814393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latin typeface="+mn-lt"/>
              </a:rPr>
              <a:t>3.Семядоли – это первые листья зародыша растения.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142844" y="4071942"/>
            <a:ext cx="83582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latin typeface="+mn-lt"/>
              </a:rPr>
              <a:t>4.Растения, имеющие в зародыше семени одну семядолю, называют однодольными – это пшеница, кукуруза, овес, лук и др.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142844" y="5357826"/>
            <a:ext cx="83582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latin typeface="+mn-lt"/>
              </a:rPr>
              <a:t>5.Растения, имеющие в зародыше семени две семядоли, называют двудольными – это фасоль, капуста, яблоня, горох и др.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7" grpId="0" build="p"/>
      <p:bldP spid="8" grpId="0" build="p"/>
      <p:bldP spid="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"/>
            <a:ext cx="7715304" cy="642918"/>
          </a:xfrm>
        </p:spPr>
        <p:txBody>
          <a:bodyPr/>
          <a:lstStyle/>
          <a:p>
            <a:r>
              <a:rPr lang="ru-RU" dirty="0" smtClean="0"/>
              <a:t>Тест «Верю - не верю»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1214422"/>
          <a:ext cx="4210636" cy="5286413"/>
        </p:xfrm>
        <a:graphic>
          <a:graphicData uri="http://schemas.openxmlformats.org/drawingml/2006/table">
            <a:tbl>
              <a:tblPr/>
              <a:tblGrid>
                <a:gridCol w="3215059"/>
                <a:gridCol w="995577"/>
              </a:tblGrid>
              <a:tr h="4535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Фамилия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имя: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"+"    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ИЛИ     "-"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5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1. Все семена имеют по две семядоли и эндосперм.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5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2. Семена растений, имеющие одну семядолю называются двудольными.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6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3. Через семявход в семя проникает вода.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4. Снаружи семя покрыто корой.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5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5. Запас питательных веществ может находиться в эндосперме.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5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6. В семени двудольных растений две семядоли.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4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7. Семядоли - это часть зародыша.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5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8. Запасные питательные вещества находятся в стебельке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5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9. Семена однодольных растений содержат одну семядолю.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5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10. У семян фасоли наибольшую массу имеют семядоли.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9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Задание проверил (а): 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Оценка:</a:t>
                      </a:r>
                    </a:p>
                  </a:txBody>
                  <a:tcPr marL="67619" marR="67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43438" y="1214424"/>
          <a:ext cx="4289736" cy="5286408"/>
        </p:xfrm>
        <a:graphic>
          <a:graphicData uri="http://schemas.openxmlformats.org/drawingml/2006/table">
            <a:tbl>
              <a:tblPr/>
              <a:tblGrid>
                <a:gridCol w="3194780"/>
                <a:gridCol w="1094956"/>
              </a:tblGrid>
              <a:tr h="4019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Фамилия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, имя: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"+" 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или    "-"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8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1. Семенная кожура выполняет защитную роль.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8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2. Растения класса двудольных имеют одну семядолю.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3. Семенная кожура- это часть зародыша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4. Семя двудольного растения состоит из семенной кожуры и зародыша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5. В зерновке пшеницы запасные питательные вещества находятся в эндосперме.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6. Зародыш зерновки содержит две семядоли.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2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7. Зародыш семени двудольных растений содержит 2семядоли, корешок, стебелек, почечка.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8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8. У семени фасоли питательные вещества содержатся в зародыше.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8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9. У зерновки пшеницы семенная кожура легко снимается.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10. Семя - зачаток растения.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2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Задание проверил(а):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Оценка:</a:t>
                      </a:r>
                    </a:p>
                  </a:txBody>
                  <a:tcPr marL="68559" marR="68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571480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Прочитав предложения, определите, правильное утверждение или нет. Если правильное, то поставьте "+", если не верно, то поставьте "-"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1785918" y="1000108"/>
            <a:ext cx="1285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200" dirty="0" smtClean="0"/>
              <a:t> </a:t>
            </a:r>
            <a:r>
              <a:rPr lang="ru-RU" sz="1200" dirty="0" smtClean="0"/>
              <a:t>вариант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6000760" y="1000108"/>
            <a:ext cx="1285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en-US" sz="1200" dirty="0" smtClean="0"/>
              <a:t> </a:t>
            </a:r>
            <a:r>
              <a:rPr lang="ru-RU" sz="1200" dirty="0" smtClean="0"/>
              <a:t>вариант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135729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_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786182" y="1785926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_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786182" y="2428868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786182" y="2643182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_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786182" y="3286124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786182" y="3786190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786182" y="4143380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786182" y="5072074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786182" y="5500702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786182" y="4429132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_</a:t>
            </a:r>
            <a:endParaRPr lang="ru-RU" sz="3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8215338" y="171448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_</a:t>
            </a:r>
            <a:endParaRPr lang="ru-RU" sz="3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8215338" y="2143116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_</a:t>
            </a:r>
            <a:endParaRPr lang="ru-RU" sz="3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8215338" y="3429000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_</a:t>
            </a:r>
            <a:endParaRPr lang="ru-RU" sz="36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8215338" y="4929198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_</a:t>
            </a:r>
            <a:endParaRPr lang="ru-RU" sz="3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8215338" y="1571612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8215338" y="2786058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8215338" y="3214686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8215338" y="4143380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8215338" y="4714884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8215338" y="5572140"/>
            <a:ext cx="3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+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3" grpId="1"/>
      <p:bldP spid="14" grpId="0"/>
      <p:bldP spid="15" grpId="0"/>
      <p:bldP spid="16" grpId="0"/>
      <p:bldP spid="17" grpId="0"/>
      <p:bldP spid="18" grpId="0"/>
      <p:bldP spid="19" grpId="0"/>
      <p:bldP spid="19" grpId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Оценка:</a:t>
            </a:r>
            <a:br>
              <a:rPr lang="ru-RU" dirty="0" smtClean="0"/>
            </a:br>
            <a:r>
              <a:rPr lang="ru-RU" dirty="0" smtClean="0"/>
              <a:t>«5» – нет ошибок</a:t>
            </a:r>
            <a:br>
              <a:rPr lang="ru-RU" dirty="0" smtClean="0"/>
            </a:br>
            <a:r>
              <a:rPr lang="ru-RU" dirty="0" smtClean="0"/>
              <a:t>«4» - 1-3 ошибки</a:t>
            </a:r>
            <a:br>
              <a:rPr lang="ru-RU" dirty="0" smtClean="0"/>
            </a:br>
            <a:r>
              <a:rPr lang="ru-RU" dirty="0" smtClean="0"/>
              <a:t>«3» – 3-5 ошибок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458" y="360415"/>
            <a:ext cx="7772632" cy="1211198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Анкета «Оцените урок»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2428868"/>
          <a:ext cx="7286676" cy="2891853"/>
        </p:xfrm>
        <a:graphic>
          <a:graphicData uri="http://schemas.openxmlformats.org/drawingml/2006/table">
            <a:tbl>
              <a:tblPr/>
              <a:tblGrid>
                <a:gridCol w="3642958"/>
                <a:gridCol w="3643718"/>
              </a:tblGrid>
              <a:tr h="3105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1.Вам было интересно?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5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2.Вы узнали что-то новое?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3.Был ли доступным изучавшийся материал?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5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4.Вы его поняли?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5.Какие возникли трудности (что не поняли)?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5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6.Ваши пожелания.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643050"/>
            <a:ext cx="906773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 ответ «нет» - 0 баллов; ответ «да» - 1 балл; на 5 и 6 вопросы дать полный ответ)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Задание на дом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2143116"/>
            <a:ext cx="6400800" cy="1752600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Изучить §18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Выполнить задания и ответить на вопрос после параграфа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Оформить лабораторную работу в тетради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Список литературы: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435280" cy="4569371"/>
          </a:xfrm>
        </p:spPr>
        <p:txBody>
          <a:bodyPr/>
          <a:lstStyle/>
          <a:p>
            <a:pPr lvl="0"/>
            <a:r>
              <a:rPr lang="ru-RU" sz="1200" dirty="0" smtClean="0"/>
              <a:t>1. Пасечник В.В. Биология. 6 класс. Бактерии, грибы, растения: Учеб. для </a:t>
            </a:r>
            <a:r>
              <a:rPr lang="ru-RU" sz="1200" dirty="0" err="1" smtClean="0"/>
              <a:t>общеобразоват</a:t>
            </a:r>
            <a:r>
              <a:rPr lang="ru-RU" sz="1200" dirty="0" smtClean="0"/>
              <a:t>. учреждений. – М.: Дрофа, 2009.</a:t>
            </a:r>
          </a:p>
          <a:p>
            <a:r>
              <a:rPr lang="ru-RU" sz="1200" dirty="0" smtClean="0"/>
              <a:t>2. </a:t>
            </a:r>
            <a:r>
              <a:rPr lang="en-US" sz="1200" dirty="0" smtClean="0">
                <a:hlinkClick r:id="rId2"/>
              </a:rPr>
              <a:t>http://www.aif.by/media/k2/items/cache/ba464df163b871bb5ef08be3c3f6039f_XL.jpg</a:t>
            </a:r>
            <a:endParaRPr lang="ru-RU" sz="1200" dirty="0" smtClean="0"/>
          </a:p>
          <a:p>
            <a:r>
              <a:rPr lang="ru-RU" sz="1200" dirty="0" smtClean="0"/>
              <a:t>3. </a:t>
            </a:r>
            <a:r>
              <a:rPr lang="en-US" sz="1200" dirty="0" smtClean="0">
                <a:hlinkClick r:id="rId3"/>
              </a:rPr>
              <a:t>http://img-fotki.yandex.ru/get/5907/vladinteres.1b/0_52dc1_2602ddcc_XL</a:t>
            </a:r>
            <a:endParaRPr lang="ru-RU" sz="1200" dirty="0" smtClean="0"/>
          </a:p>
          <a:p>
            <a:r>
              <a:rPr lang="ru-RU" sz="1200" dirty="0" smtClean="0"/>
              <a:t>4. </a:t>
            </a:r>
            <a:r>
              <a:rPr lang="en-US" sz="1200" dirty="0" smtClean="0">
                <a:hlinkClick r:id="rId4"/>
              </a:rPr>
              <a:t>http://900igr.net/datai/biologija/Vysshie-sporovye-rastenija/0009-010-Generativnye-organy.png</a:t>
            </a:r>
            <a:endParaRPr lang="ru-RU" sz="1200" dirty="0" smtClean="0"/>
          </a:p>
          <a:p>
            <a:r>
              <a:rPr lang="ru-RU" sz="1200" dirty="0" smtClean="0"/>
              <a:t>5. </a:t>
            </a:r>
            <a:r>
              <a:rPr lang="en-US" sz="1200" dirty="0" smtClean="0">
                <a:hlinkClick r:id="rId5"/>
              </a:rPr>
              <a:t>http://900igr.net/fotografii/biologija/Vysshie-sporovye-rastenija/011-Generativnye-organy.html</a:t>
            </a:r>
            <a:endParaRPr lang="ru-RU" sz="1200" dirty="0" smtClean="0"/>
          </a:p>
          <a:p>
            <a:r>
              <a:rPr lang="ru-RU" sz="1200" dirty="0" smtClean="0"/>
              <a:t>6. </a:t>
            </a:r>
            <a:r>
              <a:rPr lang="en-US" sz="1200" dirty="0" smtClean="0">
                <a:hlinkClick r:id="rId6"/>
              </a:rPr>
              <a:t>http://900igr.net/fotografii/biologija/Vysshie-sporovye-rastenija/012-Generativnye-organy.html</a:t>
            </a:r>
            <a:endParaRPr lang="ru-RU" sz="1200" dirty="0" smtClean="0"/>
          </a:p>
          <a:p>
            <a:r>
              <a:rPr lang="ru-RU" sz="1200" dirty="0" smtClean="0"/>
              <a:t>7. </a:t>
            </a:r>
            <a:r>
              <a:rPr lang="en-US" sz="1200" dirty="0" smtClean="0">
                <a:hlinkClick r:id="rId7"/>
              </a:rPr>
              <a:t>http://vertograd-s.com/wp-content/uploads/2009/07/Lodoicea-maldivica-seed-460x218.jpg</a:t>
            </a:r>
            <a:endParaRPr lang="ru-RU" sz="1200" dirty="0" smtClean="0"/>
          </a:p>
          <a:p>
            <a:r>
              <a:rPr lang="ru-RU" sz="1200" dirty="0" smtClean="0"/>
              <a:t>8. </a:t>
            </a:r>
            <a:r>
              <a:rPr lang="en-US" sz="1200" dirty="0" smtClean="0">
                <a:hlinkClick r:id="rId8"/>
              </a:rPr>
              <a:t>http://dic.academic.ru/pictures/wiki/files/50/341fc9c7e0bc2f65a3a0a1d10f860610.jpg</a:t>
            </a:r>
            <a:endParaRPr lang="ru-RU" sz="1200" dirty="0" smtClean="0"/>
          </a:p>
          <a:p>
            <a:r>
              <a:rPr lang="ru-RU" sz="1200" dirty="0" smtClean="0"/>
              <a:t>9. </a:t>
            </a:r>
            <a:r>
              <a:rPr lang="en-US" sz="1200" dirty="0" smtClean="0">
                <a:hlinkClick r:id="rId9"/>
              </a:rPr>
              <a:t>http://img-fotki.yandex.ru/get/5305/val-pavlovna.16f/0_76ee9_915ddf5a_L</a:t>
            </a:r>
            <a:endParaRPr lang="ru-RU" sz="1200" dirty="0" smtClean="0"/>
          </a:p>
          <a:p>
            <a:r>
              <a:rPr lang="ru-RU" sz="1200" dirty="0" smtClean="0"/>
              <a:t>10. </a:t>
            </a:r>
            <a:r>
              <a:rPr lang="en-US" sz="1200" dirty="0" smtClean="0">
                <a:hlinkClick r:id="rId10"/>
              </a:rPr>
              <a:t>http://www.aferzone.com/files/catalog/bf39d3f.jpg</a:t>
            </a:r>
            <a:endParaRPr lang="ru-RU" sz="1200" dirty="0" smtClean="0"/>
          </a:p>
          <a:p>
            <a:r>
              <a:rPr lang="ru-RU" sz="1200" dirty="0" smtClean="0"/>
              <a:t>11. </a:t>
            </a:r>
            <a:r>
              <a:rPr lang="en-US" sz="1200" dirty="0" smtClean="0">
                <a:hlinkClick r:id="rId11"/>
              </a:rPr>
              <a:t>http://www.cambridge2000.com/gallery/images/P6027018.jpg</a:t>
            </a:r>
            <a:endParaRPr lang="ru-RU" sz="1200" dirty="0" smtClean="0"/>
          </a:p>
          <a:p>
            <a:r>
              <a:rPr lang="ru-RU" sz="1200" dirty="0" smtClean="0"/>
              <a:t>12.</a:t>
            </a:r>
            <a:r>
              <a:rPr lang="en-US" sz="1200" dirty="0" smtClean="0"/>
              <a:t>http://www.1semena.ru/published/publicdata/SHOPDB/attachments/SC/products_pictures/70.2961_enl.jpg</a:t>
            </a:r>
            <a:endParaRPr lang="ru-RU" sz="1200" dirty="0" smtClean="0"/>
          </a:p>
          <a:p>
            <a:r>
              <a:rPr lang="ru-RU" sz="1200" dirty="0" smtClean="0"/>
              <a:t>13. </a:t>
            </a:r>
            <a:r>
              <a:rPr lang="en-US" sz="1200" dirty="0" smtClean="0">
                <a:hlinkClick r:id="rId12"/>
              </a:rPr>
              <a:t>http://www.agroint.ru/images/seed/lupinus/seed_lupinus_2_h_orig.jpeg</a:t>
            </a:r>
            <a:endParaRPr lang="ru-RU" sz="1200" dirty="0" smtClean="0"/>
          </a:p>
          <a:p>
            <a:r>
              <a:rPr lang="ru-RU" sz="1200" dirty="0" smtClean="0"/>
              <a:t>14. </a:t>
            </a:r>
            <a:r>
              <a:rPr lang="en-US" sz="1200" dirty="0" smtClean="0">
                <a:hlinkClick r:id="rId13"/>
              </a:rPr>
              <a:t>http://belgorod.1gs.ru/img/belgr_b_11073.jpg</a:t>
            </a:r>
            <a:endParaRPr lang="ru-RU" sz="1200" dirty="0" smtClean="0"/>
          </a:p>
          <a:p>
            <a:r>
              <a:rPr lang="ru-RU" sz="1200" dirty="0" smtClean="0"/>
              <a:t>15. </a:t>
            </a:r>
            <a:r>
              <a:rPr lang="en-US" sz="1200" dirty="0" smtClean="0">
                <a:hlinkClick r:id="rId14"/>
              </a:rPr>
              <a:t>http://ru.all.biz/img/ru/catalog/653907.jpeg</a:t>
            </a:r>
            <a:endParaRPr lang="ru-RU" sz="1200" dirty="0" smtClean="0"/>
          </a:p>
          <a:p>
            <a:r>
              <a:rPr lang="ru-RU" sz="1200" dirty="0" smtClean="0"/>
              <a:t>16. </a:t>
            </a:r>
            <a:r>
              <a:rPr lang="en-US" sz="1200" dirty="0" smtClean="0">
                <a:hlinkClick r:id="rId15"/>
              </a:rPr>
              <a:t>http://www.agroint.ru/images/seed/dill/seed_dill_3_h_orig.jpeg</a:t>
            </a:r>
            <a:endParaRPr lang="ru-RU" sz="1200" dirty="0" smtClean="0"/>
          </a:p>
          <a:p>
            <a:r>
              <a:rPr lang="ru-RU" sz="1200" dirty="0" smtClean="0"/>
              <a:t>17. </a:t>
            </a:r>
            <a:r>
              <a:rPr lang="en-US" sz="1200" dirty="0" smtClean="0">
                <a:hlinkClick r:id="rId16"/>
              </a:rPr>
              <a:t>http://img-fotki.yandex.ru/get/4312/annusya74.c/0_24770_38e98d23_XL</a:t>
            </a:r>
            <a:endParaRPr lang="ru-RU" sz="1200" dirty="0" smtClean="0"/>
          </a:p>
          <a:p>
            <a:r>
              <a:rPr lang="ru-RU" sz="1200" dirty="0" smtClean="0"/>
              <a:t>18. </a:t>
            </a:r>
            <a:r>
              <a:rPr lang="en-US" sz="1200" dirty="0" smtClean="0">
                <a:hlinkClick r:id="rId17"/>
              </a:rPr>
              <a:t>http://otvetin.ru/uploads/posts/1294741861_1.jpeg</a:t>
            </a:r>
            <a:endParaRPr lang="ru-RU" sz="1200" dirty="0" smtClean="0"/>
          </a:p>
          <a:p>
            <a:r>
              <a:rPr lang="ru-RU" sz="1200" dirty="0" smtClean="0"/>
              <a:t>19. </a:t>
            </a:r>
            <a:r>
              <a:rPr lang="en-US" sz="1200" dirty="0" smtClean="0">
                <a:hlinkClick r:id="rId18"/>
              </a:rPr>
              <a:t>http://img.board.com.ua/a/1043494000/wm/4-tmin-zerno-v-s-molotyij-egipet.jpg</a:t>
            </a:r>
            <a:endParaRPr lang="ru-RU" sz="1200" dirty="0" smtClean="0"/>
          </a:p>
          <a:p>
            <a:endParaRPr lang="ru-RU" sz="1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Список  литературы: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200" dirty="0" smtClean="0"/>
              <a:t>20. </a:t>
            </a:r>
            <a:r>
              <a:rPr lang="en-US" sz="1200" dirty="0" smtClean="0">
                <a:hlinkClick r:id="rId2"/>
              </a:rPr>
              <a:t>http://pus.at.ua/flax-seed_1.jpg</a:t>
            </a:r>
            <a:endParaRPr lang="ru-RU" sz="1200" dirty="0" smtClean="0"/>
          </a:p>
          <a:p>
            <a:r>
              <a:rPr lang="ru-RU" sz="1200" dirty="0" smtClean="0"/>
              <a:t>21. </a:t>
            </a:r>
            <a:r>
              <a:rPr lang="en-US" sz="1200" dirty="0" smtClean="0">
                <a:hlinkClick r:id="rId3"/>
              </a:rPr>
              <a:t>http://totalbeautyglamour.ru/images/pages/fill/h600/48c41b5426954c30e80e1b8024c84c5a.jpg</a:t>
            </a:r>
            <a:endParaRPr lang="ru-RU" sz="1200" dirty="0" smtClean="0"/>
          </a:p>
          <a:p>
            <a:r>
              <a:rPr lang="ru-RU" sz="1200" dirty="0" smtClean="0"/>
              <a:t>22. </a:t>
            </a:r>
            <a:r>
              <a:rPr lang="en-US" sz="1200" dirty="0" smtClean="0">
                <a:hlinkClick r:id="rId4"/>
              </a:rPr>
              <a:t>http://stat18.privet.ru/lr/0a121f508146f329164c2eb5731f7a1a</a:t>
            </a:r>
            <a:endParaRPr lang="ru-RU" sz="1200" dirty="0" smtClean="0"/>
          </a:p>
          <a:p>
            <a:r>
              <a:rPr lang="ru-RU" sz="1200" dirty="0" smtClean="0"/>
              <a:t>23. </a:t>
            </a:r>
            <a:r>
              <a:rPr lang="en-US" sz="1200" dirty="0" smtClean="0">
                <a:hlinkClick r:id="rId5"/>
              </a:rPr>
              <a:t>http://www.krugosvet.ru/images/1000062_PH02615.jpg</a:t>
            </a:r>
            <a:endParaRPr lang="ru-RU" sz="1200" dirty="0" smtClean="0"/>
          </a:p>
          <a:p>
            <a:r>
              <a:rPr lang="ru-RU" sz="1200" dirty="0" smtClean="0"/>
              <a:t>24. </a:t>
            </a:r>
            <a:r>
              <a:rPr lang="en-US" sz="1200" dirty="0" smtClean="0">
                <a:hlinkClick r:id="rId6"/>
              </a:rPr>
              <a:t>http://www.agroru.com/upload/images/75/752243/1x640.jpg</a:t>
            </a:r>
            <a:endParaRPr lang="ru-RU" sz="1200" dirty="0" smtClean="0"/>
          </a:p>
          <a:p>
            <a:r>
              <a:rPr lang="ru-RU" sz="1200" dirty="0" smtClean="0"/>
              <a:t>25. </a:t>
            </a:r>
            <a:r>
              <a:rPr lang="en-US" sz="1200" dirty="0" smtClean="0">
                <a:hlinkClick r:id="rId7"/>
              </a:rPr>
              <a:t>http://www.pareizs-uzturs.com/upload_pic/cilveki/kimenes1.jpg</a:t>
            </a:r>
            <a:endParaRPr lang="ru-RU" sz="1200" dirty="0" smtClean="0"/>
          </a:p>
          <a:p>
            <a:r>
              <a:rPr lang="ru-RU" sz="1200" dirty="0" smtClean="0"/>
              <a:t>26. </a:t>
            </a:r>
            <a:r>
              <a:rPr lang="en-US" sz="1200" dirty="0" smtClean="0">
                <a:hlinkClick r:id="rId8"/>
              </a:rPr>
              <a:t>http://roborovskihamster.files.wordpress.com/2008/12/wheat-grau.jpg?w=298&amp;h=300</a:t>
            </a:r>
            <a:endParaRPr lang="ru-RU" sz="1200" dirty="0" smtClean="0"/>
          </a:p>
          <a:p>
            <a:r>
              <a:rPr lang="ru-RU" sz="1200" dirty="0" smtClean="0"/>
              <a:t>27. </a:t>
            </a:r>
            <a:r>
              <a:rPr lang="en-US" sz="1200" dirty="0" smtClean="0">
                <a:hlinkClick r:id="rId9"/>
              </a:rPr>
              <a:t>http://img.news.open.by/news/2009/12/ui-.jpg</a:t>
            </a:r>
            <a:endParaRPr lang="ru-RU" sz="1200" dirty="0" smtClean="0"/>
          </a:p>
          <a:p>
            <a:r>
              <a:rPr lang="ru-RU" sz="1200" dirty="0" smtClean="0"/>
              <a:t>28. </a:t>
            </a:r>
            <a:r>
              <a:rPr lang="en-US" sz="1200" dirty="0" smtClean="0">
                <a:hlinkClick r:id="rId10"/>
              </a:rPr>
              <a:t>http://img15.nnm.ru/2/e/2/d/6/52bd98524103d56e29494182d2a_prev.jpg</a:t>
            </a:r>
            <a:endParaRPr lang="ru-RU" sz="1200" dirty="0" smtClean="0"/>
          </a:p>
          <a:p>
            <a:r>
              <a:rPr lang="ru-RU" sz="1200" dirty="0" smtClean="0"/>
              <a:t>29. </a:t>
            </a:r>
            <a:r>
              <a:rPr lang="en-US" sz="1200" dirty="0" smtClean="0">
                <a:hlinkClick r:id="rId11"/>
              </a:rPr>
              <a:t>http://900igr.net/datai/biologija/Odnodolnye-rastenija/0007-008-Odnodolnye-rastenija.jpg</a:t>
            </a:r>
            <a:endParaRPr lang="ru-RU" sz="1200" dirty="0" smtClean="0"/>
          </a:p>
          <a:p>
            <a:r>
              <a:rPr lang="ru-RU" sz="1200" dirty="0" smtClean="0"/>
              <a:t>30. </a:t>
            </a:r>
            <a:r>
              <a:rPr lang="en-US" sz="1200" dirty="0" smtClean="0">
                <a:hlinkClick r:id="rId12"/>
              </a:rPr>
              <a:t>http://www.megabook.ru/MObjects2/data/pict2004/biology/biol277.jpg</a:t>
            </a:r>
            <a:endParaRPr lang="ru-RU" sz="1200" dirty="0" smtClean="0"/>
          </a:p>
          <a:p>
            <a:r>
              <a:rPr lang="ru-RU" sz="1200" dirty="0" smtClean="0"/>
              <a:t>31. </a:t>
            </a:r>
            <a:r>
              <a:rPr lang="en-US" sz="1200" dirty="0" smtClean="0">
                <a:hlinkClick r:id="rId13"/>
              </a:rPr>
              <a:t>http://a5.sphotos.ak.fbcdn.net/hphotos-ak-snc6/196329_175942215785330_100001086593090_362783_7008472_n.jpg</a:t>
            </a:r>
            <a:endParaRPr lang="ru-RU" sz="1200" dirty="0" smtClean="0"/>
          </a:p>
          <a:p>
            <a:r>
              <a:rPr lang="ru-RU" sz="1200" dirty="0" smtClean="0"/>
              <a:t>32. </a:t>
            </a:r>
            <a:r>
              <a:rPr lang="en-US" sz="1200" dirty="0" smtClean="0">
                <a:hlinkClick r:id="rId14"/>
              </a:rPr>
              <a:t>http://www.yoursmileys.ru/hsmile/duck/h1004.gif</a:t>
            </a:r>
            <a:endParaRPr lang="ru-RU" sz="1200" dirty="0" smtClean="0"/>
          </a:p>
          <a:p>
            <a:endParaRPr lang="ru-RU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истрация\Рабочий стол\для Краевой\0_cbf5_61daa826_XL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chemeClr val="tx1"/>
                </a:solidFill>
              </a:rPr>
              <a:t>Жизненные формы растений: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1500166" y="2071678"/>
            <a:ext cx="642942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1.Деревья</a:t>
            </a:r>
            <a:endParaRPr kumimoji="0" lang="ru-RU" sz="6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1500166" y="3143248"/>
            <a:ext cx="642942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kern="0" dirty="0" smtClean="0">
                <a:latin typeface="+mn-lt"/>
              </a:rPr>
              <a:t>2.Кустарники</a:t>
            </a:r>
            <a:endParaRPr kumimoji="0" lang="ru-RU" sz="6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1428728" y="4286256"/>
            <a:ext cx="642942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3.Травы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Гость\Рабочий стол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14290"/>
            <a:ext cx="8572560" cy="6429420"/>
          </a:xfrm>
          <a:prstGeom prst="rect">
            <a:avLst/>
          </a:prstGeom>
          <a:solidFill>
            <a:schemeClr val="accent3">
              <a:lumMod val="40000"/>
              <a:lumOff val="60000"/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по 6 классу\6-11\цветок\Генеративные органы растен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3996148" cy="5214974"/>
          </a:xfrm>
          <a:prstGeom prst="rect">
            <a:avLst/>
          </a:prstGeom>
          <a:noFill/>
        </p:spPr>
      </p:pic>
      <p:pic>
        <p:nvPicPr>
          <p:cNvPr id="1027" name="Picture 3" descr="D:\по 6 классу\6-11\цветок\Вегетативные и генеративные органы растен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320347"/>
            <a:ext cx="4357718" cy="510904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Гость\Рабочий стол\0002819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714620"/>
            <a:ext cx="8102629" cy="1300159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У меня в руке будущая жизнь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Будущий побег и могучий корень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Дружно прорастут в глубину и ввысь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Лишь вода дождей землю всю напоит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А пока гостит осень на дворе 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А пока зима вьюгою все воет 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Спит и дышит жизнь у меня в руке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Будущий побег и могучий корень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714348" y="2071678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800" b="1" i="0" u="none" strike="noStrike" kern="0" normalizeH="0" baseline="0" noProof="0" dirty="0" smtClean="0">
                <a:ln w="11430"/>
                <a:solidFill>
                  <a:srgbClr val="99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СЕМЯ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from="(ppt_x)" to="(ppt_x+1)" calcmode="lin" valueType="num"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1412776"/>
            <a:ext cx="7772400" cy="1470025"/>
          </a:xfrm>
        </p:spPr>
        <p:txBody>
          <a:bodyPr/>
          <a:lstStyle/>
          <a:p>
            <a:r>
              <a:rPr lang="ru-RU" sz="4000" dirty="0" smtClean="0"/>
              <a:t>Строение семян двудольных и однодольных растений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0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Цели урока: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8929718" cy="5286412"/>
          </a:xfrm>
        </p:spPr>
        <p:txBody>
          <a:bodyPr/>
          <a:lstStyle/>
          <a:p>
            <a:pPr marL="514350" indent="-514350" algn="l"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Познакомиться со строением семени.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Раскрыть особенности строения семян однодольных и двудольных растений.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Развивать умение работать с натуральными объектами, сравнивать их.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Формировать практическое умение и навыки по распознаванию семян и определению семян.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Осуществлять экологическое, природоохранное воспитание на примере материала урока.</a:t>
            </a:r>
          </a:p>
          <a:p>
            <a:pPr marL="514350" indent="-514350" algn="l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428605"/>
            <a:ext cx="7786742" cy="1214446"/>
          </a:xfrm>
        </p:spPr>
        <p:txBody>
          <a:bodyPr/>
          <a:lstStyle/>
          <a:p>
            <a:r>
              <a:rPr lang="ru-RU" dirty="0" smtClean="0"/>
              <a:t>Самые крупные семена</a:t>
            </a:r>
            <a:endParaRPr lang="ru-RU" dirty="0"/>
          </a:p>
        </p:txBody>
      </p:sp>
      <p:pic>
        <p:nvPicPr>
          <p:cNvPr id="3" name="Picture 2" descr="C:\Documents and Settings\администрация\Рабочий стол\для Краевой\Lodoicea-maldivica-se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6643734" cy="4819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44_Fruit-appl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44_Fruit-apple</Template>
  <TotalTime>360</TotalTime>
  <Words>821</Words>
  <Application>Microsoft Office PowerPoint</Application>
  <PresentationFormat>Экран (4:3)</PresentationFormat>
  <Paragraphs>146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44_Fruit-apple</vt:lpstr>
      <vt:lpstr>Строение семян двудольных и однодольных  растений</vt:lpstr>
      <vt:lpstr>Покрытосеменные растения:</vt:lpstr>
      <vt:lpstr>Жизненные формы растений:</vt:lpstr>
      <vt:lpstr>Слайд 4</vt:lpstr>
      <vt:lpstr>Слайд 5</vt:lpstr>
      <vt:lpstr>У меня в руке будущая жизнь Будущий побег и могучий корень Дружно прорастут в глубину и ввысь Лишь вода дождей землю всю напоит А пока гостит осень на дворе  А пока зима вьюгою все воет  Спит и дышит жизнь у меня в руке Будущий побег и могучий корень </vt:lpstr>
      <vt:lpstr>Строение семян двудольных и однодольных растений</vt:lpstr>
      <vt:lpstr>Цели урока:</vt:lpstr>
      <vt:lpstr>Самые крупные семена</vt:lpstr>
      <vt:lpstr>Самые мелкие семена</vt:lpstr>
      <vt:lpstr>Самые долговечные семена</vt:lpstr>
      <vt:lpstr>Лекарственные семена</vt:lpstr>
      <vt:lpstr>Семена - эталон веса </vt:lpstr>
      <vt:lpstr>Лабораторная работа «Изучение строения семян растений»</vt:lpstr>
      <vt:lpstr>Физминутка</vt:lpstr>
      <vt:lpstr>Строение семени фасоли</vt:lpstr>
      <vt:lpstr>Строение зерновки пшеницы</vt:lpstr>
      <vt:lpstr>Особенности строения семян других однодольных и двудольных растений</vt:lpstr>
      <vt:lpstr>Слайд 19</vt:lpstr>
      <vt:lpstr>Сравнение:</vt:lpstr>
      <vt:lpstr>Слайд 21</vt:lpstr>
      <vt:lpstr>Выводы:</vt:lpstr>
      <vt:lpstr>Тест «Верю - не верю»</vt:lpstr>
      <vt:lpstr>Оценка: «5» – нет ошибок «4» - 1-3 ошибки «3» – 3-5 ошибок</vt:lpstr>
      <vt:lpstr>Анкета «Оцените урок»</vt:lpstr>
      <vt:lpstr>Задание на дом </vt:lpstr>
      <vt:lpstr>Список литературы:</vt:lpstr>
      <vt:lpstr>Список  литературы:</vt:lpstr>
    </vt:vector>
  </TitlesOfParts>
  <Company>МОУ СОШ№7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семян двудольных и однодольных семян растений</dc:title>
  <dc:creator>администрация</dc:creator>
  <cp:lastModifiedBy>Николай</cp:lastModifiedBy>
  <cp:revision>43</cp:revision>
  <dcterms:created xsi:type="dcterms:W3CDTF">2010-12-01T10:56:05Z</dcterms:created>
  <dcterms:modified xsi:type="dcterms:W3CDTF">2013-01-31T12:12:31Z</dcterms:modified>
</cp:coreProperties>
</file>