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6861" y="2708920"/>
            <a:ext cx="5970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Степень окисления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Рамка 2"/>
          <p:cNvSpPr/>
          <p:nvPr/>
        </p:nvSpPr>
        <p:spPr bwMode="auto">
          <a:xfrm>
            <a:off x="3214678" y="4572008"/>
            <a:ext cx="2786082" cy="571504"/>
          </a:xfrm>
          <a:prstGeom prst="fram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Prezentacii.com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730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428604"/>
            <a:ext cx="77867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Степень  окисления –</a:t>
            </a:r>
          </a:p>
          <a:p>
            <a:pPr algn="ctr"/>
            <a:r>
              <a:rPr lang="ru-RU" sz="3200" b="1" dirty="0" smtClean="0"/>
              <a:t>условный заряд атома  в соединении</a:t>
            </a:r>
            <a:endParaRPr lang="ru-RU" sz="3200" b="1" dirty="0"/>
          </a:p>
        </p:txBody>
      </p:sp>
      <p:sp>
        <p:nvSpPr>
          <p:cNvPr id="5" name="Левая фигурная скобка 4"/>
          <p:cNvSpPr/>
          <p:nvPr/>
        </p:nvSpPr>
        <p:spPr>
          <a:xfrm rot="16200000">
            <a:off x="4107653" y="464323"/>
            <a:ext cx="428628" cy="2214578"/>
          </a:xfrm>
          <a:prstGeom prst="leftBrac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6643702" y="285728"/>
            <a:ext cx="428628" cy="2571768"/>
          </a:xfrm>
          <a:prstGeom prst="leftBrac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00034" y="2071678"/>
            <a:ext cx="3357586" cy="2000264"/>
          </a:xfrm>
          <a:prstGeom prst="wedgeRoundRectCallout">
            <a:avLst>
              <a:gd name="adj1" fmla="val 63937"/>
              <a:gd name="adj2" fmla="val -6407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Степень окисления показывает заряд только одного атома в соединении , а там их может быть несколько.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4357694"/>
            <a:ext cx="3357586" cy="20002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Например, степень окисления атома кислорода во многих случаях О</a:t>
            </a:r>
            <a:r>
              <a:rPr lang="ru-RU" b="1" baseline="30000" dirty="0" smtClean="0">
                <a:solidFill>
                  <a:schemeClr val="tx1"/>
                </a:solidFill>
              </a:rPr>
              <a:t>-2</a:t>
            </a:r>
            <a:r>
              <a:rPr lang="ru-RU" b="1" dirty="0" smtClean="0">
                <a:solidFill>
                  <a:schemeClr val="tx1"/>
                </a:solidFill>
              </a:rPr>
              <a:t>, а в оксиде углерода </a:t>
            </a:r>
            <a:r>
              <a:rPr lang="en-US" b="1" dirty="0" smtClean="0">
                <a:solidFill>
                  <a:schemeClr val="tx1"/>
                </a:solidFill>
              </a:rPr>
              <a:t>(IV)</a:t>
            </a:r>
            <a:r>
              <a:rPr lang="ru-RU" b="1" dirty="0" smtClean="0">
                <a:solidFill>
                  <a:schemeClr val="tx1"/>
                </a:solidFill>
              </a:rPr>
              <a:t>СО</a:t>
            </a:r>
            <a:r>
              <a:rPr lang="ru-RU" b="1" baseline="-25000" dirty="0" smtClean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 суммарный заряд двух атомов кислорода равен -4 </a:t>
            </a:r>
            <a:endParaRPr lang="ru-RU" b="1" baseline="30000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214942" y="2000240"/>
            <a:ext cx="3358800" cy="2000264"/>
          </a:xfrm>
          <a:prstGeom prst="wedgeRoundRectCallout">
            <a:avLst>
              <a:gd name="adj1" fmla="val -927"/>
              <a:gd name="adj2" fmla="val -6112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Степень окисления атома определяется только в соединении его с другими атомами.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14942" y="4357694"/>
            <a:ext cx="3357586" cy="20002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Поэтому степень окисления простых веществ равна «0».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простом веществе О</a:t>
            </a:r>
            <a:r>
              <a:rPr lang="ru-RU" b="1" baseline="-25000" dirty="0" smtClean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 степень окисления атома – 0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Fe</a:t>
            </a:r>
            <a:r>
              <a:rPr lang="en-US" b="1" baseline="30000" dirty="0" smtClean="0">
                <a:solidFill>
                  <a:schemeClr val="tx1"/>
                </a:solidFill>
              </a:rPr>
              <a:t>0</a:t>
            </a:r>
            <a:r>
              <a:rPr lang="en-US" b="1" dirty="0" smtClean="0">
                <a:solidFill>
                  <a:schemeClr val="tx1"/>
                </a:solidFill>
              </a:rPr>
              <a:t>, S</a:t>
            </a:r>
            <a:r>
              <a:rPr lang="en-US" b="1" baseline="30000" dirty="0" smtClean="0">
                <a:solidFill>
                  <a:schemeClr val="tx1"/>
                </a:solidFill>
              </a:rPr>
              <a:t>0</a:t>
            </a:r>
            <a:r>
              <a:rPr lang="en-US" b="1" dirty="0" smtClean="0">
                <a:solidFill>
                  <a:schemeClr val="tx1"/>
                </a:solidFill>
              </a:rPr>
              <a:t>, P</a:t>
            </a:r>
            <a:r>
              <a:rPr lang="en-US" b="1" baseline="30000" dirty="0" smtClean="0">
                <a:solidFill>
                  <a:schemeClr val="tx1"/>
                </a:solidFill>
              </a:rPr>
              <a:t>0</a:t>
            </a:r>
            <a:r>
              <a:rPr lang="en-US" b="1" dirty="0" smtClean="0">
                <a:solidFill>
                  <a:schemeClr val="tx1"/>
                </a:solidFill>
              </a:rPr>
              <a:t>, H</a:t>
            </a:r>
            <a:r>
              <a:rPr lang="en-US" b="1" baseline="-25000" dirty="0" smtClean="0">
                <a:solidFill>
                  <a:schemeClr val="tx1"/>
                </a:solidFill>
              </a:rPr>
              <a:t>2</a:t>
            </a:r>
            <a:r>
              <a:rPr lang="en-US" b="1" baseline="30000" dirty="0" smtClean="0">
                <a:solidFill>
                  <a:schemeClr val="tx1"/>
                </a:solidFill>
              </a:rPr>
              <a:t>0</a:t>
            </a:r>
            <a:endParaRPr lang="ru-RU" b="1" baseline="30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Правила </a:t>
            </a:r>
          </a:p>
          <a:p>
            <a:pPr algn="ctr"/>
            <a:r>
              <a:rPr lang="ru-RU" sz="2000" b="1" dirty="0" smtClean="0"/>
              <a:t>для определения степени окисления</a:t>
            </a:r>
            <a:endParaRPr lang="ru-RU" sz="20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142984"/>
          <a:ext cx="8001057" cy="5273136"/>
        </p:xfrm>
        <a:graphic>
          <a:graphicData uri="http://schemas.openxmlformats.org/drawingml/2006/table">
            <a:tbl>
              <a:tblPr firstRow="1" bandRow="1"/>
              <a:tblGrid>
                <a:gridCol w="2667019"/>
                <a:gridCol w="2667019"/>
                <a:gridCol w="2667019"/>
              </a:tblGrid>
              <a:tr h="38361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правило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пример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исключение</a:t>
                      </a:r>
                      <a:endParaRPr lang="ru-RU" b="1" dirty="0"/>
                    </a:p>
                  </a:txBody>
                  <a:tcPr/>
                </a:tc>
              </a:tr>
              <a:tr h="1202759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   </a:t>
                      </a:r>
                      <a:endParaRPr lang="ru-RU" sz="2000" b="1" kern="1200" baseline="640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baseline="-25000" dirty="0"/>
                    </a:p>
                  </a:txBody>
                  <a:tcPr/>
                </a:tc>
              </a:tr>
              <a:tr h="1480319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kern="1200" baseline="640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1017722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</a:tr>
              <a:tr h="415585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endParaRPr lang="ru-RU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0034" y="1571612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Степень окисления водорода в соединениях чаще равна «+1»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14678" y="1643050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H</a:t>
            </a:r>
            <a:r>
              <a:rPr lang="en-US" b="1" baseline="64000" dirty="0" err="1" smtClean="0"/>
              <a:t>+</a:t>
            </a:r>
            <a:r>
              <a:rPr lang="en-US" b="1" dirty="0" err="1" smtClean="0"/>
              <a:t>Cl</a:t>
            </a:r>
            <a:r>
              <a:rPr lang="en-US" b="1" dirty="0" smtClean="0"/>
              <a:t>,   H</a:t>
            </a:r>
            <a:r>
              <a:rPr lang="en-US" b="1" baseline="64000" dirty="0" smtClean="0"/>
              <a:t>+</a:t>
            </a:r>
            <a:r>
              <a:rPr lang="en-US" b="1" baseline="-25000" dirty="0" smtClean="0"/>
              <a:t>2</a:t>
            </a:r>
            <a:r>
              <a:rPr lang="en-US" b="1" dirty="0" smtClean="0"/>
              <a:t>O,   CH</a:t>
            </a:r>
            <a:r>
              <a:rPr lang="en-US" b="1" baseline="64000" dirty="0" smtClean="0"/>
              <a:t>+</a:t>
            </a:r>
            <a:r>
              <a:rPr lang="en-US" b="1" baseline="-25000" dirty="0" smtClean="0"/>
              <a:t>4</a:t>
            </a:r>
            <a:r>
              <a:rPr lang="en-US" b="1" dirty="0" smtClean="0"/>
              <a:t>, </a:t>
            </a:r>
          </a:p>
          <a:p>
            <a:endParaRPr lang="en-US" b="1" dirty="0" smtClean="0"/>
          </a:p>
          <a:p>
            <a:r>
              <a:rPr lang="en-US" b="1" dirty="0" smtClean="0"/>
              <a:t>H</a:t>
            </a:r>
            <a:r>
              <a:rPr lang="en-US" b="1" baseline="64000" dirty="0" smtClean="0"/>
              <a:t>+</a:t>
            </a:r>
            <a:r>
              <a:rPr lang="en-US" b="1" baseline="-25000" dirty="0" smtClean="0"/>
              <a:t>2</a:t>
            </a:r>
            <a:r>
              <a:rPr lang="en-US" b="1" dirty="0" smtClean="0"/>
              <a:t>SO</a:t>
            </a:r>
            <a:r>
              <a:rPr lang="en-US" b="1" baseline="-25000" dirty="0" smtClean="0"/>
              <a:t>4</a:t>
            </a:r>
            <a:r>
              <a:rPr lang="en-US" b="1" dirty="0" smtClean="0"/>
              <a:t>,    CH</a:t>
            </a:r>
            <a:r>
              <a:rPr lang="en-US" b="1" baseline="64000" dirty="0" smtClean="0"/>
              <a:t>+</a:t>
            </a:r>
            <a:r>
              <a:rPr lang="en-US" b="1" baseline="-25000" dirty="0" smtClean="0"/>
              <a:t>3</a:t>
            </a:r>
            <a:r>
              <a:rPr lang="en-US" b="1" dirty="0" smtClean="0"/>
              <a:t>COOH</a:t>
            </a:r>
            <a:r>
              <a:rPr lang="en-US" b="1" baseline="64000" dirty="0" smtClean="0"/>
              <a:t>+</a:t>
            </a:r>
            <a:endParaRPr lang="ru-RU" b="1" baseline="64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929322" y="1571612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 </a:t>
            </a:r>
            <a:r>
              <a:rPr lang="ru-RU" b="1" dirty="0" smtClean="0"/>
              <a:t>металлами водород проявляет степень окисления «-1»</a:t>
            </a:r>
          </a:p>
          <a:p>
            <a:r>
              <a:rPr lang="en-US" b="1" dirty="0" smtClean="0"/>
              <a:t>        </a:t>
            </a:r>
            <a:r>
              <a:rPr lang="en-US" b="1" dirty="0" err="1" smtClean="0"/>
              <a:t>NaH</a:t>
            </a:r>
            <a:r>
              <a:rPr lang="en-US" sz="2000" b="1" baseline="44000" dirty="0" smtClean="0"/>
              <a:t>-</a:t>
            </a:r>
            <a:r>
              <a:rPr lang="en-US" b="1" dirty="0" smtClean="0"/>
              <a:t>, CaH</a:t>
            </a:r>
            <a:r>
              <a:rPr lang="en-US" b="1" baseline="46000" dirty="0" smtClean="0"/>
              <a:t>-</a:t>
            </a:r>
            <a:r>
              <a:rPr lang="en-US" b="1" baseline="-25000" dirty="0" smtClean="0"/>
              <a:t>2</a:t>
            </a:r>
            <a:endParaRPr lang="ru-RU" b="1" baseline="-250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2857496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Степень окисления кислорода в соединениях чаще равна «-2»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14678" y="2928934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b="1" dirty="0" smtClean="0"/>
              <a:t>H</a:t>
            </a:r>
            <a:r>
              <a:rPr lang="en-US" b="1" baseline="64000" dirty="0" smtClean="0"/>
              <a:t>+</a:t>
            </a:r>
            <a:r>
              <a:rPr lang="en-US" b="1" baseline="-25000" dirty="0" smtClean="0"/>
              <a:t>2</a:t>
            </a:r>
            <a:r>
              <a:rPr lang="en-US" b="1" dirty="0" smtClean="0"/>
              <a:t>O</a:t>
            </a:r>
            <a:r>
              <a:rPr lang="en-US" b="1" baseline="46000" dirty="0" smtClean="0"/>
              <a:t>-2</a:t>
            </a:r>
            <a:r>
              <a:rPr lang="en-US" b="1" dirty="0" smtClean="0"/>
              <a:t> ,  MgO</a:t>
            </a:r>
            <a:r>
              <a:rPr lang="en-US" b="1" baseline="46000" dirty="0" smtClean="0"/>
              <a:t>-2</a:t>
            </a:r>
            <a:r>
              <a:rPr lang="en-US" b="1" dirty="0" smtClean="0"/>
              <a:t>,    </a:t>
            </a:r>
          </a:p>
          <a:p>
            <a:pPr>
              <a:defRPr/>
            </a:pPr>
            <a:r>
              <a:rPr lang="en-US" b="1" dirty="0" smtClean="0"/>
              <a:t>HNO </a:t>
            </a:r>
            <a:r>
              <a:rPr lang="en-US" b="1" baseline="46000" dirty="0" smtClean="0"/>
              <a:t>-2</a:t>
            </a:r>
            <a:r>
              <a:rPr lang="en-US" b="1" baseline="-25000" dirty="0" smtClean="0"/>
              <a:t>3</a:t>
            </a:r>
            <a:r>
              <a:rPr lang="en-US" b="1" dirty="0" smtClean="0"/>
              <a:t>,   </a:t>
            </a:r>
          </a:p>
          <a:p>
            <a:pPr>
              <a:defRPr/>
            </a:pPr>
            <a:r>
              <a:rPr lang="en-US" b="1" dirty="0" smtClean="0"/>
              <a:t>CH</a:t>
            </a:r>
            <a:r>
              <a:rPr lang="en-US" b="1" baseline="64000" dirty="0" smtClean="0"/>
              <a:t>+</a:t>
            </a:r>
            <a:r>
              <a:rPr lang="en-US" b="1" baseline="-25000" dirty="0" smtClean="0"/>
              <a:t>3</a:t>
            </a:r>
            <a:r>
              <a:rPr lang="en-US" b="1" dirty="0" smtClean="0"/>
              <a:t>CO</a:t>
            </a:r>
            <a:r>
              <a:rPr lang="en-US" b="1" baseline="64000" dirty="0" smtClean="0"/>
              <a:t>-2</a:t>
            </a:r>
            <a:r>
              <a:rPr lang="en-US" b="1" dirty="0" smtClean="0"/>
              <a:t>O</a:t>
            </a:r>
            <a:r>
              <a:rPr lang="en-US" b="1" baseline="64000" dirty="0" smtClean="0"/>
              <a:t>-2</a:t>
            </a:r>
            <a:r>
              <a:rPr lang="en-US" b="1" dirty="0" smtClean="0"/>
              <a:t>H</a:t>
            </a:r>
            <a:r>
              <a:rPr lang="en-US" b="1" baseline="64000" dirty="0" smtClean="0"/>
              <a:t>+</a:t>
            </a:r>
            <a:endParaRPr lang="ru-RU" b="1" baseline="640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857884" y="2786058"/>
            <a:ext cx="26432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 фтором кислород принимает степень окисления «+2», </a:t>
            </a:r>
          </a:p>
          <a:p>
            <a:r>
              <a:rPr lang="ru-RU" b="1" dirty="0" smtClean="0"/>
              <a:t>В </a:t>
            </a:r>
            <a:r>
              <a:rPr lang="ru-RU" b="1" dirty="0" err="1" smtClean="0"/>
              <a:t>пероксидах</a:t>
            </a:r>
            <a:r>
              <a:rPr lang="ru-RU" b="1" dirty="0" smtClean="0"/>
              <a:t> (Н</a:t>
            </a:r>
            <a:r>
              <a:rPr lang="ru-RU" b="1" baseline="-25000" dirty="0" smtClean="0"/>
              <a:t>2</a:t>
            </a:r>
            <a:r>
              <a:rPr lang="ru-RU" b="1" dirty="0" smtClean="0"/>
              <a:t>О</a:t>
            </a:r>
            <a:r>
              <a:rPr lang="ru-RU" b="1" baseline="-25000" dirty="0" smtClean="0"/>
              <a:t>2</a:t>
            </a:r>
            <a:r>
              <a:rPr lang="ru-RU" b="1" dirty="0" smtClean="0"/>
              <a:t>) степень окисления «-1» 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4286256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Степень окисления фтора в соединениях всегда «-1»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143240" y="457200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HF</a:t>
            </a:r>
            <a:r>
              <a:rPr lang="en-US" b="1" baseline="46000" dirty="0" smtClean="0"/>
              <a:t>-</a:t>
            </a:r>
            <a:r>
              <a:rPr lang="en-US" b="1" dirty="0" smtClean="0"/>
              <a:t>,  OF</a:t>
            </a:r>
            <a:r>
              <a:rPr lang="en-US" b="1" baseline="46000" dirty="0" smtClean="0"/>
              <a:t>-</a:t>
            </a:r>
            <a:r>
              <a:rPr lang="en-US" b="1" baseline="-25000" dirty="0" smtClean="0"/>
              <a:t>2</a:t>
            </a:r>
            <a:endParaRPr lang="ru-RU" b="1" baseline="-250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786446" y="450057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нет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00034" y="5286388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 металлов главных подгрупп в соединениях степень окисления равна номеру группы с +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214678" y="5357826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Na</a:t>
            </a:r>
            <a:r>
              <a:rPr lang="en-US" b="1" baseline="46000" dirty="0" err="1" smtClean="0"/>
              <a:t>+</a:t>
            </a:r>
            <a:r>
              <a:rPr lang="en-US" b="1" dirty="0" err="1" smtClean="0"/>
              <a:t>OH</a:t>
            </a:r>
            <a:r>
              <a:rPr lang="en-US" b="1" dirty="0" smtClean="0"/>
              <a:t>, Ca</a:t>
            </a:r>
            <a:r>
              <a:rPr lang="en-US" b="1" baseline="46000" dirty="0" smtClean="0"/>
              <a:t>+2</a:t>
            </a:r>
            <a:r>
              <a:rPr lang="en-US" b="1" dirty="0" smtClean="0"/>
              <a:t>O, </a:t>
            </a:r>
          </a:p>
          <a:p>
            <a:pPr algn="ctr"/>
            <a:endParaRPr lang="en-US" b="1" dirty="0" smtClean="0"/>
          </a:p>
          <a:p>
            <a:pPr algn="ctr"/>
            <a:r>
              <a:rPr lang="en-US" b="1" dirty="0" smtClean="0"/>
              <a:t>Al</a:t>
            </a:r>
            <a:r>
              <a:rPr lang="en-US" b="1" baseline="46000" dirty="0" smtClean="0"/>
              <a:t>+3</a:t>
            </a:r>
            <a:r>
              <a:rPr lang="en-US" b="1" dirty="0" smtClean="0"/>
              <a:t>(OH)</a:t>
            </a:r>
            <a:r>
              <a:rPr lang="en-US" b="1" baseline="-25000" dirty="0" smtClean="0"/>
              <a:t>3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86446" y="557214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нет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Молекула в целом нейтральна – число «+» равно числу «-»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643306" y="2428868"/>
            <a:ext cx="2143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/>
              <a:t>SO</a:t>
            </a:r>
            <a:r>
              <a:rPr lang="en-US" sz="9600" b="1" baseline="-25000" dirty="0" smtClean="0"/>
              <a:t>2</a:t>
            </a:r>
            <a:endParaRPr lang="ru-RU" sz="9600" b="1" baseline="-25000" dirty="0"/>
          </a:p>
        </p:txBody>
      </p:sp>
      <p:sp>
        <p:nvSpPr>
          <p:cNvPr id="4" name="TextBox 3"/>
          <p:cNvSpPr txBox="1"/>
          <p:nvPr/>
        </p:nvSpPr>
        <p:spPr>
          <a:xfrm>
            <a:off x="4929190" y="228599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-2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643306" y="450057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+4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628" y="442913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- 4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43306" y="450057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+4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65 -0.01458 0.00191 -0.03171 0.00834 -0.04444 C 0.00955 -0.05926 0.01025 -0.07454 0.01389 -0.08889 C 0.01702 -0.12176 0.01476 -0.15486 0.02084 -0.18704 C 0.0224 -0.20972 0.02205 -0.23287 0.02362 -0.25555 C 0.02396 -0.25949 0.02639 -0.26666 0.02639 -0.26666 C 0.02691 -0.27153 0.02674 -0.27662 0.02778 -0.28148 C 0.0283 -0.28356 0.03004 -0.28495 0.03056 -0.28704 C 0.03351 -0.29815 0.03351 -0.30972 0.0375 -0.32037 " pathEditMode="relative" ptsTypes="ffffffff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Молекула в целом нейтральна – число «+» равно числу «-»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86116" y="2643182"/>
            <a:ext cx="26432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/>
              <a:t>P</a:t>
            </a:r>
            <a:r>
              <a:rPr lang="en-US" sz="9600" b="1" baseline="-25000" dirty="0" smtClean="0"/>
              <a:t>2</a:t>
            </a:r>
            <a:r>
              <a:rPr lang="en-US" sz="9600" b="1" dirty="0" smtClean="0"/>
              <a:t>O</a:t>
            </a:r>
            <a:r>
              <a:rPr lang="en-US" sz="9600" b="1" baseline="-25000" dirty="0" smtClean="0"/>
              <a:t>5</a:t>
            </a:r>
            <a:endParaRPr lang="ru-RU" sz="9600" b="1" baseline="-25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929190" y="228599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-2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4714884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-10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643174" y="4714884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+10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57356" y="5429264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P</a:t>
            </a:r>
            <a:endParaRPr lang="ru-RU" sz="7200" dirty="0"/>
          </a:p>
        </p:txBody>
      </p:sp>
      <p:sp>
        <p:nvSpPr>
          <p:cNvPr id="8" name="TextBox 7"/>
          <p:cNvSpPr txBox="1"/>
          <p:nvPr/>
        </p:nvSpPr>
        <p:spPr>
          <a:xfrm>
            <a:off x="3714744" y="5429264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P</a:t>
            </a:r>
            <a:endParaRPr lang="ru-RU" sz="72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285984" y="5286388"/>
            <a:ext cx="500066" cy="2857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500430" y="5286388"/>
            <a:ext cx="500066" cy="2857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00430" y="221455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+5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Молекула в целом нейтральна – число «+» равно числу «-»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00364" y="2428868"/>
            <a:ext cx="371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/>
              <a:t>H</a:t>
            </a:r>
            <a:r>
              <a:rPr lang="en-US" sz="9600" b="1" baseline="-25000" dirty="0" smtClean="0"/>
              <a:t>2</a:t>
            </a:r>
            <a:r>
              <a:rPr lang="en-US" sz="9600" b="1" dirty="0" smtClean="0"/>
              <a:t>SO</a:t>
            </a:r>
            <a:r>
              <a:rPr lang="en-US" sz="9600" b="1" baseline="-25000" dirty="0" smtClean="0"/>
              <a:t>4</a:t>
            </a:r>
            <a:endParaRPr lang="ru-RU" sz="9600" b="1" baseline="-25000" dirty="0"/>
          </a:p>
        </p:txBody>
      </p:sp>
      <p:sp>
        <p:nvSpPr>
          <p:cNvPr id="4" name="TextBox 3"/>
          <p:cNvSpPr txBox="1"/>
          <p:nvPr/>
        </p:nvSpPr>
        <p:spPr>
          <a:xfrm>
            <a:off x="5429256" y="221455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-2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14744" y="214311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+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00694" y="4578502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-8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86116" y="4572008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+2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86248" y="5572140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+6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2222E-6 L 1.38889E-6 -0.483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Молекула в целом нейтральна – число «+» равно числу «-»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5786" y="1000108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Пользуйся Периодической системой химических элементов</a:t>
            </a:r>
          </a:p>
        </p:txBody>
      </p:sp>
      <p:pic>
        <p:nvPicPr>
          <p:cNvPr id="9" name="Picture 4" descr="переодическая"/>
          <p:cNvPicPr>
            <a:picLocks noChangeAspect="1" noChangeArrowheads="1"/>
          </p:cNvPicPr>
          <p:nvPr/>
        </p:nvPicPr>
        <p:blipFill>
          <a:blip r:embed="rId2" cstate="print"/>
          <a:srcRect b="59424"/>
          <a:stretch>
            <a:fillRect/>
          </a:stretch>
        </p:blipFill>
        <p:spPr>
          <a:xfrm>
            <a:off x="1357290" y="1500174"/>
            <a:ext cx="6572296" cy="2000264"/>
          </a:xfrm>
          <a:prstGeom prst="rect">
            <a:avLst/>
          </a:prstGeom>
          <a:noFill/>
          <a:ln/>
        </p:spPr>
      </p:pic>
      <p:sp>
        <p:nvSpPr>
          <p:cNvPr id="10" name="TextBox 9"/>
          <p:cNvSpPr txBox="1"/>
          <p:nvPr/>
        </p:nvSpPr>
        <p:spPr>
          <a:xfrm>
            <a:off x="3500430" y="4143380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/>
              <a:t>С</a:t>
            </a:r>
            <a:r>
              <a:rPr lang="en-US" sz="9600" b="1" dirty="0" err="1" smtClean="0"/>
              <a:t>uS</a:t>
            </a:r>
            <a:endParaRPr lang="ru-RU" sz="9600" b="1" baseline="-25000" dirty="0"/>
          </a:p>
        </p:txBody>
      </p:sp>
      <p:sp>
        <p:nvSpPr>
          <p:cNvPr id="11" name="Овал 10"/>
          <p:cNvSpPr/>
          <p:nvPr/>
        </p:nvSpPr>
        <p:spPr>
          <a:xfrm>
            <a:off x="4929190" y="2428868"/>
            <a:ext cx="571504" cy="4286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285984" y="3143248"/>
            <a:ext cx="571504" cy="4286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357818" y="400050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-2</a:t>
            </a:r>
            <a:endParaRPr lang="ru-RU" sz="4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429124" y="400050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+2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animBg="1"/>
      <p:bldP spid="12" grpId="0" animBg="1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Максимальная и минимальная степень окисления</a:t>
            </a:r>
            <a:endParaRPr lang="ru-RU" sz="2000" b="1" dirty="0"/>
          </a:p>
        </p:txBody>
      </p:sp>
      <p:pic>
        <p:nvPicPr>
          <p:cNvPr id="3" name="Picture 4" descr="переодическая"/>
          <p:cNvPicPr>
            <a:picLocks noChangeAspect="1" noChangeArrowheads="1"/>
          </p:cNvPicPr>
          <p:nvPr/>
        </p:nvPicPr>
        <p:blipFill>
          <a:blip r:embed="rId2" cstate="print"/>
          <a:srcRect b="58961"/>
          <a:stretch>
            <a:fillRect/>
          </a:stretch>
        </p:blipFill>
        <p:spPr>
          <a:xfrm>
            <a:off x="1571604" y="3643314"/>
            <a:ext cx="6034088" cy="1857388"/>
          </a:xfrm>
          <a:prstGeom prst="rect">
            <a:avLst/>
          </a:prstGeom>
          <a:noFill/>
          <a:ln/>
        </p:spPr>
      </p:pic>
      <p:sp>
        <p:nvSpPr>
          <p:cNvPr id="4" name="Левая фигурная скобка 3"/>
          <p:cNvSpPr/>
          <p:nvPr/>
        </p:nvSpPr>
        <p:spPr>
          <a:xfrm rot="16200000">
            <a:off x="2571736" y="142852"/>
            <a:ext cx="428628" cy="171451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00166" y="135729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равна номеру группы</a:t>
            </a:r>
            <a:endParaRPr lang="ru-RU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 rot="16200000" flipH="1">
            <a:off x="1785918" y="2714620"/>
            <a:ext cx="2143140" cy="4286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2035951" y="2464587"/>
            <a:ext cx="2143140" cy="92869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2285984" y="2214554"/>
            <a:ext cx="2143140" cy="14287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2500298" y="2000240"/>
            <a:ext cx="2143140" cy="18573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714612" y="1928802"/>
            <a:ext cx="2214578" cy="207170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643174" y="1857364"/>
            <a:ext cx="2857520" cy="17859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Левая фигурная скобка 18"/>
          <p:cNvSpPr/>
          <p:nvPr/>
        </p:nvSpPr>
        <p:spPr>
          <a:xfrm rot="16200000">
            <a:off x="4429124" y="214290"/>
            <a:ext cx="428628" cy="15716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929058" y="1357298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равна количеству электронов, которые атом способен принять до завершения слоя</a:t>
            </a:r>
            <a:endParaRPr lang="ru-RU" b="1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5107785" y="2607463"/>
            <a:ext cx="1571636" cy="5000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4607719" y="2536025"/>
            <a:ext cx="2000264" cy="107157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4393405" y="2250273"/>
            <a:ext cx="1928826" cy="157163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4143372" y="2071678"/>
            <a:ext cx="2000264" cy="192882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28596" y="571501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 металлов минимальная степень окисления – ноль</a:t>
            </a:r>
          </a:p>
          <a:p>
            <a:pPr algn="ctr"/>
            <a:r>
              <a:rPr lang="ru-RU" b="1" dirty="0" smtClean="0"/>
              <a:t>У фтора максимальная степень окисления  - ноль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9" grpId="0" animBg="1"/>
      <p:bldP spid="20" grpId="0"/>
      <p:bldP spid="3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318</Words>
  <Application>Microsoft Office PowerPoint</Application>
  <PresentationFormat>Экран 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28</cp:revision>
  <dcterms:modified xsi:type="dcterms:W3CDTF">2012-04-24T17:33:05Z</dcterms:modified>
</cp:coreProperties>
</file>