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16"/>
  </p:notesMasterIdLst>
  <p:sldIdLst>
    <p:sldId id="256" r:id="rId2"/>
    <p:sldId id="258" r:id="rId3"/>
    <p:sldId id="257" r:id="rId4"/>
    <p:sldId id="265" r:id="rId5"/>
    <p:sldId id="259" r:id="rId6"/>
    <p:sldId id="260" r:id="rId7"/>
    <p:sldId id="261" r:id="rId8"/>
    <p:sldId id="263" r:id="rId9"/>
    <p:sldId id="264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282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713" autoAdjust="0"/>
  </p:normalViewPr>
  <p:slideViewPr>
    <p:cSldViewPr>
      <p:cViewPr varScale="1">
        <p:scale>
          <a:sx n="70" d="100"/>
          <a:sy n="70" d="100"/>
        </p:scale>
        <p:origin x="-89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378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9E298F-2832-44AA-A121-8A64C41412FD}" type="datetimeFigureOut">
              <a:rPr lang="ru-RU" smtClean="0"/>
              <a:pPr/>
              <a:t>28.12.2013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C5C134-2D07-4710-8F32-5291D25EF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13098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5C134-2D07-4710-8F32-5291D25EF13F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5C134-2D07-4710-8F32-5291D25EF13F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5C134-2D07-4710-8F32-5291D25EF13F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98129-6852-466D-B87F-287411E3B908}" type="datetimeFigureOut">
              <a:rPr lang="ru-RU" smtClean="0"/>
              <a:pPr/>
              <a:t>28.12.2013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D5FA6-1961-4EC4-9D66-E101701F840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98129-6852-466D-B87F-287411E3B908}" type="datetimeFigureOut">
              <a:rPr lang="ru-RU" smtClean="0"/>
              <a:pPr/>
              <a:t>28.12.2013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D5FA6-1961-4EC4-9D66-E101701F84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98129-6852-466D-B87F-287411E3B908}" type="datetimeFigureOut">
              <a:rPr lang="ru-RU" smtClean="0"/>
              <a:pPr/>
              <a:t>28.12.2013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D5FA6-1961-4EC4-9D66-E101701F84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98129-6852-466D-B87F-287411E3B908}" type="datetimeFigureOut">
              <a:rPr lang="ru-RU" smtClean="0"/>
              <a:pPr/>
              <a:t>28.12.2013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D5FA6-1961-4EC4-9D66-E101701F84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98129-6852-466D-B87F-287411E3B908}" type="datetimeFigureOut">
              <a:rPr lang="ru-RU" smtClean="0"/>
              <a:pPr/>
              <a:t>28.12.2013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D5FA6-1961-4EC4-9D66-E101701F84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98129-6852-466D-B87F-287411E3B908}" type="datetimeFigureOut">
              <a:rPr lang="ru-RU" smtClean="0"/>
              <a:pPr/>
              <a:t>28.12.2013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D5FA6-1961-4EC4-9D66-E101701F84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98129-6852-466D-B87F-287411E3B908}" type="datetimeFigureOut">
              <a:rPr lang="ru-RU" smtClean="0"/>
              <a:pPr/>
              <a:t>28.12.2013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D5FA6-1961-4EC4-9D66-E101701F84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98129-6852-466D-B87F-287411E3B908}" type="datetimeFigureOut">
              <a:rPr lang="ru-RU" smtClean="0"/>
              <a:pPr/>
              <a:t>28.12.2013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D5FA6-1961-4EC4-9D66-E101701F84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98129-6852-466D-B87F-287411E3B908}" type="datetimeFigureOut">
              <a:rPr lang="ru-RU" smtClean="0"/>
              <a:pPr/>
              <a:t>28.12.2013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D5FA6-1961-4EC4-9D66-E101701F84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98129-6852-466D-B87F-287411E3B908}" type="datetimeFigureOut">
              <a:rPr lang="ru-RU" smtClean="0"/>
              <a:pPr/>
              <a:t>28.12.2013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D5FA6-1961-4EC4-9D66-E101701F840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FBA98129-6852-466D-B87F-287411E3B908}" type="datetimeFigureOut">
              <a:rPr lang="ru-RU" smtClean="0"/>
              <a:pPr/>
              <a:t>28.12.2013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0BDD5FA6-1961-4EC4-9D66-E101701F84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FBA98129-6852-466D-B87F-287411E3B908}" type="datetimeFigureOut">
              <a:rPr lang="ru-RU" smtClean="0"/>
              <a:pPr/>
              <a:t>28.12.2013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0BDD5FA6-1961-4EC4-9D66-E101701F840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21000"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899592" y="5229200"/>
            <a:ext cx="6400800" cy="1275928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Подготовила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Соколова Ксения 5 «В»                   </a:t>
            </a:r>
            <a:endParaRPr lang="ru-RU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3635896" y="1700808"/>
            <a:ext cx="5112568" cy="2663825"/>
          </a:xfrm>
        </p:spPr>
        <p:txBody>
          <a:bodyPr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ru-RU" sz="6600" cap="none" spc="150" dirty="0" smtClean="0">
                <a:ln w="11430"/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Старинные </a:t>
            </a:r>
            <a:r>
              <a:rPr lang="ru-RU" sz="6600" cap="none" spc="150" smtClean="0">
                <a:ln w="11430"/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английские деньги</a:t>
            </a:r>
            <a:endParaRPr lang="ru-RU" sz="6600" cap="none" spc="150" dirty="0">
              <a:ln w="11430"/>
              <a:solidFill>
                <a:schemeClr val="accent1">
                  <a:lumMod val="40000"/>
                  <a:lumOff val="60000"/>
                </a:schemeClr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691680" y="2132856"/>
            <a:ext cx="34261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1) 1 кг. 750 г.=1.750 г.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1691680" y="3284984"/>
            <a:ext cx="38290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2) 1.750:350=5(фунтов.)</a:t>
            </a:r>
            <a:endParaRPr lang="ru-RU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1691680" y="4437112"/>
            <a:ext cx="37273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3) 240х5=1.200 (монет)</a:t>
            </a:r>
            <a:endParaRPr lang="ru-RU" sz="28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331640" y="5445224"/>
            <a:ext cx="57606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Ответ: </a:t>
            </a:r>
            <a:r>
              <a:rPr lang="ru-RU" sz="2800" dirty="0" smtClean="0"/>
              <a:t>1200 монет в мешке.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2411760" y="404664"/>
            <a:ext cx="2834984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>
              <a:spcBef>
                <a:spcPct val="0"/>
              </a:spcBef>
            </a:pPr>
            <a:r>
              <a:rPr lang="ru-RU" sz="4000" b="1" dirty="0" smtClean="0">
                <a:ln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Решение:</a:t>
            </a:r>
            <a:endParaRPr lang="ru-RU" sz="4000" b="1" dirty="0">
              <a:ln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9000"/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2060848"/>
            <a:ext cx="482453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     </a:t>
            </a:r>
            <a:r>
              <a:rPr lang="ru-RU" sz="2800" b="1" dirty="0" smtClean="0"/>
              <a:t>Цена большого горшочка мёда 1 крона , а маленького  - 1 флорин.</a:t>
            </a:r>
          </a:p>
          <a:p>
            <a:r>
              <a:rPr lang="ru-RU" sz="2800" b="1" dirty="0" smtClean="0"/>
              <a:t>     Сколько </a:t>
            </a:r>
            <a:r>
              <a:rPr lang="ru-RU" sz="2800" b="1" dirty="0" err="1" smtClean="0"/>
              <a:t>Винни-Пух</a:t>
            </a:r>
            <a:r>
              <a:rPr lang="ru-RU" sz="2800" b="1" dirty="0" smtClean="0"/>
              <a:t> купил горшочков на 1 соверен , если маленьких он купил на 3 больше, чем больших ?</a:t>
            </a:r>
          </a:p>
          <a:p>
            <a:r>
              <a:rPr lang="ru-RU" sz="2800" b="1" dirty="0" smtClean="0"/>
              <a:t>     Решите задачу алгебраическим способом.</a:t>
            </a:r>
          </a:p>
          <a:p>
            <a:endParaRPr lang="ru-RU" sz="2000" dirty="0"/>
          </a:p>
        </p:txBody>
      </p:sp>
      <p:sp>
        <p:nvSpPr>
          <p:cNvPr id="2050" name="AutoShape 2" descr="data:image/jpeg;base64,/9j/4AAQSkZJRgABAQAAAQABAAD/2wCEAAkGBhQSERQUExQVFBUVFxcaGBcYFhgXGBgYFRgcFhUaGhgYGyceGBkjGRcUHy8gIycpLCwsFR4xNTAqNSYrLCkBCQoKDgwOGg8PGiwkHyQsKSkpKSkpKSwsKSksKSwsKSwpKSwpLCksKSwsKSwpKSwpLCkpKSkpLCwpLCwpKSkpKf/AABEIAOMAyAMBIgACEQEDEQH/xAAcAAABBQEBAQAAAAAAAAAAAAAFAAIDBAYBBwj/xABCEAACAQMDAwIEBAQDBQcFAQABAhEAAyEEEjEFQVEiYQYTcYEUMpGxByNCoVLB8DNi0eHxJENygpOishU1Y3PCCP/EABoBAAMBAQEBAAAAAAAAAAAAAAIDBAEABQb/xAApEQACAgICAgEEAgIDAAAAAAAAAQIRAyESMQQTQRQiMlFhgXGRFSNS/9oADAMBAAIRAxEAPwDVdWVmvLLAKnKng9jQnqXQE1JuDAZDggcjxWu6VpN7XWJBUgKBE8ZPNZtLVyxe3qBt8cyBzxXjcJYuEk+w3TtArTdBtWGBf1GB+YDK95PY+K9B3obQNvgxgeB2qlc0qXl3L38HK/eqWk1D6dyCGujsQcrmCCI471Sp2nf9gRXF6H68exOfH3yaA3enOWLKu36Z/tFa4W/meoj3kj9qZbtwJAbGAZH+orvHy1H7ROXFcrZlUsdioAH5n/0JoL1bXKSEBSAAOCM8zJ70Z6tqiGYYhsQp9TH71kuoXYI3W8T35J9qpy5W1xPPkl8E+nusWAJAE9wDHejqy1slXdnXDGBtOew+lA7L7tuBHYsM7eDnnFbT4e0Q+U5Qbswc44kHPFDhbUrR0Y8tAnTdNJIJBJJGWnv9cVotV08ED0om3AZGBknyp5okdKdoIVpJXvIwPc1d03T1EzkmqHL2y3/BTjwcFRndN0kjJZvBjaufJFXNF0r5a7ydrNOMTB9zmig6ZF03AeREf51M2kBESfrOTU+bFKTcv9FWJKKox/xR09xbDrwpO4iCxHYUB0/SDcyhQERMkjB5mRH/AAr02/pgVI/fNA26QqkAO4BORgifvUOTE8cR/HmzHPopUFgTyIJiTxyPyj3rTfDVi4G9RAAGIhu3E1MOj3QQrHch3FiAOSfSPfFHPwQASMbf28V3BylS+DMcOGxzWJgyQR+9O3z9akM0yK9KMKdoxs61NYEjBg0nvqJBYAgSZPaYn9ajTWKYIMgkge5HP2rXVUddAjXabUMyognuzsfSPaJkmpunfDSWiScseSO5+80WBroqOHhwj8hObZX1GoNsAKhafAEfelUxFKrUq0kCyxbQDgRWZ65Z2alHAxPqPaD59q1FR39MrA7gDNB5OB5FHj8MyMqsFarpDKRcsQByU7GfBFds6lLoh12t3wZH3orZtbVCjgYrl7Thsnkd6Cfi7uLNUhtm1CheQBg9/vUGp0hIaMKBj61cSf0p7CQR5ql4YugGzzfqWmLvtba0kQSc5wCPaazfUunuGG8RE/1bQRPAnIP716JrenEPxHmBGPO7z/xoXd6NbuXlZpf0xsjHuTmaTPDJvR5zVdmR6RpLgDOExKjAJ+9ep9E0gSwqgQDkgZye80M6P0Nld+AjYEdo+prS27cCKbDFxWxuGG7OhIEdq6sAUqQplIqOlqVKK6K04a1uo20qkgntVgUB+I/ib8LtX5bS5hWIJUiO0ckeKTkUa+4NNoLPq0DbSwBABz4mP3pyuDkEH/lXnvxF1p3+W0mbilWUCQsQZHeDHetR0TrNuBa/KRAE8tIBJPjJpcckbMsNGs98V6khAg9BbKP23rkD6470T0/Uld3A4THuSOcUE671gPZIUKZB9LLkRgyD9ZBrsk0ommW6l8VOxuG6IVrQQwCYIbOPM5+9T9I6he1cC0RatrCiCBA9+8k5oM+jBjZ6+Q25RAHbnn6ijPR9eFK24QAdwI+pzzFQe1WbxbN9pQQoDHcQIJ81YBoZoHgATM5gdh5J8miK1fF2jRxFKuClTDiwDTqbFdFU2LFNcJrppAVhwhTxTacK44TWweRTLeiQTCjNS13bWcgeKIwoHAimryakK0hbNdYVDSPFcAoZ1T4u0enxd1FsEf0qdzfos1mNf/GCwP8AYWLlw+Xi2P8AM0mWWK+Qo45S6Ru91dQecV5Pf/i7qyfTZ06jwd7H9xQ7rf8AFnWnS3kNuwNyld6b1Zd2JAkile+L0hvomldBX4o/jwlm81rSWBe2Eg3LjEKSMHaFyR71kOsfxlvak/zdPbC8AKWx75PIPevPbYxXd0iiaT0xfGz1DQ3i67wSQUlYE4MHJnEGtB07rSqSY9ZB2zIy3cmTIHn3rF/AdgnSM0SPmEY/MCR+3mtbpLFsHYIuOycriOIA8meRXk5Z8ZOKfRsMejX/AA3aOw7JWVyQZ3HiZIrNdd1NwXNh9Uzv5b9SP2rVfC4CWykzBMkmTPv3FD+rdC+ZeO0AhvynKkRkxHI5Oe9UpOWNGNGIvagnAIGTgggzxwO3NWdCNzLDI+RuO1sj6tV/VaAq2QRtIyckA4yR2onougyZCDMZP5Oce57VLFJug3aCnw6p3swMBpMD24mu6j4vRLu0eoYHjM5g/r+lFOlaLZukKCTnaIEf6msH8Q6JXuXGVtsuQQB3nMTxiKr58IAml0/xUoCl7gyCQuATuaB9ABXKG/CXQrYcloZQRkgHcwHGciKVHCbkrTM2egzXCaRrgr0gB01wV2K5XWcIGqPxL8TWen6ZtRfJgYVRy7HgCryV4x//AKF1L/P0tsn+XsZgO26QCf0oJM5FLqf8fNc7E2Es2U7Arvb7k807pH8ftZbYfibdq+nfauxvsRj9RXmTHFJGmlDKPf8AWfxz0ptr+Ftvdvv/AN2w2qnnc3f7VievfGer1E/iL5VD/wB3b9CfTGW/WvP+j3dt0sOwMfXip9ZcuMZBnzNIycpSpPRRjUYxtrYRfqYH5FA96gfXOf6j9sVAKQpXBIZzb6Gai/tzkk1MmoYCJwRkHjPkUw0irbS+xigMF9p2g+JiJo6XwDyaexuj6H8yQLm32jt7VV12j+VcZAZA4PkVetXSpDKcirXxD8trSv8A1n8p9u4PmuWSSmk+ma8cXBtdol+Cfin8LcFu6JsuwmMMp7Ee3mvUNHZfLIpIJJ7gqCMtPP8Ao14Q44jma+k/hO8406K8bhaUQVEzHJbvOKl8zHFSU/liIt9A6zf/AA6gqQf8Rknd78yYohreuhrYYDaxtsASIPtH1oD1XWBX3iBtn08oT7eKzV/qDsRngkxwPMR4qWOSSstj4/sqjV6HqgdmJIhvPChcEk+5ot0/qSbtu4kYJlsAjiD5rzkaxiChxOcH7/6FWOn6p1ckFlBP/m8DtQxm4u0OyeLKjdfEPxEbMQjmd0FByYxn/XFYvVak3W+YT6mEmCCd54kfQTWruq7aYNcYMwiDkBAeSe0/WsrdJn0j8pzgAbY/x/rRW5K2QSjxlxDXw5eIuKYmMLgEhiPUR2pVBogWNtQDtAzAg5Ern3pU3Gp1oU3R6tXK6K7X0Ag5XQaRrlYzhAVjv4t/BR1+jD2l3aixlfLL/Uo8mtngAsxAUCSTgAe81guu/wAc9HpnKWEfUsMFlIVJ9mPP2FLmzUfPsEEgghgYIPII5xTtDomuXAikAt3PFaL+IPxPptdeTUWbDWLpBF0Egqx7MCO/mgfSbn8+0R/i/wCtLelaGw20mWF0nyyyzJByfMUW6D8K6vWh201retvDEsFE+BPJoaxkk+Sf7mvT/gL4vs6HovzXVm2alkKpG4s+QTPtUeSclG0rY96dHlz22VmR1KuhKsp5DDBFJUJ4BP0rV/H+kQ9SuXVxau2bd/3Idf3JrCavqzsYB2r2Ax+vk0yC57RnKlsIX7LBSdpGD2Ne49I6ro9No9Borgxq7agJtBB3j1M31Y8189aTqL2zIYx3BMgjuCK32n6uD+DuX1dxpBus/LAkidy2nJOADww7UvPi6TZifLoy97T/AC3uIOEuOv2DEVYt9P8An2ioMMh9PiDyKrX9QXd3bBd2cgdtxmKJdEUwx7GK3JJxVrsdhXJ8WO+C/hhrl5rlxQy6cyyTBJ/p+0/tXo9nWllKs0bssqNLk/sv2rHdCuMuuVQYF5IOJypkY71stdaVQwRRdYK29wCpVefHFQ+RKWSab/QtpQk0wX1fcXP9O2RBJZhI7mgzabceciPYe/1qzpIcEj0ksMk7jA9qku3rYuSZdu5iP7VNJ0z3vEriirtWSI9Q4mcZq7YZZwSxJ5JIgj345ri3FYztLBQSAQIMccV3piggKQVkkiY255iaBbKctKLs1nSX32vl3DG5eMZacR5H1qPWdENk7TBO0SBEbScFvee9S9KAsox5M7Z3AwPMRQHWdcvXXbuAoUN5AM7mP9qrg0ls+XzW5aDej1NrfbJGQTJGBtGQIgSZ4rtBbV0hRw2QrGCQIzilRxz6EuFHrQpA1S0d+EBOZOT+1SqcmPNe5hlzgmxL7LJNIDNMR6fa5o5dHHj/APHD43YMOn2SVAAN4jkzws+PNeQARWo/ikhHWNVPdxH02iKy5qcZFDbvFHfhPQgk3SRK4C+J71B8LWdI9+NczpaKtDJ2aPTu7xRnobD5AjMMwnyAcT9qR5MnHHop8WKlkBOptbLjD3x9DkUa+EuvWLAv2NZZa/pr5RiEOVdOGGR28U3X6IXB4YcGqC9HeckR5FTxyRlHY7Jhlegv8Rasaxr1y0hS38tLVhDyLdrifcmaxFnpV1jARp+n+dba0oUADgVJdvhQSTAHehx+S4Wkv8DJeKmlbM1pvhF5l2VR4Bk1olAUADgCB9qr2Oprcbaob6kYqel5cmSTqQ7FihFfaQXOn2yZirCKAIHArk10Ulyb7GqKXQwqTqNJB2n56LPjdivWfiLQr8oWU+YA5aTgnBj1HnbXkIU3dVp7SZKuLjZiAue9b7qPxGzt64lcAf1eo8R9Ypk5cYJVvZ5fkU8rog1/SP5ioPUQR+U9/BJ8/wBhQy4xYN6RuXBEAn9aM9Nbc+5yCzMVzMyRzjgCqfVNE9m2xPqYMCduF29oPmO1Sv7mX4M/CFA9W2qAoJYxInH0opbO4IGkLGFxA9jVX4ZBuhy24AsD7Y7THNWuo9ZRWZbNtoSDJEieD/5eR96xwfSBy+daCSdMtLbKm4TvkhQ0iTxj2oNqrbIXBXYNpHBiAfaptJqG3oxQSY2p7zg/51bTSNdYAsfzEsZwMfr9q1f+Weby3aOLe2p6ouKwiOMnlo9qVO0PQ2de53eqd0E+rESKVNjhdCZZG2bjQOSrTxOMY+1TaHUljBHn1djFBdLqrhtAyMEQQJ3AmDI7Yqxpbm2ewH1POeBXoxyuNUDVhe3f9W0fergoFY1bbzBHYY/4GjSPPGfP1q9ZYz0CkeWfx2+DGcLr7InYNt4DmP6X+g4rxZTNfYaKCCrAFWEEHIIPkV5V8cfwKVy17p5CMZJsMfSf/Af6foaFxDUjxI1f6R1V7IKKoYMcTjNK90S8l1rV221t0MMCPyminS9A1pyrAMvIaODU2WUeLT3/AAV4YytOOv5J16mVgXrZtycNyv38VfYf68026gdSrCQe1Q6Wyyen8yD8pPI9vevOlxmrWmekuUXvaJTXe1dikRShh2aaQPIH3qLW3Ctp2XkDH+dZy8npDBd5Ikkyaox4uatsCUuPSNRspt0sFOwS3aePrWQXXlezKfZiP3q5Y+JXXk7h/vDP6imvxZLaEfUR6ZW1JuWr5O6LikEMP1rd/CHxMNQwRwgvKCxJ4uQS32Oe1YzrPUEvBXClWGD3BHPPmh6XCpDKYYZBFUyxrLD7lTPOyqp6Z68l9w3zNqqWwBtInsOe31oxqHFzTS4WQD+VRM84nHmgXwt1L8TYW6T6vylRBLFeSBH0Me9azV6QCxs2hD37cjvFeS8bTp/A/BJS0AvglDuIYkLcnbAAyvcngHihN/UH57qWLJJnOOcjiPeQK0Hw3YHzbak4BM+CI4oz1P4eX5pZLQKMM5A4xAHIHFVLHdtE+b4RlRbU3MHI3SSfpAxRrpN5W2BhuMcx34j61Pb+GApIKgceoNzmDPvRfonSFUlz+aYgcYxJn+1LXjXJMBOgiOmWwBCwFBwD7z+s0qkv3IU+ktPYf6xSr0GkYZcMCiwwENiGiYPFP0GoIDYOZxgTHP8AehekvMAVJAAkSFxPmfJxXNNbkiSCdsCZAFKWNonU7DVhJcMDgnKzx96PaU7CTODJ7/51mOnauNxONpAPYTOaNWtcCSGJywUH3IqOcnGdlcKaDlq/iTAqza1Q80Dt6oSQcEefA5IqXSX1OJ5IjwRVH1sqqjOCPI/jT/7nrf8A9in9UFB2NGPj21s6vqV/xpbcfpFBmqfNfK2ev4z/AOtHKU1ya6DSig4K7XAaclccD+pa4g/KTkj1HwD2+tDrdnasL9prtl5LseS7f2MCn1b+C4o7HG/vZXbUqcXFj7YqP8LZbj+xq6KoatztYbI9x4psHyeheWKirkk/6KTXANyoDtPn2piiuim3GgVWePKVnp38D9NL3nJ9KFe3+LnnivQ+s3AN0d5MD/lWU+COmNoumSwh7zLcM4G04UH6j96vdS6ifmAwQrAd/cxxXi55c8kqHYNFbS6gI9tiP6h7ACtzqOpblgCDtkz2AEiK8517SFIHE57GtBY1o+UoMyyEYPcfvVEMjijJrk9FvVa5mRdpI9QbnGOce9V+ndSf5lwglhIAmAOJb+/7UrLwj7owePY/WqOnEGVwvIz9c1OszvYDx/o3NwlrcK2xiog+KVA36uDjHA7z2pVTLyImesE2WgCDJnI9q7cUgekTg4J9pxSN0Y7Z5jvUGsYFMxk4zViSdHnoa9wIone1zep2H8pB5/17Vft687pYwQykIy4EY+vBqibks0qQABEZyfY8irPTmIcbpkMCG7/ap5YeTbGxnQV/Eg3bkQAqE58tU3SNYTqFXngd8Hb44+9DNPe9TE5a43Mw0L5B4ri6krfDLt8yCZ4gTNQxg+TtaH8lSMz/ABesG31Gxqgp+VdT5bN23KePrEVnXr0X440H4zQfJkm4vrt4EF1yc88SK8u6TrfmWxP50ww+mJp+WLcVL/Zf4mRbiW64KVKpy87XUNNroNYaBL1rZddex9S/fmuGimu0fzAIMOv5T/kfahNwsn50Ye8SP1qxPmrXZkJcVTHiqurtL+YloPIHeplvqe4/autfUckfvRRuLDnxnGrBLack+gHbMCec9q9F6N/Du1ZX52ocXXGRbAhAYkSeTWX6K5uau2NvpQ7zPeOCa297Vk29xUme4aVE47V3kZZqox0eHkilPXQSu9TLo47GIAAI2qPeqbDeQVMgKDmARHOKoJAEZJHuewg1ctWgVgEk9sf00mMUkIhkZG4YEwQwGOOZ55q50zUBQAw3kYA7wTUd/SsULA/lEhfvEmoenqSxIjAMKe54o2k4jObTCS3dzELnJ54H6UreoFsMCQWJicGfaqOnQqzCQpUnzxVq9aTaDwZ7QAD3x3qOcadGxm2h3RtS29yyyJwI8zMD9KVV9PrlBaCCV/XOPvSpEm7GJ0ic9TUExgjtEiKqrqy1wbTt+okQfY0y5YUMSDyB+tSHTqBBEmJP1817LykHpZDq9QGYqwECJKg9vvUyuQZghYye58d6jQpIn3qN7oDYG6BgfWheXQawOwlZ1hALbR3IZgSZI7CorGsY4gHjcCIE8yuZqt+NYgKxMdh4xTvxO2COMY80r2WhjxU2HbHVtpchRIG1ZGMjkA96w/xJ0P8ADXTfs5tv/tlA/Kf8QzxNFv8A6pvLlpwYiJH9+1OGuBmEBB8+KB5Gn/A6Cra7M2twMJUyDSq5r+jiTcsHYcll/oMcwBxQKz8Q2j+aVP6j9az18tw2ejHOn+WgjXagHULUT8xf1ri9QtkwrBieAJJoeEv0O5x/ZYBpweqd/qltG2uSp8FSDULfEFkd2P2rVin8Ix5IftF19MjfmRT9hVbUpZtRttKbh/KoEkn6V3peqbV3DbswhA3S3JA8DzRnpvQRb9Zlrnd+4+nimbh+b/omy5Y19ish6N0s25dzvuvDOFOVngH6USt3AUICMsdgy5P+pqJrMgecye/muWUH9I4P7Upyc3bIUqVsktAKxhG/KZPMEU7S6ghBzx45z4roc+s+QOKbcuHETihthevVl9daP5gJwZ5H+u9O0pCbTMmPHn2qi14nBUjGf+dQi6ZPbAIPasuVHONaYR1Jm4Tj37U3qd0bJ7RiCPpVI6hiuTzmortstHHHmue9sCKXJpE9q6Rtj28GR70qpNvZoMx2zilXerlsKWVJ0EbendgZ8+fFTWtGQSSwOPerf4f96TaYHgcVimXvxkgctrk1YWyI+tWPkCMgUrKgef8AKnrLFLaFPxm32Nt2VMz4p4067TieIPg1LctLgTA9+3mnu3y9yzAHjMkZFA86rSNXipdsgt6VQrblmRM/SpU06bZxEge/niq+ofyd0k/WlZBOTPpoVJz7Zz4Q6RbVR8q6MCEaBEzIMxXh617S9/apjz9oiK8n+IOjPprxVh6W9St2IOau8SKjeyXNk5NaB1Ot3CrBlJDAyCPIptItFWC2WOo9Wuam6bl1tzkATEcCBUFLT6drjRbRnIBMKCTA5OKaLgoq+EDYS+G+oGxq7Nwf4gD7hsGvXNReG6FWCOF/xT5mvJPhrpjanVW0QE7SGaOyqZJr1/VaeSzbYYfl+nvXl+ao81b2Ox5XFNFS6n8xQFAuEgFYiCO5PEVG9sfMKmBMkwcSas3lO4XSoLSZXlTH+UVF+FXeTPpZZH+7PAqao9ph+9vVDtmCuMEf86ivWw2Zjb296lRQBuDTmM8f2qO7EsxwJEAf3NT2P90dKiQ3O84Iz5zUFyygtsh7j0n396kuaOTCnBg065pZkAmABk4+v1oboc5we6KiaWQkxKT2gEdqa1hfV4P9pq3a6fJILdpHvTW6Uff6e9GsyWmJWGL2Uk0YWIxSqze0bKUmCSYHelRryAJeJFvbL1yagRokzg5pzbxPGSAQO1O+UAGEg/X2pXOkUSz2yIAEfm5pqahZC94P9uamawNoOJ98d+1R3bUEEcd48Y/Ws5/DA97JjtbjJGfak5G0Hz+nvUGhvqrnH2PJ8VYW4xYAH059PuaW+wnnGFkMHMioWuknBxVvRaUSxaG7AH370jYO7A5MR7DM0ayUwJTciqsGclvaKfqdHa1dj5F1Rmdp/qUjgipblk7mIxHb71Xs3AlwzLFiIA8nmPemrNJ9MQ4/LMF1H+G+stPtRVuqeCGH9wTg1N0H4B+euoW8blu9awqbRtJIkS318V6eWERnM4nIinI38tjBg5P17Eic1R/yE6r5F+q9mS0fw09pLT/M+RqFtNaYooIg8kxy0HmoOp/ANprNtLQUMD67pncwHJAGJzWn/FkSCoZTGffmatjVKU9UfUDz9KU/JzKVgxxpg/ovQbOktMLI7+q4f9oRHH0nxVjWqQw9TuGVe3nmpH1w/wDEQJnaY5pP1QEYWVPbx4M1Pk5zdyQyEYxKpsFJGSYO0EfuaSKQjSnrkccAeKsDqcjEgiff6VxupnIIBnM0r7l2Hxtla7p42+kYIMcfrXbujNxpkQe01PqOo5WB9f8ApVT8UyQFAOSZ4OT4ro8qNlHaJtNpydvt7+O1Oe05ONu0nMzMf8aYnUouduxqI9TyT5naBXcXZrJdHY9Ugk7fP14q+mlBBIJk/wCdVLOqhWz7cRTBqWUdoOfNTyhJsogtEq6Z/SDkiYPilUZ1THnzilW/cjStdvgsB/vCTTL1xDbbPqDEz5Hif1qqNR6SQMjv3HbiuQfw52rO7JPZc16MceqPMlPZa1DTbXzk/p709rwIMfb+1D7BPyW3N+UfrmIrmlUlW2z7+0cVrxAeynYQ3QxODuAgjnmpL10Breclufp2qlqz/KtsfSdsiPANR9StHchB4O5Z8ESf2rlibN96oLajVjaChgBoJjP/AEqP8aocSSCOO0SMTQ7Ts/yRtB9T9vc8f2qHToHNwFmJzIGMjj9KWvHQT8joPm8qsASDI58mo71kMVIIBBxHOOaF60MwTuEcKIHPgzVrp9ksyg4nfBPbzWenirsz6hydBbT3g24E/lHtPgmqNzqq5WcDBgdo5qv0uyxvDuCpBIxgjn9v1pjWgGf0Fg1oHxBn/lRwgk7D5yrQ9NWdhkDJgY42if71Lf6htW36fS8EMM4/qEDg0zX3HXS7rebiqQIT1DAJ9PLELP6VDdvqFT8Nfu6kHUWVBup8oHcCXT5u31LIWfR6feavx4VJWTyyuDoVvXy7gTBUiCO0YqHR3jsUR4E5EfbvU2m1mx7b3zstjV6hb0TcVVCJ8tSQsss7oMVSXV7bdn5l+9YD2tQ/pHqZxcPyAV2nBECMY7im+gR7nQ3T6sy0k+2PBxVm11VYiDvxAC8gjOeAQRUer1TKpNx7li58iy1lEtyt68w/mhvSZIIA2yIk/eexbutrWIcJbt3rIZWcbApRWuKLewluWAIcR/eufjRfZqzyXRG/UDvA2knj7mq7dUYllCT/AITmeR+1Q9K1V7YHuXG/mabUMhLq0vaHpO3YDbI8S0+1SaPXr8u07am4pN+0Lrrc3sltrbliP+zrtJYZEP8AlGfOrxoo76mRJ+OPqDASMY+8fSoNPqirIGGfUeKfqr14pb+SS7P+MhmG1rlu3t+VcK4/mbSxHkmr2j1Ng6nd8xjYGmtsDcliHZgrbto/PJjH7Vz8aJv1MrILWsYsPTMt+1dvajtBBLgV3phvC+rF2+U2p1FpfWpEorm2Pl7AVyFh9x44p3TdWLraVWdyy2nOolWG29u/l7pAk/SkS8Rdjo+ZKqIRqydskxvbv/hrlR6vQlRkjctxwVn/ABZB+80qT6I/oZ9Uwpbtbd0EertHaac6C1auKpzIB+hzUupX1EzHaI96aMvdUR60xOciP0ofkQtgzTWVLQ5yT9j4nxV9UC2rhyu5o+4kTVO3a2OTGJWJ9+Zq9etH5bpjFySeZBBYCjkYndlbUWh+GHqzkR7YNLqV4tk7sIAMQDtEH9JqW7aLIqwCCjY4zOKj1V9iHSTtRSVB5EQGH+vFbH8RcjmlIItBmMYwOAQDzUmlslL1xQOzYBzBHNctWCbAYCQjIOc8f86s2Le2+zNE/KJ+47UL/RsENYyduFgA5MAmDH3qS3p5cRPpWTn2zVNnQvg/mCHPZjINENJZ/mvnABH1wAs/ehmtINO2LT2wCmcERI7AZM1TurtbcCQCpI+wn96u2tOcRGS8wfA7VUuFCiQ3rRmQj2iggOboi1l2585YOflAt6hkhT6vbHNNN97iIgLM2+R6uFAQET3y64+tMvWjuLMo9NsmO/Edu3momUAyxA27GT0gjcBj6HjIq3E6onyuy+/UgBC3LgCC8xhdzOiLbuEJuK4KurBsgAE5xPDqrm64gJUhxLFgdxIkYGcgj9qrpeuLb3YkFyx2gBsAvOMz3nmKha+8lZkkh9/c4/aP2qhyQuI+01wowQvt+aEjeBJPcngDn6UxmDuoUGDb3DcZMOqET2kfMHB+sYpaXUKocKgT+lSqDhQYGOSCW+zGo7d9gUcwBLq3pAAJyBHbEfpWcoh00P0xcm0V3B2RWA3iCCrFTPCmEfB9vNP0erdbgc3H2qqsSWA9L/KGQTiPn2yZ8NVOxdi3tRVKI2RCkEbcEg8tC8nxT9JfYb/QhYHcHKjdzn1d2IouSA4st298wC8vdZZLBYKqSSVORgE+eAQDTtNrTHzP5rAKzCTskJZNxj64kbR+uJ71FeLy6lRIum4Y5UMsRP1pug3gsfT67dwwFHaN0xkziZ5rOSBd2ELWqKrsW5cQm46hzbLBoDwoViA5m2wABIHpJMTFJb7ubRO5lIFwAtGGEgfUT/an9S1w/DK4QIz3CJESR5kCT3GexNN0eol7Q4VgQR49PbxQSna0b0wdrmLDcTLEIY7k5DH+wpUS0O25avBoHyjj/EZHnuJpUpsKgxrz6z7lagsqC2ff/wCVKlUrGxK3UFjf/wCNat6nG/8A8n/wpUqN9GR7Yxx/s/r/AJ08NNvUTmPnAUqVDH8QWQKf+zEf71s/+2iWjE27hIBMn9q7SoJdhwBeksKGIgR6DV21bHzWH+65+80qVFL4Ox9k6iDZj/f/ALqKEWkDBpzN3/KaVKhxjWQdSwqxj03B9gTinP6gCcyhnFKlVEO0TzI5i3j/APKP/aKqX77GwhkzvUT3iOPpSpU8BF9FAvLGMXP/AIntUGhaWIOQZP3+Wc0qVYxwulqPw+oECP5Z47w1Q2Gx/wCnSpVxz6DSY/EAf4v/AOVoX0xzC+6Xp/tXaVF8iPkdqLQ+Vp1j0gBo9yMmpumDdbk5Iu3Y/wDTpUqE1kPw3bDDUSJ9CH7maVKlQsw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AutoShape 4" descr="data:image/jpeg;base64,/9j/4AAQSkZJRgABAQAAAQABAAD/2wCEAAkGBhQSERQUExQVFBUVFxcaGBcYFhgXGBgYFRgcFhUaGhgYGyceGBkjGRcUHy8gIycpLCwsFR4xNTAqNSYrLCkBCQoKDgwOGg8PGiwkHyQsKSkpKSkpKSwsKSksKSwsKSwpKSwpLCksKSwsKSwpKSwpLCkpKSkpLCwpLCwpKSkpKf/AABEIAOMAyAMBIgACEQEDEQH/xAAcAAABBQEBAQAAAAAAAAAAAAAFAAIDBAYBBwj/xABCEAACAQMDAwIEBAQDBQcFAQABAhEAAyEEEjEFQVEiYQYTcYEUMpGxByNCoVLB8DNi0eHxJENygpOishU1Y3PCCP/EABoBAAMBAQEBAAAAAAAAAAAAAAIDBAEABQb/xAApEQACAgICAgEEAgIDAAAAAAAAAQIRAyESMQQTQRQiMlFhgXGRFSNS/9oADAMBAAIRAxEAPwDVdWVmvLLAKnKng9jQnqXQE1JuDAZDggcjxWu6VpN7XWJBUgKBE8ZPNZtLVyxe3qBt8cyBzxXjcJYuEk+w3TtArTdBtWGBf1GB+YDK95PY+K9B3obQNvgxgeB2qlc0qXl3L38HK/eqWk1D6dyCGujsQcrmCCI471Sp2nf9gRXF6H68exOfH3yaA3enOWLKu36Z/tFa4W/meoj3kj9qZbtwJAbGAZH+orvHy1H7ROXFcrZlUsdioAH5n/0JoL1bXKSEBSAAOCM8zJ70Z6tqiGYYhsQp9TH71kuoXYI3W8T35J9qpy5W1xPPkl8E+nusWAJAE9wDHejqy1slXdnXDGBtOew+lA7L7tuBHYsM7eDnnFbT4e0Q+U5Qbswc44kHPFDhbUrR0Y8tAnTdNJIJBJJGWnv9cVotV08ED0om3AZGBknyp5okdKdoIVpJXvIwPc1d03T1EzkmqHL2y3/BTjwcFRndN0kjJZvBjaufJFXNF0r5a7ydrNOMTB9zmig6ZF03AeREf51M2kBESfrOTU+bFKTcv9FWJKKox/xR09xbDrwpO4iCxHYUB0/SDcyhQERMkjB5mRH/AAr02/pgVI/fNA26QqkAO4BORgifvUOTE8cR/HmzHPopUFgTyIJiTxyPyj3rTfDVi4G9RAAGIhu3E1MOj3QQrHch3FiAOSfSPfFHPwQASMbf28V3BylS+DMcOGxzWJgyQR+9O3z9akM0yK9KMKdoxs61NYEjBg0nvqJBYAgSZPaYn9ajTWKYIMgkge5HP2rXVUddAjXabUMyognuzsfSPaJkmpunfDSWiScseSO5+80WBroqOHhwj8hObZX1GoNsAKhafAEfelUxFKrUq0kCyxbQDgRWZ65Z2alHAxPqPaD59q1FR39MrA7gDNB5OB5FHj8MyMqsFarpDKRcsQByU7GfBFds6lLoh12t3wZH3orZtbVCjgYrl7Thsnkd6Cfi7uLNUhtm1CheQBg9/vUGp0hIaMKBj61cSf0p7CQR5ql4YugGzzfqWmLvtba0kQSc5wCPaazfUunuGG8RE/1bQRPAnIP716JrenEPxHmBGPO7z/xoXd6NbuXlZpf0xsjHuTmaTPDJvR5zVdmR6RpLgDOExKjAJ+9ep9E0gSwqgQDkgZye80M6P0Nld+AjYEdo+prS27cCKbDFxWxuGG7OhIEdq6sAUqQplIqOlqVKK6K04a1uo20qkgntVgUB+I/ib8LtX5bS5hWIJUiO0ckeKTkUa+4NNoLPq0DbSwBABz4mP3pyuDkEH/lXnvxF1p3+W0mbilWUCQsQZHeDHetR0TrNuBa/KRAE8tIBJPjJpcckbMsNGs98V6khAg9BbKP23rkD6470T0/Uld3A4THuSOcUE671gPZIUKZB9LLkRgyD9ZBrsk0ommW6l8VOxuG6IVrQQwCYIbOPM5+9T9I6he1cC0RatrCiCBA9+8k5oM+jBjZ6+Q25RAHbnn6ijPR9eFK24QAdwI+pzzFQe1WbxbN9pQQoDHcQIJ81YBoZoHgATM5gdh5J8miK1fF2jRxFKuClTDiwDTqbFdFU2LFNcJrppAVhwhTxTacK44TWweRTLeiQTCjNS13bWcgeKIwoHAimryakK0hbNdYVDSPFcAoZ1T4u0enxd1FsEf0qdzfos1mNf/GCwP8AYWLlw+Xi2P8AM0mWWK+Qo45S6Ru91dQecV5Pf/i7qyfTZ06jwd7H9xQ7rf8AFnWnS3kNuwNyld6b1Zd2JAkile+L0hvomldBX4o/jwlm81rSWBe2Eg3LjEKSMHaFyR71kOsfxlvak/zdPbC8AKWx75PIPevPbYxXd0iiaT0xfGz1DQ3i67wSQUlYE4MHJnEGtB07rSqSY9ZB2zIy3cmTIHn3rF/AdgnSM0SPmEY/MCR+3mtbpLFsHYIuOycriOIA8meRXk5Z8ZOKfRsMejX/AA3aOw7JWVyQZ3HiZIrNdd1NwXNh9Uzv5b9SP2rVfC4CWykzBMkmTPv3FD+rdC+ZeO0AhvynKkRkxHI5Oe9UpOWNGNGIvagnAIGTgggzxwO3NWdCNzLDI+RuO1sj6tV/VaAq2QRtIyckA4yR2onougyZCDMZP5Oce57VLFJug3aCnw6p3swMBpMD24mu6j4vRLu0eoYHjM5g/r+lFOlaLZukKCTnaIEf6msH8Q6JXuXGVtsuQQB3nMTxiKr58IAml0/xUoCl7gyCQuATuaB9ABXKG/CXQrYcloZQRkgHcwHGciKVHCbkrTM2egzXCaRrgr0gB01wV2K5XWcIGqPxL8TWen6ZtRfJgYVRy7HgCryV4x//AKF1L/P0tsn+XsZgO26QCf0oJM5FLqf8fNc7E2Es2U7Arvb7k807pH8ftZbYfibdq+nfauxvsRj9RXmTHFJGmlDKPf8AWfxz0ptr+Ftvdvv/AN2w2qnnc3f7VievfGer1E/iL5VD/wB3b9CfTGW/WvP+j3dt0sOwMfXip9ZcuMZBnzNIycpSpPRRjUYxtrYRfqYH5FA96gfXOf6j9sVAKQpXBIZzb6Gai/tzkk1MmoYCJwRkHjPkUw0irbS+xigMF9p2g+JiJo6XwDyaexuj6H8yQLm32jt7VV12j+VcZAZA4PkVetXSpDKcirXxD8trSv8A1n8p9u4PmuWSSmk+ma8cXBtdol+Cfin8LcFu6JsuwmMMp7Ee3mvUNHZfLIpIJJ7gqCMtPP8Ao14Q44jma+k/hO8406K8bhaUQVEzHJbvOKl8zHFSU/liIt9A6zf/AA6gqQf8Rknd78yYohreuhrYYDaxtsASIPtH1oD1XWBX3iBtn08oT7eKzV/qDsRngkxwPMR4qWOSSstj4/sqjV6HqgdmJIhvPChcEk+5ot0/qSbtu4kYJlsAjiD5rzkaxiChxOcH7/6FWOn6p1ckFlBP/m8DtQxm4u0OyeLKjdfEPxEbMQjmd0FByYxn/XFYvVak3W+YT6mEmCCd54kfQTWruq7aYNcYMwiDkBAeSe0/WsrdJn0j8pzgAbY/x/rRW5K2QSjxlxDXw5eIuKYmMLgEhiPUR2pVBogWNtQDtAzAg5Ern3pU3Gp1oU3R6tXK6K7X0Ag5XQaRrlYzhAVjv4t/BR1+jD2l3aixlfLL/Uo8mtngAsxAUCSTgAe81guu/wAc9HpnKWEfUsMFlIVJ9mPP2FLmzUfPsEEgghgYIPII5xTtDomuXAikAt3PFaL+IPxPptdeTUWbDWLpBF0Egqx7MCO/mgfSbn8+0R/i/wCtLelaGw20mWF0nyyyzJByfMUW6D8K6vWh201retvDEsFE+BPJoaxkk+Sf7mvT/gL4vs6HovzXVm2alkKpG4s+QTPtUeSclG0rY96dHlz22VmR1KuhKsp5DDBFJUJ4BP0rV/H+kQ9SuXVxau2bd/3Idf3JrCavqzsYB2r2Ax+vk0yC57RnKlsIX7LBSdpGD2Ne49I6ro9No9Borgxq7agJtBB3j1M31Y8189aTqL2zIYx3BMgjuCK32n6uD+DuX1dxpBus/LAkidy2nJOADww7UvPi6TZifLoy97T/AC3uIOEuOv2DEVYt9P8An2ioMMh9PiDyKrX9QXd3bBd2cgdtxmKJdEUwx7GK3JJxVrsdhXJ8WO+C/hhrl5rlxQy6cyyTBJ/p+0/tXo9nWllKs0bssqNLk/sv2rHdCuMuuVQYF5IOJypkY71stdaVQwRRdYK29wCpVefHFQ+RKWSab/QtpQk0wX1fcXP9O2RBJZhI7mgzabceciPYe/1qzpIcEj0ksMk7jA9qku3rYuSZdu5iP7VNJ0z3vEriirtWSI9Q4mcZq7YZZwSxJ5JIgj345ri3FYztLBQSAQIMccV3piggKQVkkiY255iaBbKctKLs1nSX32vl3DG5eMZacR5H1qPWdENk7TBO0SBEbScFvee9S9KAsox5M7Z3AwPMRQHWdcvXXbuAoUN5AM7mP9qrg0ls+XzW5aDej1NrfbJGQTJGBtGQIgSZ4rtBbV0hRw2QrGCQIzilRxz6EuFHrQpA1S0d+EBOZOT+1SqcmPNe5hlzgmxL7LJNIDNMR6fa5o5dHHj/APHD43YMOn2SVAAN4jkzws+PNeQARWo/ikhHWNVPdxH02iKy5qcZFDbvFHfhPQgk3SRK4C+J71B8LWdI9+NczpaKtDJ2aPTu7xRnobD5AjMMwnyAcT9qR5MnHHop8WKlkBOptbLjD3x9DkUa+EuvWLAv2NZZa/pr5RiEOVdOGGR28U3X6IXB4YcGqC9HeckR5FTxyRlHY7Jhlegv8Rasaxr1y0hS38tLVhDyLdrifcmaxFnpV1jARp+n+dba0oUADgVJdvhQSTAHehx+S4Wkv8DJeKmlbM1pvhF5l2VR4Bk1olAUADgCB9qr2Oprcbaob6kYqel5cmSTqQ7FihFfaQXOn2yZirCKAIHArk10Ulyb7GqKXQwqTqNJB2n56LPjdivWfiLQr8oWU+YA5aTgnBj1HnbXkIU3dVp7SZKuLjZiAue9b7qPxGzt64lcAf1eo8R9Ypk5cYJVvZ5fkU8rog1/SP5ioPUQR+U9/BJ8/wBhQy4xYN6RuXBEAn9aM9Nbc+5yCzMVzMyRzjgCqfVNE9m2xPqYMCduF29oPmO1Sv7mX4M/CFA9W2qAoJYxInH0opbO4IGkLGFxA9jVX4ZBuhy24AsD7Y7THNWuo9ZRWZbNtoSDJEieD/5eR96xwfSBy+daCSdMtLbKm4TvkhQ0iTxj2oNqrbIXBXYNpHBiAfaptJqG3oxQSY2p7zg/51bTSNdYAsfzEsZwMfr9q1f+Weby3aOLe2p6ouKwiOMnlo9qVO0PQ2de53eqd0E+rESKVNjhdCZZG2bjQOSrTxOMY+1TaHUljBHn1djFBdLqrhtAyMEQQJ3AmDI7Yqxpbm2ewH1POeBXoxyuNUDVhe3f9W0fergoFY1bbzBHYY/4GjSPPGfP1q9ZYz0CkeWfx2+DGcLr7InYNt4DmP6X+g4rxZTNfYaKCCrAFWEEHIIPkV5V8cfwKVy17p5CMZJsMfSf/Af6foaFxDUjxI1f6R1V7IKKoYMcTjNK90S8l1rV221t0MMCPyminS9A1pyrAMvIaODU2WUeLT3/AAV4YytOOv5J16mVgXrZtycNyv38VfYf68026gdSrCQe1Q6Wyyen8yD8pPI9vevOlxmrWmekuUXvaJTXe1dikRShh2aaQPIH3qLW3Ctp2XkDH+dZy8npDBd5Ikkyaox4uatsCUuPSNRspt0sFOwS3aePrWQXXlezKfZiP3q5Y+JXXk7h/vDP6imvxZLaEfUR6ZW1JuWr5O6LikEMP1rd/CHxMNQwRwgvKCxJ4uQS32Oe1YzrPUEvBXClWGD3BHPPmh6XCpDKYYZBFUyxrLD7lTPOyqp6Z68l9w3zNqqWwBtInsOe31oxqHFzTS4WQD+VRM84nHmgXwt1L8TYW6T6vylRBLFeSBH0Me9azV6QCxs2hD37cjvFeS8bTp/A/BJS0AvglDuIYkLcnbAAyvcngHihN/UH57qWLJJnOOcjiPeQK0Hw3YHzbak4BM+CI4oz1P4eX5pZLQKMM5A4xAHIHFVLHdtE+b4RlRbU3MHI3SSfpAxRrpN5W2BhuMcx34j61Pb+GApIKgceoNzmDPvRfonSFUlz+aYgcYxJn+1LXjXJMBOgiOmWwBCwFBwD7z+s0qkv3IU+ktPYf6xSr0GkYZcMCiwwENiGiYPFP0GoIDYOZxgTHP8AehekvMAVJAAkSFxPmfJxXNNbkiSCdsCZAFKWNonU7DVhJcMDgnKzx96PaU7CTODJ7/51mOnauNxONpAPYTOaNWtcCSGJywUH3IqOcnGdlcKaDlq/iTAqza1Q80Dt6oSQcEefA5IqXSX1OJ5IjwRVH1sqqjOCPI/jT/7nrf8A9in9UFB2NGPj21s6vqV/xpbcfpFBmqfNfK2ev4z/AOtHKU1ya6DSig4K7XAaclccD+pa4g/KTkj1HwD2+tDrdnasL9prtl5LseS7f2MCn1b+C4o7HG/vZXbUqcXFj7YqP8LZbj+xq6KoatztYbI9x4psHyeheWKirkk/6KTXANyoDtPn2piiuim3GgVWePKVnp38D9NL3nJ9KFe3+LnnivQ+s3AN0d5MD/lWU+COmNoumSwh7zLcM4G04UH6j96vdS6ifmAwQrAd/cxxXi55c8kqHYNFbS6gI9tiP6h7ACtzqOpblgCDtkz2AEiK8517SFIHE57GtBY1o+UoMyyEYPcfvVEMjijJrk9FvVa5mRdpI9QbnGOce9V+ndSf5lwglhIAmAOJb+/7UrLwj7owePY/WqOnEGVwvIz9c1OszvYDx/o3NwlrcK2xiog+KVA36uDjHA7z2pVTLyImesE2WgCDJnI9q7cUgekTg4J9pxSN0Y7Z5jvUGsYFMxk4zViSdHnoa9wIone1zep2H8pB5/17Vft687pYwQykIy4EY+vBqibks0qQABEZyfY8irPTmIcbpkMCG7/ap5YeTbGxnQV/Eg3bkQAqE58tU3SNYTqFXngd8Hb44+9DNPe9TE5a43Mw0L5B4ri6krfDLt8yCZ4gTNQxg+TtaH8lSMz/ABesG31Gxqgp+VdT5bN23KePrEVnXr0X440H4zQfJkm4vrt4EF1yc88SK8u6TrfmWxP50ww+mJp+WLcVL/Zf4mRbiW64KVKpy87XUNNroNYaBL1rZddex9S/fmuGimu0fzAIMOv5T/kfahNwsn50Ye8SP1qxPmrXZkJcVTHiqurtL+YloPIHeplvqe4/autfUckfvRRuLDnxnGrBLack+gHbMCec9q9F6N/Du1ZX52ocXXGRbAhAYkSeTWX6K5uau2NvpQ7zPeOCa297Vk29xUme4aVE47V3kZZqox0eHkilPXQSu9TLo47GIAAI2qPeqbDeQVMgKDmARHOKoJAEZJHuewg1ctWgVgEk9sf00mMUkIhkZG4YEwQwGOOZ55q50zUBQAw3kYA7wTUd/SsULA/lEhfvEmoenqSxIjAMKe54o2k4jObTCS3dzELnJ54H6UreoFsMCQWJicGfaqOnQqzCQpUnzxVq9aTaDwZ7QAD3x3qOcadGxm2h3RtS29yyyJwI8zMD9KVV9PrlBaCCV/XOPvSpEm7GJ0ic9TUExgjtEiKqrqy1wbTt+okQfY0y5YUMSDyB+tSHTqBBEmJP1817LykHpZDq9QGYqwECJKg9vvUyuQZghYye58d6jQpIn3qN7oDYG6BgfWheXQawOwlZ1hALbR3IZgSZI7CorGsY4gHjcCIE8yuZqt+NYgKxMdh4xTvxO2COMY80r2WhjxU2HbHVtpchRIG1ZGMjkA96w/xJ0P8ADXTfs5tv/tlA/Kf8QzxNFv8A6pvLlpwYiJH9+1OGuBmEBB8+KB5Gn/A6Cra7M2twMJUyDSq5r+jiTcsHYcll/oMcwBxQKz8Q2j+aVP6j9az18tw2ejHOn+WgjXagHULUT8xf1ri9QtkwrBieAJJoeEv0O5x/ZYBpweqd/qltG2uSp8FSDULfEFkd2P2rVin8Ix5IftF19MjfmRT9hVbUpZtRttKbh/KoEkn6V3peqbV3DbswhA3S3JA8DzRnpvQRb9Zlrnd+4+nimbh+b/omy5Y19ish6N0s25dzvuvDOFOVngH6USt3AUICMsdgy5P+pqJrMgecye/muWUH9I4P7Upyc3bIUqVsktAKxhG/KZPMEU7S6ghBzx45z4roc+s+QOKbcuHETihthevVl9daP5gJwZ5H+u9O0pCbTMmPHn2qi14nBUjGf+dQi6ZPbAIPasuVHONaYR1Jm4Tj37U3qd0bJ7RiCPpVI6hiuTzmortstHHHmue9sCKXJpE9q6Rtj28GR70qpNvZoMx2zilXerlsKWVJ0EbendgZ8+fFTWtGQSSwOPerf4f96TaYHgcVimXvxkgctrk1YWyI+tWPkCMgUrKgef8AKnrLFLaFPxm32Nt2VMz4p4067TieIPg1LctLgTA9+3mnu3y9yzAHjMkZFA86rSNXipdsgt6VQrblmRM/SpU06bZxEge/niq+ofyd0k/WlZBOTPpoVJz7Zz4Q6RbVR8q6MCEaBEzIMxXh617S9/apjz9oiK8n+IOjPprxVh6W9St2IOau8SKjeyXNk5NaB1Ot3CrBlJDAyCPIptItFWC2WOo9Wuam6bl1tzkATEcCBUFLT6drjRbRnIBMKCTA5OKaLgoq+EDYS+G+oGxq7Nwf4gD7hsGvXNReG6FWCOF/xT5mvJPhrpjanVW0QE7SGaOyqZJr1/VaeSzbYYfl+nvXl+ao81b2Ox5XFNFS6n8xQFAuEgFYiCO5PEVG9sfMKmBMkwcSas3lO4XSoLSZXlTH+UVF+FXeTPpZZH+7PAqao9ph+9vVDtmCuMEf86ivWw2Zjb296lRQBuDTmM8f2qO7EsxwJEAf3NT2P90dKiQ3O84Iz5zUFyygtsh7j0n396kuaOTCnBg065pZkAmABk4+v1oboc5we6KiaWQkxKT2gEdqa1hfV4P9pq3a6fJILdpHvTW6Uff6e9GsyWmJWGL2Uk0YWIxSqze0bKUmCSYHelRryAJeJFvbL1yagRokzg5pzbxPGSAQO1O+UAGEg/X2pXOkUSz2yIAEfm5pqahZC94P9uamawNoOJ98d+1R3bUEEcd48Y/Ws5/DA97JjtbjJGfak5G0Hz+nvUGhvqrnH2PJ8VYW4xYAH059PuaW+wnnGFkMHMioWuknBxVvRaUSxaG7AH370jYO7A5MR7DM0ayUwJTciqsGclvaKfqdHa1dj5F1Rmdp/qUjgipblk7mIxHb71Xs3AlwzLFiIA8nmPemrNJ9MQ4/LMF1H+G+stPtRVuqeCGH9wTg1N0H4B+euoW8blu9awqbRtJIkS318V6eWERnM4nIinI38tjBg5P17Eic1R/yE6r5F+q9mS0fw09pLT/M+RqFtNaYooIg8kxy0HmoOp/ANprNtLQUMD67pncwHJAGJzWn/FkSCoZTGffmatjVKU9UfUDz9KU/JzKVgxxpg/ovQbOktMLI7+q4f9oRHH0nxVjWqQw9TuGVe3nmpH1w/wDEQJnaY5pP1QEYWVPbx4M1Pk5zdyQyEYxKpsFJGSYO0EfuaSKQjSnrkccAeKsDqcjEgiff6VxupnIIBnM0r7l2Hxtla7p42+kYIMcfrXbujNxpkQe01PqOo5WB9f8ApVT8UyQFAOSZ4OT4ro8qNlHaJtNpydvt7+O1Oe05ONu0nMzMf8aYnUouduxqI9TyT5naBXcXZrJdHY9Ugk7fP14q+mlBBIJk/wCdVLOqhWz7cRTBqWUdoOfNTyhJsogtEq6Z/SDkiYPilUZ1THnzilW/cjStdvgsB/vCTTL1xDbbPqDEz5Hif1qqNR6SQMjv3HbiuQfw52rO7JPZc16MceqPMlPZa1DTbXzk/p709rwIMfb+1D7BPyW3N+UfrmIrmlUlW2z7+0cVrxAeynYQ3QxODuAgjnmpL10Breclufp2qlqz/KtsfSdsiPANR9StHchB4O5Z8ESf2rlibN96oLajVjaChgBoJjP/AEqP8aocSSCOO0SMTQ7Ts/yRtB9T9vc8f2qHToHNwFmJzIGMjj9KWvHQT8joPm8qsASDI58mo71kMVIIBBxHOOaF60MwTuEcKIHPgzVrp9ksyg4nfBPbzWenirsz6hydBbT3g24E/lHtPgmqNzqq5WcDBgdo5qv0uyxvDuCpBIxgjn9v1pjWgGf0Fg1oHxBn/lRwgk7D5yrQ9NWdhkDJgY42if71Lf6htW36fS8EMM4/qEDg0zX3HXS7rebiqQIT1DAJ9PLELP6VDdvqFT8Nfu6kHUWVBup8oHcCXT5u31LIWfR6feavx4VJWTyyuDoVvXy7gTBUiCO0YqHR3jsUR4E5EfbvU2m1mx7b3zstjV6hb0TcVVCJ8tSQsss7oMVSXV7bdn5l+9YD2tQ/pHqZxcPyAV2nBECMY7im+gR7nQ3T6sy0k+2PBxVm11VYiDvxAC8gjOeAQRUer1TKpNx7li58iy1lEtyt68w/mhvSZIIA2yIk/eexbutrWIcJbt3rIZWcbApRWuKLewluWAIcR/eufjRfZqzyXRG/UDvA2knj7mq7dUYllCT/AITmeR+1Q9K1V7YHuXG/mabUMhLq0vaHpO3YDbI8S0+1SaPXr8u07am4pN+0Lrrc3sltrbliP+zrtJYZEP8AlGfOrxoo76mRJ+OPqDASMY+8fSoNPqirIGGfUeKfqr14pb+SS7P+MhmG1rlu3t+VcK4/mbSxHkmr2j1Ng6nd8xjYGmtsDcliHZgrbto/PJjH7Vz8aJv1MrILWsYsPTMt+1dvajtBBLgV3phvC+rF2+U2p1FpfWpEorm2Pl7AVyFh9x44p3TdWLraVWdyy2nOolWG29u/l7pAk/SkS8Rdjo+ZKqIRqydskxvbv/hrlR6vQlRkjctxwVn/ABZB+80qT6I/oZ9Uwpbtbd0EertHaac6C1auKpzIB+hzUupX1EzHaI96aMvdUR60xOciP0ofkQtgzTWVLQ5yT9j4nxV9UC2rhyu5o+4kTVO3a2OTGJWJ9+Zq9etH5bpjFySeZBBYCjkYndlbUWh+GHqzkR7YNLqV4tk7sIAMQDtEH9JqW7aLIqwCCjY4zOKj1V9iHSTtRSVB5EQGH+vFbH8RcjmlIItBmMYwOAQDzUmlslL1xQOzYBzBHNctWCbAYCQjIOc8f86s2Le2+zNE/KJ+47UL/RsENYyduFgA5MAmDH3qS3p5cRPpWTn2zVNnQvg/mCHPZjINENJZ/mvnABH1wAs/ehmtINO2LT2wCmcERI7AZM1TurtbcCQCpI+wn96u2tOcRGS8wfA7VUuFCiQ3rRmQj2iggOboi1l2585YOflAt6hkhT6vbHNNN97iIgLM2+R6uFAQET3y64+tMvWjuLMo9NsmO/Edu3momUAyxA27GT0gjcBj6HjIq3E6onyuy+/UgBC3LgCC8xhdzOiLbuEJuK4KurBsgAE5xPDqrm64gJUhxLFgdxIkYGcgj9qrpeuLb3YkFyx2gBsAvOMz3nmKha+8lZkkh9/c4/aP2qhyQuI+01wowQvt+aEjeBJPcngDn6UxmDuoUGDb3DcZMOqET2kfMHB+sYpaXUKocKgT+lSqDhQYGOSCW+zGo7d9gUcwBLq3pAAJyBHbEfpWcoh00P0xcm0V3B2RWA3iCCrFTPCmEfB9vNP0erdbgc3H2qqsSWA9L/KGQTiPn2yZ8NVOxdi3tRVKI2RCkEbcEg8tC8nxT9JfYb/QhYHcHKjdzn1d2IouSA4st298wC8vdZZLBYKqSSVORgE+eAQDTtNrTHzP5rAKzCTskJZNxj64kbR+uJ71FeLy6lRIum4Y5UMsRP1pug3gsfT67dwwFHaN0xkziZ5rOSBd2ELWqKrsW5cQm46hzbLBoDwoViA5m2wABIHpJMTFJb7ubRO5lIFwAtGGEgfUT/an9S1w/DK4QIz3CJESR5kCT3GexNN0eol7Q4VgQR49PbxQSna0b0wdrmLDcTLEIY7k5DH+wpUS0O25avBoHyjj/EZHnuJpUpsKgxrz6z7lagsqC2ff/wCVKlUrGxK3UFjf/wCNat6nG/8A8n/wpUqN9GR7Yxx/s/r/AJ08NNvUTmPnAUqVDH8QWQKf+zEf71s/+2iWjE27hIBMn9q7SoJdhwBeksKGIgR6DV21bHzWH+65+80qVFL4Ox9k6iDZj/f/ALqKEWkDBpzN3/KaVKhxjWQdSwqxj03B9gTinP6gCcyhnFKlVEO0TzI5i3j/APKP/aKqX77GwhkzvUT3iOPpSpU8BF9FAvLGMXP/AIntUGhaWIOQZP3+Wc0qVYxwulqPw+oECP5Z47w1Q2Gx/wCnSpVxz6DSY/EAf4v/AOVoX0xzC+6Xp/tXaVF8iPkdqLQ+Vp1j0gBo9yMmpumDdbk5Iu3Y/wDTpUqE1kPw3bDDUSJ9CH7maVKlQsw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4" name="AutoShape 6" descr="data:image/jpeg;base64,/9j/4AAQSkZJRgABAQAAAQABAAD/2wCEAAkGBhQSERQUExQVFBUVFxcaGBcYFhgXGBgYFRgcFhUaGhgYGyceGBkjGRcUHy8gIycpLCwsFR4xNTAqNSYrLCkBCQoKDgwOGg8PGiwkHyQsKSkpKSkpKSwsKSksKSwsKSwpKSwpLCksKSwsKSwpKSwpLCkpKSkpLCwpLCwpKSkpKf/AABEIAOMAyAMBIgACEQEDEQH/xAAcAAABBQEBAQAAAAAAAAAAAAAFAAIDBAYBBwj/xABCEAACAQMDAwIEBAQDBQcFAQABAhEAAyEEEjEFQVEiYQYTcYEUMpGxByNCoVLB8DNi0eHxJENygpOishU1Y3PCCP/EABoBAAMBAQEBAAAAAAAAAAAAAAIDBAEABQb/xAApEQACAgICAgEEAgIDAAAAAAAAAQIRAyESMQQTQRQiMlFhgXGRFSNS/9oADAMBAAIRAxEAPwDVdWVmvLLAKnKng9jQnqXQE1JuDAZDggcjxWu6VpN7XWJBUgKBE8ZPNZtLVyxe3qBt8cyBzxXjcJYuEk+w3TtArTdBtWGBf1GB+YDK95PY+K9B3obQNvgxgeB2qlc0qXl3L38HK/eqWk1D6dyCGujsQcrmCCI471Sp2nf9gRXF6H68exOfH3yaA3enOWLKu36Z/tFa4W/meoj3kj9qZbtwJAbGAZH+orvHy1H7ROXFcrZlUsdioAH5n/0JoL1bXKSEBSAAOCM8zJ70Z6tqiGYYhsQp9TH71kuoXYI3W8T35J9qpy5W1xPPkl8E+nusWAJAE9wDHejqy1slXdnXDGBtOew+lA7L7tuBHYsM7eDnnFbT4e0Q+U5Qbswc44kHPFDhbUrR0Y8tAnTdNJIJBJJGWnv9cVotV08ED0om3AZGBknyp5okdKdoIVpJXvIwPc1d03T1EzkmqHL2y3/BTjwcFRndN0kjJZvBjaufJFXNF0r5a7ydrNOMTB9zmig6ZF03AeREf51M2kBESfrOTU+bFKTcv9FWJKKox/xR09xbDrwpO4iCxHYUB0/SDcyhQERMkjB5mRH/AAr02/pgVI/fNA26QqkAO4BORgifvUOTE8cR/HmzHPopUFgTyIJiTxyPyj3rTfDVi4G9RAAGIhu3E1MOj3QQrHch3FiAOSfSPfFHPwQASMbf28V3BylS+DMcOGxzWJgyQR+9O3z9akM0yK9KMKdoxs61NYEjBg0nvqJBYAgSZPaYn9ajTWKYIMgkge5HP2rXVUddAjXabUMyognuzsfSPaJkmpunfDSWiScseSO5+80WBroqOHhwj8hObZX1GoNsAKhafAEfelUxFKrUq0kCyxbQDgRWZ65Z2alHAxPqPaD59q1FR39MrA7gDNB5OB5FHj8MyMqsFarpDKRcsQByU7GfBFds6lLoh12t3wZH3orZtbVCjgYrl7Thsnkd6Cfi7uLNUhtm1CheQBg9/vUGp0hIaMKBj61cSf0p7CQR5ql4YugGzzfqWmLvtba0kQSc5wCPaazfUunuGG8RE/1bQRPAnIP716JrenEPxHmBGPO7z/xoXd6NbuXlZpf0xsjHuTmaTPDJvR5zVdmR6RpLgDOExKjAJ+9ep9E0gSwqgQDkgZye80M6P0Nld+AjYEdo+prS27cCKbDFxWxuGG7OhIEdq6sAUqQplIqOlqVKK6K04a1uo20qkgntVgUB+I/ib8LtX5bS5hWIJUiO0ckeKTkUa+4NNoLPq0DbSwBABz4mP3pyuDkEH/lXnvxF1p3+W0mbilWUCQsQZHeDHetR0TrNuBa/KRAE8tIBJPjJpcckbMsNGs98V6khAg9BbKP23rkD6470T0/Uld3A4THuSOcUE671gPZIUKZB9LLkRgyD9ZBrsk0ommW6l8VOxuG6IVrQQwCYIbOPM5+9T9I6he1cC0RatrCiCBA9+8k5oM+jBjZ6+Q25RAHbnn6ijPR9eFK24QAdwI+pzzFQe1WbxbN9pQQoDHcQIJ81YBoZoHgATM5gdh5J8miK1fF2jRxFKuClTDiwDTqbFdFU2LFNcJrppAVhwhTxTacK44TWweRTLeiQTCjNS13bWcgeKIwoHAimryakK0hbNdYVDSPFcAoZ1T4u0enxd1FsEf0qdzfos1mNf/GCwP8AYWLlw+Xi2P8AM0mWWK+Qo45S6Ru91dQecV5Pf/i7qyfTZ06jwd7H9xQ7rf8AFnWnS3kNuwNyld6b1Zd2JAkile+L0hvomldBX4o/jwlm81rSWBe2Eg3LjEKSMHaFyR71kOsfxlvak/zdPbC8AKWx75PIPevPbYxXd0iiaT0xfGz1DQ3i67wSQUlYE4MHJnEGtB07rSqSY9ZB2zIy3cmTIHn3rF/AdgnSM0SPmEY/MCR+3mtbpLFsHYIuOycriOIA8meRXk5Z8ZOKfRsMejX/AA3aOw7JWVyQZ3HiZIrNdd1NwXNh9Uzv5b9SP2rVfC4CWykzBMkmTPv3FD+rdC+ZeO0AhvynKkRkxHI5Oe9UpOWNGNGIvagnAIGTgggzxwO3NWdCNzLDI+RuO1sj6tV/VaAq2QRtIyckA4yR2onougyZCDMZP5Oce57VLFJug3aCnw6p3swMBpMD24mu6j4vRLu0eoYHjM5g/r+lFOlaLZukKCTnaIEf6msH8Q6JXuXGVtsuQQB3nMTxiKr58IAml0/xUoCl7gyCQuATuaB9ABXKG/CXQrYcloZQRkgHcwHGciKVHCbkrTM2egzXCaRrgr0gB01wV2K5XWcIGqPxL8TWen6ZtRfJgYVRy7HgCryV4x//AKF1L/P0tsn+XsZgO26QCf0oJM5FLqf8fNc7E2Es2U7Arvb7k807pH8ftZbYfibdq+nfauxvsRj9RXmTHFJGmlDKPf8AWfxz0ptr+Ftvdvv/AN2w2qnnc3f7VievfGer1E/iL5VD/wB3b9CfTGW/WvP+j3dt0sOwMfXip9ZcuMZBnzNIycpSpPRRjUYxtrYRfqYH5FA96gfXOf6j9sVAKQpXBIZzb6Gai/tzkk1MmoYCJwRkHjPkUw0irbS+xigMF9p2g+JiJo6XwDyaexuj6H8yQLm32jt7VV12j+VcZAZA4PkVetXSpDKcirXxD8trSv8A1n8p9u4PmuWSSmk+ma8cXBtdol+Cfin8LcFu6JsuwmMMp7Ee3mvUNHZfLIpIJJ7gqCMtPP8Ao14Q44jma+k/hO8406K8bhaUQVEzHJbvOKl8zHFSU/liIt9A6zf/AA6gqQf8Rknd78yYohreuhrYYDaxtsASIPtH1oD1XWBX3iBtn08oT7eKzV/qDsRngkxwPMR4qWOSSstj4/sqjV6HqgdmJIhvPChcEk+5ot0/qSbtu4kYJlsAjiD5rzkaxiChxOcH7/6FWOn6p1ckFlBP/m8DtQxm4u0OyeLKjdfEPxEbMQjmd0FByYxn/XFYvVak3W+YT6mEmCCd54kfQTWruq7aYNcYMwiDkBAeSe0/WsrdJn0j8pzgAbY/x/rRW5K2QSjxlxDXw5eIuKYmMLgEhiPUR2pVBogWNtQDtAzAg5Ern3pU3Gp1oU3R6tXK6K7X0Ag5XQaRrlYzhAVjv4t/BR1+jD2l3aixlfLL/Uo8mtngAsxAUCSTgAe81guu/wAc9HpnKWEfUsMFlIVJ9mPP2FLmzUfPsEEgghgYIPII5xTtDomuXAikAt3PFaL+IPxPptdeTUWbDWLpBF0Egqx7MCO/mgfSbn8+0R/i/wCtLelaGw20mWF0nyyyzJByfMUW6D8K6vWh201retvDEsFE+BPJoaxkk+Sf7mvT/gL4vs6HovzXVm2alkKpG4s+QTPtUeSclG0rY96dHlz22VmR1KuhKsp5DDBFJUJ4BP0rV/H+kQ9SuXVxau2bd/3Idf3JrCavqzsYB2r2Ax+vk0yC57RnKlsIX7LBSdpGD2Ne49I6ro9No9Borgxq7agJtBB3j1M31Y8189aTqL2zIYx3BMgjuCK32n6uD+DuX1dxpBus/LAkidy2nJOADww7UvPi6TZifLoy97T/AC3uIOEuOv2DEVYt9P8An2ioMMh9PiDyKrX9QXd3bBd2cgdtxmKJdEUwx7GK3JJxVrsdhXJ8WO+C/hhrl5rlxQy6cyyTBJ/p+0/tXo9nWllKs0bssqNLk/sv2rHdCuMuuVQYF5IOJypkY71stdaVQwRRdYK29wCpVefHFQ+RKWSab/QtpQk0wX1fcXP9O2RBJZhI7mgzabceciPYe/1qzpIcEj0ksMk7jA9qku3rYuSZdu5iP7VNJ0z3vEriirtWSI9Q4mcZq7YZZwSxJ5JIgj345ri3FYztLBQSAQIMccV3piggKQVkkiY255iaBbKctKLs1nSX32vl3DG5eMZacR5H1qPWdENk7TBO0SBEbScFvee9S9KAsox5M7Z3AwPMRQHWdcvXXbuAoUN5AM7mP9qrg0ls+XzW5aDej1NrfbJGQTJGBtGQIgSZ4rtBbV0hRw2QrGCQIzilRxz6EuFHrQpA1S0d+EBOZOT+1SqcmPNe5hlzgmxL7LJNIDNMR6fa5o5dHHj/APHD43YMOn2SVAAN4jkzws+PNeQARWo/ikhHWNVPdxH02iKy5qcZFDbvFHfhPQgk3SRK4C+J71B8LWdI9+NczpaKtDJ2aPTu7xRnobD5AjMMwnyAcT9qR5MnHHop8WKlkBOptbLjD3x9DkUa+EuvWLAv2NZZa/pr5RiEOVdOGGR28U3X6IXB4YcGqC9HeckR5FTxyRlHY7Jhlegv8Rasaxr1y0hS38tLVhDyLdrifcmaxFnpV1jARp+n+dba0oUADgVJdvhQSTAHehx+S4Wkv8DJeKmlbM1pvhF5l2VR4Bk1olAUADgCB9qr2Oprcbaob6kYqel5cmSTqQ7FihFfaQXOn2yZirCKAIHArk10Ulyb7GqKXQwqTqNJB2n56LPjdivWfiLQr8oWU+YA5aTgnBj1HnbXkIU3dVp7SZKuLjZiAue9b7qPxGzt64lcAf1eo8R9Ypk5cYJVvZ5fkU8rog1/SP5ioPUQR+U9/BJ8/wBhQy4xYN6RuXBEAn9aM9Nbc+5yCzMVzMyRzjgCqfVNE9m2xPqYMCduF29oPmO1Sv7mX4M/CFA9W2qAoJYxInH0opbO4IGkLGFxA9jVX4ZBuhy24AsD7Y7THNWuo9ZRWZbNtoSDJEieD/5eR96xwfSBy+daCSdMtLbKm4TvkhQ0iTxj2oNqrbIXBXYNpHBiAfaptJqG3oxQSY2p7zg/51bTSNdYAsfzEsZwMfr9q1f+Weby3aOLe2p6ouKwiOMnlo9qVO0PQ2de53eqd0E+rESKVNjhdCZZG2bjQOSrTxOMY+1TaHUljBHn1djFBdLqrhtAyMEQQJ3AmDI7Yqxpbm2ewH1POeBXoxyuNUDVhe3f9W0fergoFY1bbzBHYY/4GjSPPGfP1q9ZYz0CkeWfx2+DGcLr7InYNt4DmP6X+g4rxZTNfYaKCCrAFWEEHIIPkV5V8cfwKVy17p5CMZJsMfSf/Af6foaFxDUjxI1f6R1V7IKKoYMcTjNK90S8l1rV221t0MMCPyminS9A1pyrAMvIaODU2WUeLT3/AAV4YytOOv5J16mVgXrZtycNyv38VfYf68026gdSrCQe1Q6Wyyen8yD8pPI9vevOlxmrWmekuUXvaJTXe1dikRShh2aaQPIH3qLW3Ctp2XkDH+dZy8npDBd5Ikkyaox4uatsCUuPSNRspt0sFOwS3aePrWQXXlezKfZiP3q5Y+JXXk7h/vDP6imvxZLaEfUR6ZW1JuWr5O6LikEMP1rd/CHxMNQwRwgvKCxJ4uQS32Oe1YzrPUEvBXClWGD3BHPPmh6XCpDKYYZBFUyxrLD7lTPOyqp6Z68l9w3zNqqWwBtInsOe31oxqHFzTS4WQD+VRM84nHmgXwt1L8TYW6T6vylRBLFeSBH0Me9azV6QCxs2hD37cjvFeS8bTp/A/BJS0AvglDuIYkLcnbAAyvcngHihN/UH57qWLJJnOOcjiPeQK0Hw3YHzbak4BM+CI4oz1P4eX5pZLQKMM5A4xAHIHFVLHdtE+b4RlRbU3MHI3SSfpAxRrpN5W2BhuMcx34j61Pb+GApIKgceoNzmDPvRfonSFUlz+aYgcYxJn+1LXjXJMBOgiOmWwBCwFBwD7z+s0qkv3IU+ktPYf6xSr0GkYZcMCiwwENiGiYPFP0GoIDYOZxgTHP8AehekvMAVJAAkSFxPmfJxXNNbkiSCdsCZAFKWNonU7DVhJcMDgnKzx96PaU7CTODJ7/51mOnauNxONpAPYTOaNWtcCSGJywUH3IqOcnGdlcKaDlq/iTAqza1Q80Dt6oSQcEefA5IqXSX1OJ5IjwRVH1sqqjOCPI/jT/7nrf8A9in9UFB2NGPj21s6vqV/xpbcfpFBmqfNfK2ev4z/AOtHKU1ya6DSig4K7XAaclccD+pa4g/KTkj1HwD2+tDrdnasL9prtl5LseS7f2MCn1b+C4o7HG/vZXbUqcXFj7YqP8LZbj+xq6KoatztYbI9x4psHyeheWKirkk/6KTXANyoDtPn2piiuim3GgVWePKVnp38D9NL3nJ9KFe3+LnnivQ+s3AN0d5MD/lWU+COmNoumSwh7zLcM4G04UH6j96vdS6ifmAwQrAd/cxxXi55c8kqHYNFbS6gI9tiP6h7ACtzqOpblgCDtkz2AEiK8517SFIHE57GtBY1o+UoMyyEYPcfvVEMjijJrk9FvVa5mRdpI9QbnGOce9V+ndSf5lwglhIAmAOJb+/7UrLwj7owePY/WqOnEGVwvIz9c1OszvYDx/o3NwlrcK2xiog+KVA36uDjHA7z2pVTLyImesE2WgCDJnI9q7cUgekTg4J9pxSN0Y7Z5jvUGsYFMxk4zViSdHnoa9wIone1zep2H8pB5/17Vft687pYwQykIy4EY+vBqibks0qQABEZyfY8irPTmIcbpkMCG7/ap5YeTbGxnQV/Eg3bkQAqE58tU3SNYTqFXngd8Hb44+9DNPe9TE5a43Mw0L5B4ri6krfDLt8yCZ4gTNQxg+TtaH8lSMz/ABesG31Gxqgp+VdT5bN23KePrEVnXr0X440H4zQfJkm4vrt4EF1yc88SK8u6TrfmWxP50ww+mJp+WLcVL/Zf4mRbiW64KVKpy87XUNNroNYaBL1rZddex9S/fmuGimu0fzAIMOv5T/kfahNwsn50Ye8SP1qxPmrXZkJcVTHiqurtL+YloPIHeplvqe4/autfUckfvRRuLDnxnGrBLack+gHbMCec9q9F6N/Du1ZX52ocXXGRbAhAYkSeTWX6K5uau2NvpQ7zPeOCa297Vk29xUme4aVE47V3kZZqox0eHkilPXQSu9TLo47GIAAI2qPeqbDeQVMgKDmARHOKoJAEZJHuewg1ctWgVgEk9sf00mMUkIhkZG4YEwQwGOOZ55q50zUBQAw3kYA7wTUd/SsULA/lEhfvEmoenqSxIjAMKe54o2k4jObTCS3dzELnJ54H6UreoFsMCQWJicGfaqOnQqzCQpUnzxVq9aTaDwZ7QAD3x3qOcadGxm2h3RtS29yyyJwI8zMD9KVV9PrlBaCCV/XOPvSpEm7GJ0ic9TUExgjtEiKqrqy1wbTt+okQfY0y5YUMSDyB+tSHTqBBEmJP1817LykHpZDq9QGYqwECJKg9vvUyuQZghYye58d6jQpIn3qN7oDYG6BgfWheXQawOwlZ1hALbR3IZgSZI7CorGsY4gHjcCIE8yuZqt+NYgKxMdh4xTvxO2COMY80r2WhjxU2HbHVtpchRIG1ZGMjkA96w/xJ0P8ADXTfs5tv/tlA/Kf8QzxNFv8A6pvLlpwYiJH9+1OGuBmEBB8+KB5Gn/A6Cra7M2twMJUyDSq5r+jiTcsHYcll/oMcwBxQKz8Q2j+aVP6j9az18tw2ejHOn+WgjXagHULUT8xf1ri9QtkwrBieAJJoeEv0O5x/ZYBpweqd/qltG2uSp8FSDULfEFkd2P2rVin8Ix5IftF19MjfmRT9hVbUpZtRttKbh/KoEkn6V3peqbV3DbswhA3S3JA8DzRnpvQRb9Zlrnd+4+nimbh+b/omy5Y19ish6N0s25dzvuvDOFOVngH6USt3AUICMsdgy5P+pqJrMgecye/muWUH9I4P7Upyc3bIUqVsktAKxhG/KZPMEU7S6ghBzx45z4roc+s+QOKbcuHETihthevVl9daP5gJwZ5H+u9O0pCbTMmPHn2qi14nBUjGf+dQi6ZPbAIPasuVHONaYR1Jm4Tj37U3qd0bJ7RiCPpVI6hiuTzmortstHHHmue9sCKXJpE9q6Rtj28GR70qpNvZoMx2zilXerlsKWVJ0EbendgZ8+fFTWtGQSSwOPerf4f96TaYHgcVimXvxkgctrk1YWyI+tWPkCMgUrKgef8AKnrLFLaFPxm32Nt2VMz4p4067TieIPg1LctLgTA9+3mnu3y9yzAHjMkZFA86rSNXipdsgt6VQrblmRM/SpU06bZxEge/niq+ofyd0k/WlZBOTPpoVJz7Zz4Q6RbVR8q6MCEaBEzIMxXh617S9/apjz9oiK8n+IOjPprxVh6W9St2IOau8SKjeyXNk5NaB1Ot3CrBlJDAyCPIptItFWC2WOo9Wuam6bl1tzkATEcCBUFLT6drjRbRnIBMKCTA5OKaLgoq+EDYS+G+oGxq7Nwf4gD7hsGvXNReG6FWCOF/xT5mvJPhrpjanVW0QE7SGaOyqZJr1/VaeSzbYYfl+nvXl+ao81b2Ox5XFNFS6n8xQFAuEgFYiCO5PEVG9sfMKmBMkwcSas3lO4XSoLSZXlTH+UVF+FXeTPpZZH+7PAqao9ph+9vVDtmCuMEf86ivWw2Zjb296lRQBuDTmM8f2qO7EsxwJEAf3NT2P90dKiQ3O84Iz5zUFyygtsh7j0n396kuaOTCnBg065pZkAmABk4+v1oboc5we6KiaWQkxKT2gEdqa1hfV4P9pq3a6fJILdpHvTW6Uff6e9GsyWmJWGL2Uk0YWIxSqze0bKUmCSYHelRryAJeJFvbL1yagRokzg5pzbxPGSAQO1O+UAGEg/X2pXOkUSz2yIAEfm5pqahZC94P9uamawNoOJ98d+1R3bUEEcd48Y/Ws5/DA97JjtbjJGfak5G0Hz+nvUGhvqrnH2PJ8VYW4xYAH059PuaW+wnnGFkMHMioWuknBxVvRaUSxaG7AH370jYO7A5MR7DM0ayUwJTciqsGclvaKfqdHa1dj5F1Rmdp/qUjgipblk7mIxHb71Xs3AlwzLFiIA8nmPemrNJ9MQ4/LMF1H+G+stPtRVuqeCGH9wTg1N0H4B+euoW8blu9awqbRtJIkS318V6eWERnM4nIinI38tjBg5P17Eic1R/yE6r5F+q9mS0fw09pLT/M+RqFtNaYooIg8kxy0HmoOp/ANprNtLQUMD67pncwHJAGJzWn/FkSCoZTGffmatjVKU9UfUDz9KU/JzKVgxxpg/ovQbOktMLI7+q4f9oRHH0nxVjWqQw9TuGVe3nmpH1w/wDEQJnaY5pP1QEYWVPbx4M1Pk5zdyQyEYxKpsFJGSYO0EfuaSKQjSnrkccAeKsDqcjEgiff6VxupnIIBnM0r7l2Hxtla7p42+kYIMcfrXbujNxpkQe01PqOo5WB9f8ApVT8UyQFAOSZ4OT4ro8qNlHaJtNpydvt7+O1Oe05ONu0nMzMf8aYnUouduxqI9TyT5naBXcXZrJdHY9Ugk7fP14q+mlBBIJk/wCdVLOqhWz7cRTBqWUdoOfNTyhJsogtEq6Z/SDkiYPilUZ1THnzilW/cjStdvgsB/vCTTL1xDbbPqDEz5Hif1qqNR6SQMjv3HbiuQfw52rO7JPZc16MceqPMlPZa1DTbXzk/p709rwIMfb+1D7BPyW3N+UfrmIrmlUlW2z7+0cVrxAeynYQ3QxODuAgjnmpL10Breclufp2qlqz/KtsfSdsiPANR9StHchB4O5Z8ESf2rlibN96oLajVjaChgBoJjP/AEqP8aocSSCOO0SMTQ7Ts/yRtB9T9vc8f2qHToHNwFmJzIGMjj9KWvHQT8joPm8qsASDI58mo71kMVIIBBxHOOaF60MwTuEcKIHPgzVrp9ksyg4nfBPbzWenirsz6hydBbT3g24E/lHtPgmqNzqq5WcDBgdo5qv0uyxvDuCpBIxgjn9v1pjWgGf0Fg1oHxBn/lRwgk7D5yrQ9NWdhkDJgY42if71Lf6htW36fS8EMM4/qEDg0zX3HXS7rebiqQIT1DAJ9PLELP6VDdvqFT8Nfu6kHUWVBup8oHcCXT5u31LIWfR6feavx4VJWTyyuDoVvXy7gTBUiCO0YqHR3jsUR4E5EfbvU2m1mx7b3zstjV6hb0TcVVCJ8tSQsss7oMVSXV7bdn5l+9YD2tQ/pHqZxcPyAV2nBECMY7im+gR7nQ3T6sy0k+2PBxVm11VYiDvxAC8gjOeAQRUer1TKpNx7li58iy1lEtyt68w/mhvSZIIA2yIk/eexbutrWIcJbt3rIZWcbApRWuKLewluWAIcR/eufjRfZqzyXRG/UDvA2knj7mq7dUYllCT/AITmeR+1Q9K1V7YHuXG/mabUMhLq0vaHpO3YDbI8S0+1SaPXr8u07am4pN+0Lrrc3sltrbliP+zrtJYZEP8AlGfOrxoo76mRJ+OPqDASMY+8fSoNPqirIGGfUeKfqr14pb+SS7P+MhmG1rlu3t+VcK4/mbSxHkmr2j1Ng6nd8xjYGmtsDcliHZgrbto/PJjH7Vz8aJv1MrILWsYsPTMt+1dvajtBBLgV3phvC+rF2+U2p1FpfWpEorm2Pl7AVyFh9x44p3TdWLraVWdyy2nOolWG29u/l7pAk/SkS8Rdjo+ZKqIRqydskxvbv/hrlR6vQlRkjctxwVn/ABZB+80qT6I/oZ9Uwpbtbd0EertHaac6C1auKpzIB+hzUupX1EzHaI96aMvdUR60xOciP0ofkQtgzTWVLQ5yT9j4nxV9UC2rhyu5o+4kTVO3a2OTGJWJ9+Zq9etH5bpjFySeZBBYCjkYndlbUWh+GHqzkR7YNLqV4tk7sIAMQDtEH9JqW7aLIqwCCjY4zOKj1V9iHSTtRSVB5EQGH+vFbH8RcjmlIItBmMYwOAQDzUmlslL1xQOzYBzBHNctWCbAYCQjIOc8f86s2Le2+zNE/KJ+47UL/RsENYyduFgA5MAmDH3qS3p5cRPpWTn2zVNnQvg/mCHPZjINENJZ/mvnABH1wAs/ehmtINO2LT2wCmcERI7AZM1TurtbcCQCpI+wn96u2tOcRGS8wfA7VUuFCiQ3rRmQj2iggOboi1l2585YOflAt6hkhT6vbHNNN97iIgLM2+R6uFAQET3y64+tMvWjuLMo9NsmO/Edu3momUAyxA27GT0gjcBj6HjIq3E6onyuy+/UgBC3LgCC8xhdzOiLbuEJuK4KurBsgAE5xPDqrm64gJUhxLFgdxIkYGcgj9qrpeuLb3YkFyx2gBsAvOMz3nmKha+8lZkkh9/c4/aP2qhyQuI+01wowQvt+aEjeBJPcngDn6UxmDuoUGDb3DcZMOqET2kfMHB+sYpaXUKocKgT+lSqDhQYGOSCW+zGo7d9gUcwBLq3pAAJyBHbEfpWcoh00P0xcm0V3B2RWA3iCCrFTPCmEfB9vNP0erdbgc3H2qqsSWA9L/KGQTiPn2yZ8NVOxdi3tRVKI2RCkEbcEg8tC8nxT9JfYb/QhYHcHKjdzn1d2IouSA4st298wC8vdZZLBYKqSSVORgE+eAQDTtNrTHzP5rAKzCTskJZNxj64kbR+uJ71FeLy6lRIum4Y5UMsRP1pug3gsfT67dwwFHaN0xkziZ5rOSBd2ELWqKrsW5cQm46hzbLBoDwoViA5m2wABIHpJMTFJb7ubRO5lIFwAtGGEgfUT/an9S1w/DK4QIz3CJESR5kCT3GexNN0eol7Q4VgQR49PbxQSna0b0wdrmLDcTLEIY7k5DH+wpUS0O25avBoHyjj/EZHnuJpUpsKgxrz6z7lagsqC2ff/wCVKlUrGxK3UFjf/wCNat6nG/8A8n/wpUqN9GR7Yxx/s/r/AJ08NNvUTmPnAUqVDH8QWQKf+zEf71s/+2iWjE27hIBMn9q7SoJdhwBeksKGIgR6DV21bHzWH+65+80qVFL4Ox9k6iDZj/f/ALqKEWkDBpzN3/KaVKhxjWQdSwqxj03B9gTinP6gCcyhnFKlVEO0TzI5i3j/APKP/aKqX77GwhkzvUT3iOPpSpU8BF9FAvLGMXP/AIntUGhaWIOQZP3+Wc0qVYxwulqPw+oECP5Z47w1Q2Gx/wCnSpVxz6DSY/EAf4v/AOVoX0xzC+6Xp/tXaVF8iPkdqLQ+Vp1j0gBo9yMmpumDdbk5Iu3Y/wDTpUqE1kPw3bDDUSJ9CH7maVKlQsw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" name="Рисунок 9" descr="Винни-Пух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92080" y="2132856"/>
            <a:ext cx="3328764" cy="3778148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1187624" y="476672"/>
            <a:ext cx="330686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/>
              <a:t>Задача №4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87624" y="908720"/>
            <a:ext cx="58326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1) Пусть </a:t>
            </a:r>
            <a:r>
              <a:rPr lang="ru-RU" i="1" dirty="0" smtClean="0"/>
              <a:t>у</a:t>
            </a:r>
            <a:r>
              <a:rPr lang="ru-RU" dirty="0" smtClean="0"/>
              <a:t> - количество больших горшочков , </a:t>
            </a:r>
          </a:p>
          <a:p>
            <a:r>
              <a:rPr lang="ru-RU" dirty="0" smtClean="0"/>
              <a:t>    а </a:t>
            </a:r>
            <a:r>
              <a:rPr lang="ru-RU" i="1" dirty="0" smtClean="0"/>
              <a:t>у</a:t>
            </a:r>
            <a:r>
              <a:rPr lang="ru-RU" dirty="0" smtClean="0"/>
              <a:t>+3 – маленьких.</a:t>
            </a:r>
          </a:p>
          <a:p>
            <a:r>
              <a:rPr lang="ru-RU" dirty="0" smtClean="0"/>
              <a:t>   Тогда  </a:t>
            </a:r>
            <a:r>
              <a:rPr lang="ru-RU" dirty="0" err="1" smtClean="0"/>
              <a:t>Винни-Пух</a:t>
            </a:r>
            <a:r>
              <a:rPr lang="ru-RU" dirty="0" smtClean="0"/>
              <a:t> потратил: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403648" y="1844824"/>
            <a:ext cx="2325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5</a:t>
            </a:r>
            <a:r>
              <a:rPr lang="ru-RU" i="1" dirty="0" smtClean="0"/>
              <a:t>у</a:t>
            </a:r>
            <a:r>
              <a:rPr lang="ru-RU" dirty="0" smtClean="0"/>
              <a:t>+2(</a:t>
            </a:r>
            <a:r>
              <a:rPr lang="ru-RU" i="1" dirty="0" smtClean="0"/>
              <a:t>у</a:t>
            </a:r>
            <a:r>
              <a:rPr lang="ru-RU" dirty="0" smtClean="0"/>
              <a:t>+3) шиллингов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043608" y="2276872"/>
            <a:ext cx="73330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Зная , что это равно 1 соверену, или 20 шиллингам , составим уравнение: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547664" y="2780928"/>
            <a:ext cx="1574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5</a:t>
            </a:r>
            <a:r>
              <a:rPr lang="ru-RU" i="1" dirty="0" smtClean="0"/>
              <a:t>у</a:t>
            </a:r>
            <a:r>
              <a:rPr lang="ru-RU" dirty="0" smtClean="0"/>
              <a:t>+2(</a:t>
            </a:r>
            <a:r>
              <a:rPr lang="ru-RU" i="1" dirty="0" smtClean="0"/>
              <a:t>у</a:t>
            </a:r>
            <a:r>
              <a:rPr lang="ru-RU" dirty="0" smtClean="0"/>
              <a:t>+3)=20;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835696" y="3284984"/>
            <a:ext cx="1072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7</a:t>
            </a:r>
            <a:r>
              <a:rPr lang="ru-RU" i="1" dirty="0" smtClean="0"/>
              <a:t>у</a:t>
            </a:r>
            <a:r>
              <a:rPr lang="ru-RU" dirty="0" smtClean="0"/>
              <a:t>+6=20;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1907704" y="3789040"/>
            <a:ext cx="1019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7</a:t>
            </a:r>
            <a:r>
              <a:rPr lang="ru-RU" i="1" dirty="0" smtClean="0"/>
              <a:t>у</a:t>
            </a:r>
            <a:r>
              <a:rPr lang="ru-RU" dirty="0" smtClean="0"/>
              <a:t>=20-6;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2051720" y="4293096"/>
            <a:ext cx="82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7</a:t>
            </a:r>
            <a:r>
              <a:rPr lang="ru-RU" i="1" dirty="0" smtClean="0"/>
              <a:t>у</a:t>
            </a:r>
            <a:r>
              <a:rPr lang="ru-RU" dirty="0" smtClean="0"/>
              <a:t>=14;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2267744" y="4797152"/>
            <a:ext cx="891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/>
              <a:t>у</a:t>
            </a:r>
            <a:r>
              <a:rPr lang="ru-RU" dirty="0" smtClean="0"/>
              <a:t>=14:7;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2483768" y="5301208"/>
            <a:ext cx="596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/>
              <a:t>у</a:t>
            </a:r>
            <a:r>
              <a:rPr lang="ru-RU" dirty="0" smtClean="0"/>
              <a:t>=2;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1043608" y="5733256"/>
            <a:ext cx="58326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2) Тогда маленьких горшочков:</a:t>
            </a:r>
          </a:p>
          <a:p>
            <a:endParaRPr lang="ru-RU" dirty="0" smtClean="0"/>
          </a:p>
          <a:p>
            <a:r>
              <a:rPr lang="ru-RU" i="1" dirty="0" smtClean="0"/>
              <a:t>          у</a:t>
            </a:r>
            <a:r>
              <a:rPr lang="ru-RU" dirty="0" smtClean="0"/>
              <a:t>+3=5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4499992" y="5229200"/>
            <a:ext cx="478802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Ответ: </a:t>
            </a:r>
            <a:r>
              <a:rPr lang="ru-RU" sz="2800" dirty="0" err="1" smtClean="0"/>
              <a:t>Винни-Пух</a:t>
            </a:r>
            <a:r>
              <a:rPr lang="ru-RU" sz="2800" dirty="0" smtClean="0"/>
              <a:t> купил </a:t>
            </a:r>
          </a:p>
          <a:p>
            <a:r>
              <a:rPr lang="ru-RU" sz="2800" dirty="0" smtClean="0"/>
              <a:t>2 больших и 5 маленьких горшочков.</a:t>
            </a:r>
            <a:endParaRPr lang="ru-RU" sz="2800" dirty="0"/>
          </a:p>
        </p:txBody>
      </p:sp>
      <p:sp>
        <p:nvSpPr>
          <p:cNvPr id="19" name="TextBox 18"/>
          <p:cNvSpPr txBox="1"/>
          <p:nvPr/>
        </p:nvSpPr>
        <p:spPr>
          <a:xfrm>
            <a:off x="1907704" y="116632"/>
            <a:ext cx="2834984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>
              <a:spcBef>
                <a:spcPct val="0"/>
              </a:spcBef>
            </a:pPr>
            <a:r>
              <a:rPr lang="ru-RU" sz="4000" b="1" dirty="0" smtClean="0">
                <a:ln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Решение:</a:t>
            </a:r>
            <a:endParaRPr lang="ru-RU" sz="4000" b="1" dirty="0">
              <a:ln>
                <a:prstDash val="solid"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20000"/>
                <a:lumOff val="80000"/>
              </a:schemeClr>
            </a:gs>
            <a:gs pos="56000">
              <a:schemeClr val="tx2">
                <a:lumMod val="40000"/>
                <a:lumOff val="60000"/>
              </a:schemeClr>
            </a:gs>
            <a:gs pos="71000">
              <a:schemeClr val="tx2">
                <a:lumMod val="60000"/>
                <a:lumOff val="40000"/>
              </a:schemeClr>
            </a:gs>
            <a:gs pos="100000">
              <a:schemeClr val="tx2">
                <a:lumMod val="75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10800000" flipH="1" flipV="1">
            <a:off x="395536" y="1198201"/>
            <a:ext cx="828092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Холмс завернул в одну из рассыльных контор, начальник которой встретил его с распростертыми объятиями.</a:t>
            </a:r>
          </a:p>
          <a:p>
            <a:r>
              <a:rPr lang="ru-RU" sz="1600" dirty="0" smtClean="0"/>
              <a:t>—Уилсон, мне помнится, у вас был один мальчуган, по имени </a:t>
            </a:r>
            <a:r>
              <a:rPr lang="ru-RU" sz="1600" dirty="0" err="1" smtClean="0"/>
              <a:t>Картрайт</a:t>
            </a:r>
            <a:r>
              <a:rPr lang="ru-RU" sz="1600" dirty="0" smtClean="0"/>
              <a:t>.</a:t>
            </a:r>
          </a:p>
          <a:p>
            <a:r>
              <a:rPr lang="ru-RU" sz="1600" dirty="0" smtClean="0"/>
              <a:t>— Да, сэр, он и сейчас у меня работает.</a:t>
            </a:r>
          </a:p>
          <a:p>
            <a:r>
              <a:rPr lang="ru-RU" sz="1600" dirty="0" smtClean="0"/>
              <a:t>— Нельзя ли его вызвать? Благодарю вас. И еще будьте любезны разменять мне вот эти пять фунтов.</a:t>
            </a:r>
          </a:p>
          <a:p>
            <a:r>
              <a:rPr lang="ru-RU" sz="1600" dirty="0" smtClean="0"/>
              <a:t> На зов начальника явился четырнадцатилетний подросток с живым, умным лицом. </a:t>
            </a:r>
          </a:p>
          <a:p>
            <a:r>
              <a:rPr lang="ru-RU" sz="1600" dirty="0" smtClean="0"/>
              <a:t>—Смотри, </a:t>
            </a:r>
            <a:r>
              <a:rPr lang="ru-RU" sz="1600" dirty="0" err="1" smtClean="0"/>
              <a:t>Картрайт</a:t>
            </a:r>
            <a:r>
              <a:rPr lang="ru-RU" sz="1600" dirty="0" smtClean="0"/>
              <a:t>, вот это — названия двадцати четырех гостиниц в районе </a:t>
            </a:r>
            <a:r>
              <a:rPr lang="ru-RU" sz="1600" dirty="0" err="1" smtClean="0"/>
              <a:t>Черинг-кросс</a:t>
            </a:r>
            <a:r>
              <a:rPr lang="ru-RU" sz="1600" dirty="0" smtClean="0"/>
              <a:t>. </a:t>
            </a:r>
          </a:p>
          <a:p>
            <a:r>
              <a:rPr lang="ru-RU" sz="1600" dirty="0" smtClean="0"/>
              <a:t>— Да, сэр.</a:t>
            </a:r>
          </a:p>
          <a:p>
            <a:r>
              <a:rPr lang="ru-RU" sz="1600" dirty="0" smtClean="0"/>
              <a:t>— Ты обойдешь их все по очереди. И для начала будешь давать швейцарам по шиллингу. Вот тебе 24 шиллинга.</a:t>
            </a:r>
          </a:p>
          <a:p>
            <a:r>
              <a:rPr lang="ru-RU" sz="1600" dirty="0" smtClean="0"/>
              <a:t>— Слушаю, сэр.</a:t>
            </a:r>
          </a:p>
          <a:p>
            <a:r>
              <a:rPr lang="ru-RU" sz="1600" dirty="0" smtClean="0"/>
              <a:t>— Ты скажешь, что тебе нужно посмотреть мусор, выброшенный вчера из корзин.  Швейцары будут, конечно, отсылать тебя к коридорным, ты и им дашь по шиллингу. Вот тебе еще 24 шиллинга. На всякий случай даю тебе еще 10 шиллингов. К вечеру телеграфируй мне, на Бейкер-стрит, как у тебя обстоят дела…</a:t>
            </a:r>
          </a:p>
          <a:p>
            <a:endParaRPr lang="ru-RU" sz="1600" dirty="0" smtClean="0"/>
          </a:p>
          <a:p>
            <a:pPr algn="r"/>
            <a:r>
              <a:rPr lang="ru-RU" sz="1600" i="1" dirty="0" smtClean="0"/>
              <a:t>(По А. </a:t>
            </a:r>
            <a:r>
              <a:rPr lang="ru-RU" sz="1600" i="1" dirty="0" err="1" smtClean="0"/>
              <a:t>Конан-Дойлу</a:t>
            </a:r>
            <a:r>
              <a:rPr lang="ru-RU" sz="1600" i="1" dirty="0" smtClean="0"/>
              <a:t>)</a:t>
            </a:r>
          </a:p>
          <a:p>
            <a:endParaRPr lang="ru-RU" sz="1600" dirty="0" smtClean="0"/>
          </a:p>
          <a:p>
            <a:r>
              <a:rPr lang="ru-RU" sz="1600" dirty="0" smtClean="0"/>
              <a:t>Сколько  гиней осталось у Шерлока Холмса?</a:t>
            </a:r>
            <a:endParaRPr lang="ru-RU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116632"/>
            <a:ext cx="554461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Задача</a:t>
            </a:r>
            <a:r>
              <a:rPr lang="ru-RU" sz="6600" dirty="0" smtClean="0"/>
              <a:t> </a:t>
            </a:r>
            <a:r>
              <a:rPr lang="ru-RU" sz="4400" dirty="0" smtClean="0"/>
              <a:t>№5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>
                <a:lumMod val="95000"/>
                <a:lumOff val="5000"/>
              </a:schemeClr>
            </a:gs>
            <a:gs pos="34000">
              <a:schemeClr val="tx2">
                <a:lumMod val="40000"/>
                <a:lumOff val="60000"/>
              </a:schemeClr>
            </a:gs>
            <a:gs pos="71000">
              <a:schemeClr val="tx2">
                <a:lumMod val="20000"/>
                <a:lumOff val="80000"/>
              </a:schemeClr>
            </a:gs>
            <a:gs pos="100000">
              <a:schemeClr val="tx2">
                <a:lumMod val="75000"/>
              </a:schemeClr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85088" y="188640"/>
            <a:ext cx="2834984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>
              <a:spcBef>
                <a:spcPct val="0"/>
              </a:spcBef>
            </a:pPr>
            <a:r>
              <a:rPr lang="ru-RU" sz="4000" b="1" dirty="0" smtClean="0">
                <a:ln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Решение:</a:t>
            </a:r>
            <a:endParaRPr lang="ru-RU" sz="4000" b="1" dirty="0">
              <a:ln>
                <a:prstDash val="solid"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7584" y="1196752"/>
            <a:ext cx="46710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1)20х5=100(шиллингов) - было у Холмса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827584" y="1844824"/>
            <a:ext cx="54665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2) 24+24+10=58(шиллингов) - он дал </a:t>
            </a:r>
            <a:r>
              <a:rPr lang="ru-RU" sz="2000" dirty="0" err="1" smtClean="0"/>
              <a:t>Картрайту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827584" y="2492896"/>
            <a:ext cx="47682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3) 100-58=42(шиллинга) - у него осталось</a:t>
            </a:r>
            <a:endParaRPr lang="ru-RU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827584" y="3140968"/>
            <a:ext cx="20922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4) 42 шил.=2 </a:t>
            </a:r>
            <a:r>
              <a:rPr lang="ru-RU" sz="2000" dirty="0" err="1" smtClean="0"/>
              <a:t>гин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3861048"/>
            <a:ext cx="61926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Ответ: </a:t>
            </a:r>
            <a:r>
              <a:rPr lang="ru-RU" sz="2000" dirty="0" smtClean="0"/>
              <a:t>2 гинеи осталось у Холмса.</a:t>
            </a:r>
            <a:endParaRPr lang="ru-RU" sz="2000" dirty="0"/>
          </a:p>
        </p:txBody>
      </p:sp>
      <p:pic>
        <p:nvPicPr>
          <p:cNvPr id="8" name="Рисунок 7" descr="i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96136" y="2564904"/>
            <a:ext cx="3043849" cy="400506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188640"/>
            <a:ext cx="87119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FFC000"/>
                </a:solidFill>
              </a:rPr>
              <a:t>История английских денег</a:t>
            </a:r>
            <a:endParaRPr lang="ru-RU" sz="5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1268760"/>
            <a:ext cx="828092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Название современной английской денежной единицы появилось в XII веке и первоначально означало буквально «фунт чистого серебра». Это связано со «стерлингом» — древней английской серебряной монетой. 240 монет имели массу 1 </a:t>
            </a:r>
            <a:r>
              <a:rPr lang="ru-RU" sz="2000" dirty="0" err="1" smtClean="0"/>
              <a:t>тауэрский</a:t>
            </a:r>
            <a:r>
              <a:rPr lang="ru-RU" sz="2000" dirty="0" smtClean="0"/>
              <a:t> фунт (5400 </a:t>
            </a:r>
            <a:r>
              <a:rPr lang="ru-RU" sz="2000" dirty="0" err="1" smtClean="0"/>
              <a:t>гранов</a:t>
            </a:r>
            <a:r>
              <a:rPr lang="ru-RU" sz="2000" dirty="0" smtClean="0"/>
              <a:t>, около 350 граммов). Крупные покупки выражали в «фунтах стерлингов». С другой стороны это был способ проверки полновесности монет — если масса 240 монет не равна 1 фунту, монеты могли быть фальшивыми или слишком изношенными.</a:t>
            </a:r>
          </a:p>
        </p:txBody>
      </p:sp>
      <p:sp>
        <p:nvSpPr>
          <p:cNvPr id="9218" name="AutoShape 2" descr="IMG 782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20" name="AutoShape 4" descr="IMG 782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475656" y="332656"/>
            <a:ext cx="5940152" cy="792163"/>
          </a:xfrm>
        </p:spPr>
        <p:txBody>
          <a:bodyPr>
            <a:normAutofit/>
          </a:bodyPr>
          <a:lstStyle/>
          <a:p>
            <a:r>
              <a:rPr lang="ru-RU" dirty="0" smtClean="0"/>
              <a:t>Денежные равенства.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47664" y="1196752"/>
          <a:ext cx="5904656" cy="5248656"/>
        </p:xfrm>
        <a:graphic>
          <a:graphicData uri="http://schemas.openxmlformats.org/drawingml/2006/table">
            <a:tbl>
              <a:tblPr/>
              <a:tblGrid>
                <a:gridCol w="1872208"/>
                <a:gridCol w="1080120"/>
                <a:gridCol w="2952328"/>
              </a:tblGrid>
              <a:tr h="5040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 фунт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rgbClr val="9ACD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ACD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ACD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ACD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rgbClr val="9ACD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ACD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ACD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ACD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 шиллингов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rgbClr val="9ACD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ACD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ACD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ACD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 соверен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rgbClr val="9ACD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ACD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ACD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ACD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rgbClr val="9ACD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ACD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ACD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ACD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 шиллингов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rgbClr val="9ACD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ACD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ACD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ACD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 гинея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rgbClr val="9ACD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ACD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ACD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ACD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rgbClr val="9ACD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ACD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ACD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ACD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21 шиллинг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rgbClr val="9ACD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ACD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ACD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ACD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 крона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rgbClr val="9ACD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ACD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ACD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ACD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rgbClr val="9ACD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ACD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ACD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ACD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 шиллингов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rgbClr val="9ACD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ACD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ACD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ACD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 </a:t>
                      </a:r>
                      <a:r>
                        <a:rPr lang="ru-RU" sz="2000" dirty="0" err="1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полукрона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rgbClr val="9ACD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ACD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ACD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ACD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rgbClr val="9ACD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ACD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ACD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ACD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2½ 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шиллинга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rgbClr val="9ACD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ACD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ACD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ACD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 флорин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rgbClr val="9ACD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ACD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ACD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ACD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rgbClr val="9ACD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ACD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ACD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ACD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 шиллинга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rgbClr val="9ACD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ACD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ACD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ACD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 шиллинг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rgbClr val="9ACD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ACD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ACD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ACD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rgbClr val="9ACD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ACD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ACD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ACD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12 пенсов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rgbClr val="9ACD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ACD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ACD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ACD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 </a:t>
                      </a:r>
                      <a:r>
                        <a:rPr lang="ru-RU" sz="20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пенс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rgbClr val="9ACD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ACD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ACD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ACD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rgbClr val="9ACD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ACD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ACD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ACD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 фартинга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>
                    <a:lnL w="12700" cap="flat" cmpd="sng" algn="ctr">
                      <a:solidFill>
                        <a:srgbClr val="9ACD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ACD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ACD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ACD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 descr="http://t3.gstatic.com/images?q=tbn:ANd9GcS6KauVDmdO1R4uz1p38briAvLALVufhBdBNSwUQ4bw_43y-RKWr-V_gIc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5395" y="1268760"/>
            <a:ext cx="769074" cy="576064"/>
          </a:xfrm>
          <a:prstGeom prst="rect">
            <a:avLst/>
          </a:prstGeom>
          <a:noFill/>
        </p:spPr>
      </p:pic>
      <p:sp>
        <p:nvSpPr>
          <p:cNvPr id="1029" name="AutoShape 5" descr="data:image/jpeg;base64,/9j/4AAQSkZJRgABAQAAAQABAAD/2wCEAAkGBhAQEBUUEBQVEBQWEhUYFBcVFRQUFhgUFRQYFRcdGRQXHSYeGBsjGRgVHy8gJCcrLCwsFh8xNTArNSYrLCkBCQoKDgwOGg8PGi8kHyQpKSwqLC0sKSwsKS0sLC0pKSwsKSwsLCwpLCksLCwsLCwsKSwpKSwsLCwsKSksLCwsLP/AABEIAMIBBAMBIgACEQEDEQH/xAAbAAEAAgMBAQAAAAAAAAAAAAAAAwQBAgUGB//EAD0QAAEDAwIEBQIEAgkEAwAAAAEAAhEDEiEEMRMiQVEFMmFxgUKRI1KhsdHwBhQVM2JyksHxQ4Ki4SRTc//EABoBAQACAwEAAAAAAAAAAAAAAAABBQIEBgP/xAAsEQEAAQMDAwIFBAMAAAAAAAAAAQIDEQQFIRIxQVFhIjJxgaFCkbHwE9Hx/9oADAMBAAIRAxEAPwD6GiIrlViIiAiIgIiICIiAiIgIiICIiAiIgIiICIiAiIgIiICIiAiIgIiICIiAiIgIiICIiAiIgIiICItXvA3x/PbqomYiMyRGezZFWq6qI2YCYuf0MTtI/dcnUeM0oMvfVMO8stbPTaJG+8qsvbpYt8U/FPt/tvW9Bdr5nj6u3Urtb5nBvuQP3UR8SpD6wfaT+wXm6njf5KbWy0CcTIOTgdUPjdUhxDQZeHRMZGwE4A91o1bxX+miP3bUbbT5q/D0P9rUfzx7hw/cKRniFE4FRk9rhP2K8vR8YqRMNdDyTlsEuu6NcdhGVqPGyRDmSASYxBLsTssY3i55ohM7dR4ql7EFZXkKOrYGi08NwYZLXObLp6xgrpUfE6rQTIqtBaBOHEkdHNEfcLctbvaq4riY/Mf37NevbrkfLOXdRUtN4tTebTyO2tdG47HY/Cuq1ouU3I6qZzDQqoqonFUYERFmxEREBERAREQEREBERAREQEREBERAREQERV9Xq2U2lzzA2kZMnbC8L+oosUddf/Xras1XaumlvVrgRsJnJwJAndcLU+PC4tpQXlmSemdwO3v32XO8S17tQJJNNpm0Ng8wG5B9/bGFxdJpajnXNcG2Ote9xMexA8xgbAdQuT1OsuamfinEen97r+zp6LMcRz6unq3uebnm4+uY9ugVOq50bGADtjYDad9xtst69UTAMx1IifiTHtJWKVQMzcATIGGwCTIiSS52CZjBDVqxD3mULdWBBdLR3Ox9RMSN8+nstnOL2GKbnMlrXPggAnImP4qbWa59Om57XOdnGckdcfrKu0a1zSXF5YLBzuGHOyAQDE7e09FKFbwzS02sspNNWo4uc5zboaxpdsDuTBxG8ZkoQXYtIPqHT06NB7x8K26p+Ha0lrnEQ4uElgJnJe4htxGcCRgYVb+sve4sY99rALqkhzSSYwTt+qJ7KvCqMcGv3cJDTN0RJgEcx6QuhRYRsfXGR+mP+FVo0r306b6ouDHFwMEgkRjBE2kEg/8AtXHVhMNjoNgIAxsMbdkkhvX1DWNbfbBlrZ8txzJ+2F0NN4jUpGDNRkwBu7ABJB6j0PpnouBqWPB4j4eRaKYHkBJMucCew39l07W0qFxJMNMkxJneJwvS1frsVdVEsLlum7GK4en0uqZUbcwyP53HQqZeSoau0ipRIEgcvQsa3N3Y7ZXo9Br21mBzcdwdwup0etp1EelXmFDqdNVZn2WkRFvtUREQEREBERAREQEREBERAREQERauMBY1VRTEzPZMRNU4hFqdQGgz0HNESG5zHUBeU8T1Rr5cY6NtxgGQSOp9Fc8Z1lzrQRjMkQZzykA9JK5LGEwXtLGh0vLWttcTmGmeob8ZwuN1epq1Fzqnt4h0mnsRZoxHfyhl5aX1S0QDHMDcZ3geUAA7x0+NampuDOaZHIM7bmB2wojSDyBi2czjAzA9SYHyrTtAKJc+obqsERAPmEOJ/KA3la3eCSYWtD2VnD5Km01NpGQNsTE+8wbffp6KMCfT3Vhj2sYTv6NySd8AeySiGuiOnDWgQ6GNbfUaIZETAJ5jj6TlWdRraT4Y2kHU7gScsucAALgCTAgYGTndUNKNQ4zTZbvaYrky7JJJAk/seylOn1Q2aSRjy1ncxnPM/fJ9FkLP9apMgNYHE4LhSbSgFxORORPdZ/tej1aXHDoDTuPLzE83STAmN43qf/Ib9DzA6U3kF0bk35Oe8KGs6qDlj3gEF0iuLiIOckY7BMQZla02ta2ieGLL3w4ky4lp5iegEloAz5c5Kg4/NP8AP2WaupBotuim1kh03BtziTNzwMmNs+VVzqKDvrbMQMqO6HRoa4AjMF0gdiRmPfK217TUJcS57W7MFpAftkY2yYJ+yq0tLey2cfSRMevv/wAK74fSOSAdoddOXh25+CAsZ4ZRy2Bp0xNcuJfEMOXYEZDcTn4wFLQ1Jpv4tMyN3ACG2bbdHCAodbpqjnh1OA4gC4zygEuMdp2+VI7ThlPmdl75EnlvMx0iIz8brK1cqt1RXTPJXRFcTTV2er0upbUaHNMghTLy3ges4T7CZY44wRDuoz06r1K7TT34v24rhzN61NquaZERFsPIREQEREBERARYlJQZRYlJQZRYlJQZVDxTUta0g80ASA61wki0x1yPbCuly8f474ieIBBcJcXckFomAJ+5VPu16aLUUR+r+IWO32+qua58KjjWLgOVxc6ATIJJ6k/z1TVuJNjDdE2DqZMAx6wFJRq3NNRgxNocRs4jIHrH7rnVmPZV4jZgAXGDgTB/j8LmYXUrmhFouZ+I9uxdEXiQOWelrn/9oCzV0YptcXEuqO/MTIE5Jbs1xOzdwNyScaNZw2AXcJzmue9+CKdK58QJlznG6G947Y1paZ/4nFENa1pbltwki0viQHOE46Z9FIeHeE0HNeXMDyXuO7xgHboOp77rd2kphzeDQYKjjgEvB3mcOEe6xoeWk4jJNR+M48v6qSpUoUwzjTVmIaGAdZgvJJj2iVPOUcYdCl4w+RDqdNpGAakOMjHMXiDPvjPVT0vEHOAuZ1mHF4MXQPq6jO/UKlfQJNzGloAnktFw5hLyS9x22PTZSU3SAS/iS5xz9InAuJJMZz7LHEMst6HidRok2BvPg3Ekgu2IOAA09JMAdZGlbxjUx/dBsYJLaxA7SCPZQMYDTpb+Z2wHWsRv8/p6rGp1RaHBhFMNk7EgkmS6JJO+/WemUwZa1y6qwXU+MBEOsfbg5taZA/n3FdtDkqONOk1oacFgvDzP1HeCDPwreiY59L8V5qXDbIHC2bkQAMOA7BhwoS5llQMkD8pJdEOfGXf75ztKyhCPTae+kyILgwEH1gqzp6r96ki0OPYucAMCMbEyT7iOlE+Iuo06ctJubEgTBiRjrupxRdUpkuqcQuDgI8sOAAgE49fdRMELHheuIpgVHEVKjngRnqQfYN7+0LOj8BM31nOqGYbcSRb+6h0fhp45MG2m5tMYhuG3PP6uP2VjxXSOc4OYC4kBkF0M7guyJAzjvCx7dk9+6HWuDpNMzDt9gC3t3J7/ALr1Xg2uFai13plebd4dwmGbHYB2OHScnGcH9oVj+iuptqPpzI3B6H2V3tN7prm34lW7hbzTFfo9UixKSukUrKLEpKDKLEpKDKLEogiuS5RXJepEtyXKK9L0EtyXKK9L0wN6rzGASegG5K8v4t4kG1XXSegkgmZ+ML0Fd4xMRd1db0MZ6Zheb12ka5znZkuOQ4nHSCI9TPVcvvFWb0U+kLzbqcWpn3a19U91JtrSW5LGwATLiCY9533haUBebDsYukbZjI6ZMLGrJptZwwRa2Ce5kkucTv7/APC0dqyWvcAGkCSDE3iInv0+yqIhYLTfBG1a5rF8taA9wf5ZaIpgj8okyP4qSpRpsLXEue64vFwtdUqEYqOb9IH0tOcdATOjNYadAuddRJsDtjLmzIa0R2mZMyMGYVJklt5BaLnRJk8roMx13Uo4TaageC6MzVqH9Gfp/Bb0vCTUIIFgbtxA2wG7zATcTMxggz6rOh05NMwTmtUn4DFV8SoulrHk2BxdLTvLsNtEGcx8fZ5PC7pvBqp/6r6cRzSG4EiAxsl0+pbvsrbA8AXsAyQI2LQRmCSRv1yYKp0NNUbYeC8vLRF1RrXkDBtBaTAn0neV0qAa7luuLTDpEEO6gggH9lEymHO09GGUnAZeA3ckAcSTA2Bzt6KbU6V2Gsa2pMC57mgifMbgZAidjORujrRRoh24F3qIfMid8gjPUqJvigAiX1HGeZ3Db9RObTjf/fpCQLOn0zxSeKjjM2tzgMAEG8+YgRnpA3JXIoeHtDX8x5QfSSbhzGfSY3K6Dtb+GG3EOJBc9jQfc8x3DRA/cKKk4cNwnOYktuj8RxmMDBBI/wAQUwhE+gTRY4GBYJhtxB2uz65Kj0WkqU7gW2gCQMGRFxgnpIB+Sr+meRTZ/kHf1Vd/jb30nOa6QRaGmMSOUGN8knfqpHRZ4jDIiBNRz3HYC6I2iIaCdlU1GsNSmSL2A+WMPLREn0BOBnvMLHBaG/jkubTa3lbkvqvMNAA3khxjuQrA0TmYfa3q5nmcLjMOcDAO5tGBG5yox5TlT0ja55nkWHa8AuIIkEhuANtxnpuq2kqmnqmGTBkZAH6Dou68zMR8LzWrMVGOgjm3JmTcB8dcLa0dfTfpn3eGopzamPZ9AD0uVelUlo9lveu0c0luWblDel6CW5LlFcl6Ca5YUV6IIL0vUF6XrMT3peoL04iCe9L1BxE4iCR9UAtkgZ3LS7ofpGV5nXMqOquDC4CSXOa0xnYBoHKcHc9fTPerP2MkQ4ZAk5BGPXKp18OddIHm54nMTJHsuT3iOnUZ9Yhfbfza+6lbdTbIOWDc3E75ON+sQtuBTax31OLQIOM+h6wPla09S1zb55ASAcxAjaemVluobkS1zCQQRk3QIkjp6qphvKmopmpqGYL2NbxCwfmIxjM/Tv6q6/RczGOcQKVKX02jAe4E8zvV7hj0PZdTwkilJcG3CkOYZ5mujE7GD/4hUqrnRkFtzi4iZl0ncwJP8jucsowh0FN7actc1v4r/M0vJw3Ihw+ymogsPmoteRMijzmTvJfKj0zjDhJP4hx0wBt/OVXo12VK5PBfqC0AdQ0EZAIxILowcYUYHSZUqU8NfSZdj+65jud+JLu63073ueWirRDgS4htLOYkmKm5xkrmVtIGsueA1x4hfdbguERfnMHbpjuF0fCdEyjQJaBL3NJAiIAkbQCmDJo6b3U2PD2NLWkAmm8wAXDzCoPfZRavxcipwnVWm5uBY4ggnH/Ux0/XuVszVF1ENLS5pEEAHIsk+udvdVaHg7pc83Bp2NRgDmgwSGtZJJ6eXEegUfVP0W9LqXQGscKbRABNJwYcwQHGpzGQeqa/RVXBznPa4lsGKZBt3gS8gbDotneHvcbi+MkG6nTaXiMCA25oHff0W+oqvtl0sJZJEHYj1zkTvCJc+syadI7EsDcE4kTgHBwNlxPDaTxV54Ia14OMG0EjHtP3Xo9KWmjTmCCwRj3zKNp03uc+AA0EHGXGBcGzibScrKKvDGYR+HPPEa9wk/REEhzy4yS7AtbtuTdgGFZc7ECNz8k7knck9yqbfEHlz3HkpUnEPI2L7YtH+FvIzG5HqtqlZ7qZcGOaSOUfUR3jod49lEphSq6RlIfimpzSTY8w5zuYgMgyekmFS1bQGNgAQW7Olw5hh3rn910wdSGibTy4kEuGJgnqehXI1D7rBvLmjaCMzB7xatjTRM3qY94eN6Yi3VPs9vpn8jfYKS9VaToaPZb8RdxhzKe9L1BxEvUie9L1Bel6Ce9FBeiYFfiJxFW4icRZ4FniJxFW4icRMCzxE4ircROImBLXdLTG8Y9xkKCtTY+0logiYc4vLh0JB+fstuIoqNcCWw2fp5SXOO4l0xHx0XPb3Z+Gm5Hjha7bc5mifqxVpBjXnmdNsCZI3GAT/l+ypU9PT5TThrnedhEHO/IesT6ELXjVndiLpnykgfSGg7b7yr7dIXuF4wDIMjHUZP2lc3HC37tzX4TgwB1QtaSCQMktIiT9V5/WVvW0vDgPdLwBfkRc50kD0GAPhVfGKpJGcFubdhUYZBMdctMevqoq1R9ThjdvI5xgklxNoH3uPyFkhvpAIcfN+K+dsbQpPC9Q8GowB5m83kEtaYLiGxtgAEyDzYlY09E2u/8A0MY794HotavhDHm6Sx3cYwZ7/wAhMmFd7i9zQSTJ94HXO20/r6hdik4BjZwXPJj0gDy/JHwudS0wa27I5ABdOwAuIcdzt/q75VjUPLOG3Y2yTOSSex6KRY0lf8Ngpkglu5GAc/seiq6rTONe5xPL5QIz5ckzhoG/fIg7LfTuA07TBfawy2MnlyACc7k57rU69g/uwxtOYcByTkDdsGZHVRBLMOZgNfTJJJc4jlHmJc0kloz+UfCtakNfcASRbId3EGM+0KtpvFWvmm0slzhLW4ORBgC7AgbkbbKTUwGuIGRTgfDSFGEtaRsp0wHQSxoEtm4ls+vT323SrVlwpuMu4dxaOgm4uxgSGgZzzqtrNMQ6nMhjWMnPMPrPX8rFB4K1x4lVwue4b4uBLwAJ9sfBU48oz4dCj4c2i5ofL6dEw0f/AHag5MN9CY36HuVjxOuHDDiJcGvfkDGXwemcekhT6ds2CedrTc7IDbpLresnPNEnoRKh1TnXRHI1vfJOekf79YUTymIwqv1L9g9rxtygh+QY6x8jsuVF+opiSYlxmJ7CY9blf1dRpiGAdS0iw564xOyp+Cc9V9TcTa0+jcT85Pyrba7HVe6vRoa25i3j1emD04ircROIuuwolniJeq3ETiJgWb04ircROImBZvRVuIiYFbiJxFW4icRZ4FniJxFW4icRMCzxE4ircROImBZ4i14xa4EOLAcOIwYUHEWHOkQvDUWIvW5t1eXpauTbriqPC+KrKUucACSDEBz87SWjr22TSVar3OJbaxzeRrokY+oeu8dgqej1Ai13Q4a1oJf2k+n+y6Gs1FtM8Ob3B0FsOg9T2gLgbtuq1XNFUcw6eiuK6Yqjso1NRcbHMwPNYZM4aSQYM/JXRFrGNYxpy25puDSTPR3cCYGDMbKLSFriQOctIHEBgOcACRPT/wBKeveQ2W2HI3kmcEgAR+X0WKWlZmCGgOPpBE9cjHbP8VUraprRaWub0PK79xIP3U7ODTD5IZUddBPLzZIBB67xKm0YcW5OfaOm+0H4SBWpa2ixoIY4ug/RVEHAMnmLiAB1HsqtfWtc8OqGCQAJDmyBjY/HRdLW69tAAvJzIAAk439Aqja9XUnFJppDF1RzRn5x6fO6ziPKG9PUsZQabgwlgDZzkNjAG8CMKOnWoMJJcajgSQ91MtA9mtAk+5VtmmdTaHadgdVLRcXGLGCGtA6nIOwzHRb0/Ejfw3v5+pbIG04mfuowK51tA0zzNc4zvDQARi1gIsgQcZMbqZrTVDQJFIWlz3gi62DazMuk9dvUq5Uc7eSfSYyfXoq2r1bAS17zUcBzW4tmN3OIt7ZI3E/lMxSZZq2vc8ullzbWzgOMwYH5ebciMHspXFrBbSZyjvy85xzY8wEiwSRJJAgKu6m8w/Ac4QwuJYGs62fVJwLonriQFO9jKbQ581nYDGNbbTbjtmAN8/YnKmKYRMo9W006YDIa557GGiAJj/aOqqO1DmjnbPS4EEH3PT2Kmbq7m3P5pBORET/h3ggYPWPdcfW6pon8okuDrhiMEScQI/RZRRmcImrjKp4vr3BsZuebWtIEtJ3I9I/UhXvDaAp0w0dlxfDwa1Xiu8owwHt39zuu3xF2G36b/FbzPeVBqrv+Svjss8ROIq3ETiKxw1VniJxFW4icRMCzxE4ircROImBZ4iKtxETArcROIq3ETiLPAs8ROIq3ETiJgWeIs8RVuIscRMCzxE4ir8RY4iYE1Uk5GCNlc0msFRgZHZoDYbaSZc4u326dZxC5vEUdSd24P6Eeqqdx26NTT1U/NH59m5pdTNmcT2eq1Vf8JopAAHDXNIAa1sXESMmJjup9FUeY81Rk8jnwXEg7wBt2JzK8zovEQ4FrsTaCHeVrcyYHX1Hz2XpdD4wHgdDBLQQBLW4mB6rjbluq3M01RiV/RXFcZhENPUvueQPaPsAR+pJ/yrehotje5u8BsRHsQfXaFE7xKp/WLbGlnXJujeR0OeiarSPc7neWgzDWO4ePsST+nusY92TbUvqybGMqWjL38jATuIMg9DOAqtGpUIaXg1bSDyPBAjtfBEHsO/orB0NMQBaM5LhxCP8AVuVaoVKjWw5xcBI2ggDbI8052+VnnhjhFxKzGNvpuBc0nllwA2AcQOkg7ZhVmeKtpFwcWtcc8wqOcAd4bYI+6tf1ziYaQ4jAggxHf2RxZSLsMAADi4iSTmXEnPbB+OyZMNxQa4SXucYMAcjRPtzf+S1qUCGttLQW5tDLQD+uc753KqO1FBrr3EtdUEglrmnEklwxg9yAcb9E1Ose0htNvEJy5zyGtA6mYH2UZk4WWanNpkuDJJIMAnEXGJMegwVU0uoAbccuI3Lg4uA6tjAjaP4rOs1fLvBgwR1/yyM/ZcKtqmjMtDQBJgAFv+KB+/oppzPEEzEJ61aHkAQYE8zjLSZgExHWY6yuJX1B1DrGE8MHmP5oMgA/lB+5z2UNXVO1HJTltOTLju4TsOzfTr1XS01JtNsNXS7dt08XLn2hUarVZ+GhbotDQAOi34ircROIuiwq1niJxFX4icRMCxxE4ir8RY4iYFriLHEVfiLHETAs8RFX4iwmBX4icRV70vWeBYvS9V70vTAsXpeq96XpgWL04ir3pemBY4iXqvel6YElVod6EbEbhKWvfTkOmHCC5vaZ26fH2Ud6xetPU6K1qYxXH38va1frtT8Mu7pfHMgtNwLgJ6NbjqPnfsrg1bapa5+OV+4LgGyAT6HC8g6gJlstPcGD+iy3VVm9Q8evKfu3+C52/sl2ic25z/K0t6+meKuHrNTp2mLQKgAEiTEE9TNy3Nd7qTg4gNzIF+4HluIBjacHE7ryv9vOAhzHNyCSLXZbt2MLcf0iZ3cDc45Y7dwjoeirq9DqKe9EtqnUWp8vSUKYBbB5hcem8Ed5jc+uJ7rbhE+Z1pmSbGyXb5JMnYY9F5qt4/ROzieQNP4b53nr/OVEf6RMmQ17jMjlDRPyZhRGjv1T8s/sTftx5eqfrmBxh95cPpndhnvG87+pVN/izj5B0BBIkz1zsPnuV5l3itZ0WUw3tcS79BAUT9PUqf3ryR+UYb/pGFuWdnvV/Nw8K9dRHbl0dd440EgE1XTIa07TvL9h7BUuDUrEGsYaNmDyj46n1KkoadjNgp710Gl2y1Y57yrb2qruceEtMBogYW96r8ROIrTDUWL0vVe9L0wLF6XqvxEvTAscRL1XvS9MCxenEVe9L0wLHEWFBesJgQXpeoL0vWWBPel6gvS9MCe9L1Bel6YE96XqC9L0wJ70vUF6XpgT3peoL0vTAnvS9QXpemBPetTCivS9MJSwOwWQQob0vTAnvS9QXpemEJ70vUF6XpgT3peoL0vTAnvS9QXpemBPel6gvS9MCe9L1Bel6YE96XqC9L0wJ71hQ3omBGiIpSIiICIiAiIgIiICIiIEREBERARERIiIgIiIMLKIgIiIMLKIgIiICwsoiBEREv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1" name="AutoShape 7" descr="data:image/jpeg;base64,/9j/4AAQSkZJRgABAQAAAQABAAD/2wCEAAkGBhAQEBUUEBQVEBQWEhUYFBcVFRQUFhgUFRQYFRcdGRQXHSYeGBsjGRgVHy8gJCcrLCwsFh8xNTArNSYrLCkBCQoKDgwOGg8PGi8kHyQpKSwqLC0sKSwsKS0sLC0pKSwsKSwsLCwpLCksLCwsLCwsKSwpKSwsLCwsKSksLCwsLP/AABEIAMIBBAMBIgACEQEDEQH/xAAbAAEAAgMBAQAAAAAAAAAAAAAAAwQBAgUGB//EAD0QAAEDAwIEBQIEAgkEAwAAAAEAAhEDEiEEMRMiQVEFMmFxgUKRI1KhsdHwBhQVM2JyksHxQ4Ki4SRTc//EABoBAQACAwEAAAAAAAAAAAAAAAABBQIEBgP/xAAsEQEAAQMDAwIFBAMAAAAAAAAAAQIDEQQFIRIxQVFhIjJxgaFCkbHwE9Hx/9oADAMBAAIRAxEAPwD6GiIrlViIiAiIgIiICIiAiIgIiICIiAiIgIiICIiAiIgIiICIiAiIgIiICIiAiIgIiICIiAiIgIiICItXvA3x/PbqomYiMyRGezZFWq6qI2YCYuf0MTtI/dcnUeM0oMvfVMO8stbPTaJG+8qsvbpYt8U/FPt/tvW9Bdr5nj6u3Urtb5nBvuQP3UR8SpD6wfaT+wXm6njf5KbWy0CcTIOTgdUPjdUhxDQZeHRMZGwE4A91o1bxX+miP3bUbbT5q/D0P9rUfzx7hw/cKRniFE4FRk9rhP2K8vR8YqRMNdDyTlsEuu6NcdhGVqPGyRDmSASYxBLsTssY3i55ohM7dR4ql7EFZXkKOrYGi08NwYZLXObLp6xgrpUfE6rQTIqtBaBOHEkdHNEfcLctbvaq4riY/Mf37NevbrkfLOXdRUtN4tTebTyO2tdG47HY/Cuq1ouU3I6qZzDQqoqonFUYERFmxEREBERAREQEREBERAREQEREBERAREQERV9Xq2U2lzzA2kZMnbC8L+oosUddf/Xras1XaumlvVrgRsJnJwJAndcLU+PC4tpQXlmSemdwO3v32XO8S17tQJJNNpm0Ng8wG5B9/bGFxdJpajnXNcG2Ote9xMexA8xgbAdQuT1OsuamfinEen97r+zp6LMcRz6unq3uebnm4+uY9ugVOq50bGADtjYDad9xtst69UTAMx1IifiTHtJWKVQMzcATIGGwCTIiSS52CZjBDVqxD3mULdWBBdLR3Ox9RMSN8+nstnOL2GKbnMlrXPggAnImP4qbWa59Om57XOdnGckdcfrKu0a1zSXF5YLBzuGHOyAQDE7e09FKFbwzS02sspNNWo4uc5zboaxpdsDuTBxG8ZkoQXYtIPqHT06NB7x8K26p+Ha0lrnEQ4uElgJnJe4htxGcCRgYVb+sve4sY99rALqkhzSSYwTt+qJ7KvCqMcGv3cJDTN0RJgEcx6QuhRYRsfXGR+mP+FVo0r306b6ouDHFwMEgkRjBE2kEg/8AtXHVhMNjoNgIAxsMbdkkhvX1DWNbfbBlrZ8txzJ+2F0NN4jUpGDNRkwBu7ABJB6j0PpnouBqWPB4j4eRaKYHkBJMucCew39l07W0qFxJMNMkxJneJwvS1frsVdVEsLlum7GK4en0uqZUbcwyP53HQqZeSoau0ipRIEgcvQsa3N3Y7ZXo9Br21mBzcdwdwup0etp1EelXmFDqdNVZn2WkRFvtUREQEREBERAREQEREBERAREQERauMBY1VRTEzPZMRNU4hFqdQGgz0HNESG5zHUBeU8T1Rr5cY6NtxgGQSOp9Fc8Z1lzrQRjMkQZzykA9JK5LGEwXtLGh0vLWttcTmGmeob8ZwuN1epq1Fzqnt4h0mnsRZoxHfyhl5aX1S0QDHMDcZ3geUAA7x0+NampuDOaZHIM7bmB2wojSDyBi2czjAzA9SYHyrTtAKJc+obqsERAPmEOJ/KA3la3eCSYWtD2VnD5Km01NpGQNsTE+8wbffp6KMCfT3Vhj2sYTv6NySd8AeySiGuiOnDWgQ6GNbfUaIZETAJ5jj6TlWdRraT4Y2kHU7gScsucAALgCTAgYGTndUNKNQ4zTZbvaYrky7JJJAk/seylOn1Q2aSRjy1ncxnPM/fJ9FkLP9apMgNYHE4LhSbSgFxORORPdZ/tej1aXHDoDTuPLzE83STAmN43qf/Ib9DzA6U3kF0bk35Oe8KGs6qDlj3gEF0iuLiIOckY7BMQZla02ta2ieGLL3w4ky4lp5iegEloAz5c5Kg4/NP8AP2WaupBotuim1kh03BtziTNzwMmNs+VVzqKDvrbMQMqO6HRoa4AjMF0gdiRmPfK217TUJcS57W7MFpAftkY2yYJ+yq0tLey2cfSRMevv/wAK74fSOSAdoddOXh25+CAsZ4ZRy2Bp0xNcuJfEMOXYEZDcTn4wFLQ1Jpv4tMyN3ACG2bbdHCAodbpqjnh1OA4gC4zygEuMdp2+VI7ThlPmdl75EnlvMx0iIz8brK1cqt1RXTPJXRFcTTV2er0upbUaHNMghTLy3ges4T7CZY44wRDuoz06r1K7TT34v24rhzN61NquaZERFsPIREQEREBERARYlJQZRYlJQZRYlJQZVDxTUta0g80ASA61wki0x1yPbCuly8f474ieIBBcJcXckFomAJ+5VPu16aLUUR+r+IWO32+qua58KjjWLgOVxc6ATIJJ6k/z1TVuJNjDdE2DqZMAx6wFJRq3NNRgxNocRs4jIHrH7rnVmPZV4jZgAXGDgTB/j8LmYXUrmhFouZ+I9uxdEXiQOWelrn/9oCzV0YptcXEuqO/MTIE5Jbs1xOzdwNyScaNZw2AXcJzmue9+CKdK58QJlznG6G947Y1paZ/4nFENa1pbltwki0viQHOE46Z9FIeHeE0HNeXMDyXuO7xgHboOp77rd2kphzeDQYKjjgEvB3mcOEe6xoeWk4jJNR+M48v6qSpUoUwzjTVmIaGAdZgvJJj2iVPOUcYdCl4w+RDqdNpGAakOMjHMXiDPvjPVT0vEHOAuZ1mHF4MXQPq6jO/UKlfQJNzGloAnktFw5hLyS9x22PTZSU3SAS/iS5xz9InAuJJMZz7LHEMst6HidRok2BvPg3Ekgu2IOAA09JMAdZGlbxjUx/dBsYJLaxA7SCPZQMYDTpb+Z2wHWsRv8/p6rGp1RaHBhFMNk7EgkmS6JJO+/WemUwZa1y6qwXU+MBEOsfbg5taZA/n3FdtDkqONOk1oacFgvDzP1HeCDPwreiY59L8V5qXDbIHC2bkQAMOA7BhwoS5llQMkD8pJdEOfGXf75ztKyhCPTae+kyILgwEH1gqzp6r96ki0OPYucAMCMbEyT7iOlE+Iuo06ctJubEgTBiRjrupxRdUpkuqcQuDgI8sOAAgE49fdRMELHheuIpgVHEVKjngRnqQfYN7+0LOj8BM31nOqGYbcSRb+6h0fhp45MG2m5tMYhuG3PP6uP2VjxXSOc4OYC4kBkF0M7guyJAzjvCx7dk9+6HWuDpNMzDt9gC3t3J7/ALr1Xg2uFai13plebd4dwmGbHYB2OHScnGcH9oVj+iuptqPpzI3B6H2V3tN7prm34lW7hbzTFfo9UixKSukUrKLEpKDKLEpKDKLEogiuS5RXJepEtyXKK9L0EtyXKK9L0wN6rzGASegG5K8v4t4kG1XXSegkgmZ+ML0Fd4xMRd1db0MZ6Zheb12ka5znZkuOQ4nHSCI9TPVcvvFWb0U+kLzbqcWpn3a19U91JtrSW5LGwATLiCY9533haUBebDsYukbZjI6ZMLGrJptZwwRa2Ce5kkucTv7/APC0dqyWvcAGkCSDE3iInv0+yqIhYLTfBG1a5rF8taA9wf5ZaIpgj8okyP4qSpRpsLXEue64vFwtdUqEYqOb9IH0tOcdATOjNYadAuddRJsDtjLmzIa0R2mZMyMGYVJklt5BaLnRJk8roMx13Uo4TaageC6MzVqH9Gfp/Bb0vCTUIIFgbtxA2wG7zATcTMxggz6rOh05NMwTmtUn4DFV8SoulrHk2BxdLTvLsNtEGcx8fZ5PC7pvBqp/6r6cRzSG4EiAxsl0+pbvsrbA8AXsAyQI2LQRmCSRv1yYKp0NNUbYeC8vLRF1RrXkDBtBaTAn0neV0qAa7luuLTDpEEO6gggH9lEymHO09GGUnAZeA3ckAcSTA2Bzt6KbU6V2Gsa2pMC57mgifMbgZAidjORujrRRoh24F3qIfMid8gjPUqJvigAiX1HGeZ3Db9RObTjf/fpCQLOn0zxSeKjjM2tzgMAEG8+YgRnpA3JXIoeHtDX8x5QfSSbhzGfSY3K6Dtb+GG3EOJBc9jQfc8x3DRA/cKKk4cNwnOYktuj8RxmMDBBI/wAQUwhE+gTRY4GBYJhtxB2uz65Kj0WkqU7gW2gCQMGRFxgnpIB+Sr+meRTZ/kHf1Vd/jb30nOa6QRaGmMSOUGN8knfqpHRZ4jDIiBNRz3HYC6I2iIaCdlU1GsNSmSL2A+WMPLREn0BOBnvMLHBaG/jkubTa3lbkvqvMNAA3khxjuQrA0TmYfa3q5nmcLjMOcDAO5tGBG5yox5TlT0ja55nkWHa8AuIIkEhuANtxnpuq2kqmnqmGTBkZAH6Dou68zMR8LzWrMVGOgjm3JmTcB8dcLa0dfTfpn3eGopzamPZ9AD0uVelUlo9lveu0c0luWblDel6CW5LlFcl6Ca5YUV6IIL0vUF6XrMT3peoL04iCe9L1BxE4iCR9UAtkgZ3LS7ofpGV5nXMqOquDC4CSXOa0xnYBoHKcHc9fTPerP2MkQ4ZAk5BGPXKp18OddIHm54nMTJHsuT3iOnUZ9Yhfbfza+6lbdTbIOWDc3E75ON+sQtuBTax31OLQIOM+h6wPla09S1zb55ASAcxAjaemVluobkS1zCQQRk3QIkjp6qphvKmopmpqGYL2NbxCwfmIxjM/Tv6q6/RczGOcQKVKX02jAe4E8zvV7hj0PZdTwkilJcG3CkOYZ5mujE7GD/4hUqrnRkFtzi4iZl0ncwJP8jucsowh0FN7actc1v4r/M0vJw3Ihw+ymogsPmoteRMijzmTvJfKj0zjDhJP4hx0wBt/OVXo12VK5PBfqC0AdQ0EZAIxILowcYUYHSZUqU8NfSZdj+65jud+JLu63073ueWirRDgS4htLOYkmKm5xkrmVtIGsueA1x4hfdbguERfnMHbpjuF0fCdEyjQJaBL3NJAiIAkbQCmDJo6b3U2PD2NLWkAmm8wAXDzCoPfZRavxcipwnVWm5uBY4ggnH/Ux0/XuVszVF1ENLS5pEEAHIsk+udvdVaHg7pc83Bp2NRgDmgwSGtZJJ6eXEegUfVP0W9LqXQGscKbRABNJwYcwQHGpzGQeqa/RVXBznPa4lsGKZBt3gS8gbDotneHvcbi+MkG6nTaXiMCA25oHff0W+oqvtl0sJZJEHYj1zkTvCJc+syadI7EsDcE4kTgHBwNlxPDaTxV54Ia14OMG0EjHtP3Xo9KWmjTmCCwRj3zKNp03uc+AA0EHGXGBcGzibScrKKvDGYR+HPPEa9wk/REEhzy4yS7AtbtuTdgGFZc7ECNz8k7knck9yqbfEHlz3HkpUnEPI2L7YtH+FvIzG5HqtqlZ7qZcGOaSOUfUR3jod49lEphSq6RlIfimpzSTY8w5zuYgMgyekmFS1bQGNgAQW7Olw5hh3rn910wdSGibTy4kEuGJgnqehXI1D7rBvLmjaCMzB7xatjTRM3qY94eN6Yi3VPs9vpn8jfYKS9VaToaPZb8RdxhzKe9L1BxEvUie9L1Bel6Ce9FBeiYFfiJxFW4icRZ4FniJxFW4icRMCzxE4ircROImBLXdLTG8Y9xkKCtTY+0logiYc4vLh0JB+fstuIoqNcCWw2fp5SXOO4l0xHx0XPb3Z+Gm5Hjha7bc5mifqxVpBjXnmdNsCZI3GAT/l+ypU9PT5TThrnedhEHO/IesT6ELXjVndiLpnykgfSGg7b7yr7dIXuF4wDIMjHUZP2lc3HC37tzX4TgwB1QtaSCQMktIiT9V5/WVvW0vDgPdLwBfkRc50kD0GAPhVfGKpJGcFubdhUYZBMdctMevqoq1R9ThjdvI5xgklxNoH3uPyFkhvpAIcfN+K+dsbQpPC9Q8GowB5m83kEtaYLiGxtgAEyDzYlY09E2u/8A0MY794HotavhDHm6Sx3cYwZ7/wAhMmFd7i9zQSTJ94HXO20/r6hdik4BjZwXPJj0gDy/JHwudS0wa27I5ABdOwAuIcdzt/q75VjUPLOG3Y2yTOSSex6KRY0lf8Ngpkglu5GAc/seiq6rTONe5xPL5QIz5ckzhoG/fIg7LfTuA07TBfawy2MnlyACc7k57rU69g/uwxtOYcByTkDdsGZHVRBLMOZgNfTJJJc4jlHmJc0kloz+UfCtakNfcASRbId3EGM+0KtpvFWvmm0slzhLW4ORBgC7AgbkbbKTUwGuIGRTgfDSFGEtaRsp0wHQSxoEtm4ls+vT323SrVlwpuMu4dxaOgm4uxgSGgZzzqtrNMQ6nMhjWMnPMPrPX8rFB4K1x4lVwue4b4uBLwAJ9sfBU48oz4dCj4c2i5ofL6dEw0f/AHag5MN9CY36HuVjxOuHDDiJcGvfkDGXwemcekhT6ds2CedrTc7IDbpLresnPNEnoRKh1TnXRHI1vfJOekf79YUTymIwqv1L9g9rxtygh+QY6x8jsuVF+opiSYlxmJ7CY9blf1dRpiGAdS0iw564xOyp+Cc9V9TcTa0+jcT85Pyrba7HVe6vRoa25i3j1emD04ircROIuuwolniJeq3ETiJgWb04ircROImBZvRVuIiYFbiJxFW4icRZ4FniJxFW4icRMCzxE4ircROImBZ4i14xa4EOLAcOIwYUHEWHOkQvDUWIvW5t1eXpauTbriqPC+KrKUucACSDEBz87SWjr22TSVar3OJbaxzeRrokY+oeu8dgqej1Ai13Q4a1oJf2k+n+y6Gs1FtM8Ob3B0FsOg9T2gLgbtuq1XNFUcw6eiuK6Yqjso1NRcbHMwPNYZM4aSQYM/JXRFrGNYxpy25puDSTPR3cCYGDMbKLSFriQOctIHEBgOcACRPT/wBKeveQ2W2HI3kmcEgAR+X0WKWlZmCGgOPpBE9cjHbP8VUraprRaWub0PK79xIP3U7ODTD5IZUddBPLzZIBB67xKm0YcW5OfaOm+0H4SBWpa2ixoIY4ug/RVEHAMnmLiAB1HsqtfWtc8OqGCQAJDmyBjY/HRdLW69tAAvJzIAAk439Aqja9XUnFJppDF1RzRn5x6fO6ziPKG9PUsZQabgwlgDZzkNjAG8CMKOnWoMJJcajgSQ91MtA9mtAk+5VtmmdTaHadgdVLRcXGLGCGtA6nIOwzHRb0/Ejfw3v5+pbIG04mfuowK51tA0zzNc4zvDQARi1gIsgQcZMbqZrTVDQJFIWlz3gi62DazMuk9dvUq5Uc7eSfSYyfXoq2r1bAS17zUcBzW4tmN3OIt7ZI3E/lMxSZZq2vc8ullzbWzgOMwYH5ebciMHspXFrBbSZyjvy85xzY8wEiwSRJJAgKu6m8w/Ac4QwuJYGs62fVJwLonriQFO9jKbQ581nYDGNbbTbjtmAN8/YnKmKYRMo9W006YDIa557GGiAJj/aOqqO1DmjnbPS4EEH3PT2Kmbq7m3P5pBORET/h3ggYPWPdcfW6pon8okuDrhiMEScQI/RZRRmcImrjKp4vr3BsZuebWtIEtJ3I9I/UhXvDaAp0w0dlxfDwa1Xiu8owwHt39zuu3xF2G36b/FbzPeVBqrv+Svjss8ROIq3ETiKxw1VniJxFW4icRMCzxE4ircROImBZ4iKtxETArcROIq3ETiLPAs8ROIq3ETiJgWeIs8RVuIscRMCzxE4ir8RY4iYE1Uk5GCNlc0msFRgZHZoDYbaSZc4u326dZxC5vEUdSd24P6Eeqqdx26NTT1U/NH59m5pdTNmcT2eq1Vf8JopAAHDXNIAa1sXESMmJjup9FUeY81Rk8jnwXEg7wBt2JzK8zovEQ4FrsTaCHeVrcyYHX1Hz2XpdD4wHgdDBLQQBLW4mB6rjbluq3M01RiV/RXFcZhENPUvueQPaPsAR+pJ/yrehotje5u8BsRHsQfXaFE7xKp/WLbGlnXJujeR0OeiarSPc7neWgzDWO4ePsST+nusY92TbUvqybGMqWjL38jATuIMg9DOAqtGpUIaXg1bSDyPBAjtfBEHsO/orB0NMQBaM5LhxCP8AVuVaoVKjWw5xcBI2ggDbI8052+VnnhjhFxKzGNvpuBc0nllwA2AcQOkg7ZhVmeKtpFwcWtcc8wqOcAd4bYI+6tf1ziYaQ4jAggxHf2RxZSLsMAADi4iSTmXEnPbB+OyZMNxQa4SXucYMAcjRPtzf+S1qUCGttLQW5tDLQD+uc753KqO1FBrr3EtdUEglrmnEklwxg9yAcb9E1Ose0htNvEJy5zyGtA6mYH2UZk4WWanNpkuDJJIMAnEXGJMegwVU0uoAbccuI3Lg4uA6tjAjaP4rOs1fLvBgwR1/yyM/ZcKtqmjMtDQBJgAFv+KB+/oppzPEEzEJ61aHkAQYE8zjLSZgExHWY6yuJX1B1DrGE8MHmP5oMgA/lB+5z2UNXVO1HJTltOTLju4TsOzfTr1XS01JtNsNXS7dt08XLn2hUarVZ+GhbotDQAOi34ircROIuiwq1niJxFX4icRMCxxE4ir8RY4iYFriLHEVfiLHETAs8RFX4iwmBX4icRV70vWeBYvS9V70vTAsXpeq96XpgWL04ir3pemBY4iXqvel6YElVod6EbEbhKWvfTkOmHCC5vaZ26fH2Ud6xetPU6K1qYxXH38va1frtT8Mu7pfHMgtNwLgJ6NbjqPnfsrg1bapa5+OV+4LgGyAT6HC8g6gJlstPcGD+iy3VVm9Q8evKfu3+C52/sl2ic25z/K0t6+meKuHrNTp2mLQKgAEiTEE9TNy3Nd7qTg4gNzIF+4HluIBjacHE7ryv9vOAhzHNyCSLXZbt2MLcf0iZ3cDc45Y7dwjoeirq9DqKe9EtqnUWp8vSUKYBbB5hcem8Ed5jc+uJ7rbhE+Z1pmSbGyXb5JMnYY9F5qt4/ROzieQNP4b53nr/OVEf6RMmQ17jMjlDRPyZhRGjv1T8s/sTftx5eqfrmBxh95cPpndhnvG87+pVN/izj5B0BBIkz1zsPnuV5l3itZ0WUw3tcS79BAUT9PUqf3ryR+UYb/pGFuWdnvV/Nw8K9dRHbl0dd440EgE1XTIa07TvL9h7BUuDUrEGsYaNmDyj46n1KkoadjNgp710Gl2y1Y57yrb2qruceEtMBogYW96r8ROIrTDUWL0vVe9L0wLF6XqvxEvTAscRL1XvS9MCxenEVe9L0wLHEWFBesJgQXpeoL0vWWBPel6gvS9MCe9L1Bel6YE96XqC9L0wJ70vUF6XpgT3peoL0vTAnvS9QXpemBPetTCivS9MJSwOwWQQob0vTAnvS9QXpemEJ70vUF6XpgT3peoL0vTAnvS9QXpemBPel6gvS9MCe9L1Bel6YE96XqC9L0wJ71hQ3omBGiIpSIiICIiAiIgIiICIiIEREBERARERIiIgIiIMLKIgIiIMLKIgIiICwsoiBEREv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3" name="AutoShape 9" descr="data:image/jpeg;base64,/9j/4AAQSkZJRgABAQAAAQABAAD/2wCEAAkGBhAQEBUUEBQVEBQWEhUYFBcVFRQUFhgUFRQYFRcdGRQXHSYeGBsjGRgVHy8gJCcrLCwsFh8xNTArNSYrLCkBCQoKDgwOGg8PGi8kHyQpKSwqLC0sKSwsKS0sLC0pKSwsKSwsLCwpLCksLCwsLCwsKSwpKSwsLCwsKSksLCwsLP/AABEIAMIBBAMBIgACEQEDEQH/xAAbAAEAAgMBAQAAAAAAAAAAAAAAAwQBAgUGB//EAD0QAAEDAwIEBQIEAgkEAwAAAAEAAhEDEiEEMRMiQVEFMmFxgUKRI1KhsdHwBhQVM2JyksHxQ4Ki4SRTc//EABoBAQACAwEAAAAAAAAAAAAAAAABBQIEBgP/xAAsEQEAAQMDAwIFBAMAAAAAAAAAAQIDEQQFIRIxQVFhIjJxgaFCkbHwE9Hx/9oADAMBAAIRAxEAPwD6GiIrlViIiAiIgIiICIiAiIgIiICIiAiIgIiICIiAiIgIiICIiAiIgIiICIiAiIgIiICIiAiIgIiICItXvA3x/PbqomYiMyRGezZFWq6qI2YCYuf0MTtI/dcnUeM0oMvfVMO8stbPTaJG+8qsvbpYt8U/FPt/tvW9Bdr5nj6u3Urtb5nBvuQP3UR8SpD6wfaT+wXm6njf5KbWy0CcTIOTgdUPjdUhxDQZeHRMZGwE4A91o1bxX+miP3bUbbT5q/D0P9rUfzx7hw/cKRniFE4FRk9rhP2K8vR8YqRMNdDyTlsEuu6NcdhGVqPGyRDmSASYxBLsTssY3i55ohM7dR4ql7EFZXkKOrYGi08NwYZLXObLp6xgrpUfE6rQTIqtBaBOHEkdHNEfcLctbvaq4riY/Mf37NevbrkfLOXdRUtN4tTebTyO2tdG47HY/Cuq1ouU3I6qZzDQqoqonFUYERFmxEREBERAREQEREBERAREQEREBERAREQERV9Xq2U2lzzA2kZMnbC8L+oosUddf/Xras1XaumlvVrgRsJnJwJAndcLU+PC4tpQXlmSemdwO3v32XO8S17tQJJNNpm0Ng8wG5B9/bGFxdJpajnXNcG2Ote9xMexA8xgbAdQuT1OsuamfinEen97r+zp6LMcRz6unq3uebnm4+uY9ugVOq50bGADtjYDad9xtst69UTAMx1IifiTHtJWKVQMzcATIGGwCTIiSS52CZjBDVqxD3mULdWBBdLR3Ox9RMSN8+nstnOL2GKbnMlrXPggAnImP4qbWa59Om57XOdnGckdcfrKu0a1zSXF5YLBzuGHOyAQDE7e09FKFbwzS02sspNNWo4uc5zboaxpdsDuTBxG8ZkoQXYtIPqHT06NB7x8K26p+Ha0lrnEQ4uElgJnJe4htxGcCRgYVb+sve4sY99rALqkhzSSYwTt+qJ7KvCqMcGv3cJDTN0RJgEcx6QuhRYRsfXGR+mP+FVo0r306b6ouDHFwMEgkRjBE2kEg/8AtXHVhMNjoNgIAxsMbdkkhvX1DWNbfbBlrZ8txzJ+2F0NN4jUpGDNRkwBu7ABJB6j0PpnouBqWPB4j4eRaKYHkBJMucCew39l07W0qFxJMNMkxJneJwvS1frsVdVEsLlum7GK4en0uqZUbcwyP53HQqZeSoau0ipRIEgcvQsa3N3Y7ZXo9Br21mBzcdwdwup0etp1EelXmFDqdNVZn2WkRFvtUREQEREBERAREQEREBERAREQERauMBY1VRTEzPZMRNU4hFqdQGgz0HNESG5zHUBeU8T1Rr5cY6NtxgGQSOp9Fc8Z1lzrQRjMkQZzykA9JK5LGEwXtLGh0vLWttcTmGmeob8ZwuN1epq1Fzqnt4h0mnsRZoxHfyhl5aX1S0QDHMDcZ3geUAA7x0+NampuDOaZHIM7bmB2wojSDyBi2czjAzA9SYHyrTtAKJc+obqsERAPmEOJ/KA3la3eCSYWtD2VnD5Km01NpGQNsTE+8wbffp6KMCfT3Vhj2sYTv6NySd8AeySiGuiOnDWgQ6GNbfUaIZETAJ5jj6TlWdRraT4Y2kHU7gScsucAALgCTAgYGTndUNKNQ4zTZbvaYrky7JJJAk/seylOn1Q2aSRjy1ncxnPM/fJ9FkLP9apMgNYHE4LhSbSgFxORORPdZ/tej1aXHDoDTuPLzE83STAmN43qf/Ib9DzA6U3kF0bk35Oe8KGs6qDlj3gEF0iuLiIOckY7BMQZla02ta2ieGLL3w4ky4lp5iegEloAz5c5Kg4/NP8AP2WaupBotuim1kh03BtziTNzwMmNs+VVzqKDvrbMQMqO6HRoa4AjMF0gdiRmPfK217TUJcS57W7MFpAftkY2yYJ+yq0tLey2cfSRMevv/wAK74fSOSAdoddOXh25+CAsZ4ZRy2Bp0xNcuJfEMOXYEZDcTn4wFLQ1Jpv4tMyN3ACG2bbdHCAodbpqjnh1OA4gC4zygEuMdp2+VI7ThlPmdl75EnlvMx0iIz8brK1cqt1RXTPJXRFcTTV2er0upbUaHNMghTLy3ges4T7CZY44wRDuoz06r1K7TT34v24rhzN61NquaZERFsPIREQEREBERARYlJQZRYlJQZRYlJQZVDxTUta0g80ASA61wki0x1yPbCuly8f474ieIBBcJcXckFomAJ+5VPu16aLUUR+r+IWO32+qua58KjjWLgOVxc6ATIJJ6k/z1TVuJNjDdE2DqZMAx6wFJRq3NNRgxNocRs4jIHrH7rnVmPZV4jZgAXGDgTB/j8LmYXUrmhFouZ+I9uxdEXiQOWelrn/9oCzV0YptcXEuqO/MTIE5Jbs1xOzdwNyScaNZw2AXcJzmue9+CKdK58QJlznG6G947Y1paZ/4nFENa1pbltwki0viQHOE46Z9FIeHeE0HNeXMDyXuO7xgHboOp77rd2kphzeDQYKjjgEvB3mcOEe6xoeWk4jJNR+M48v6qSpUoUwzjTVmIaGAdZgvJJj2iVPOUcYdCl4w+RDqdNpGAakOMjHMXiDPvjPVT0vEHOAuZ1mHF4MXQPq6jO/UKlfQJNzGloAnktFw5hLyS9x22PTZSU3SAS/iS5xz9InAuJJMZz7LHEMst6HidRok2BvPg3Ekgu2IOAA09JMAdZGlbxjUx/dBsYJLaxA7SCPZQMYDTpb+Z2wHWsRv8/p6rGp1RaHBhFMNk7EgkmS6JJO+/WemUwZa1y6qwXU+MBEOsfbg5taZA/n3FdtDkqONOk1oacFgvDzP1HeCDPwreiY59L8V5qXDbIHC2bkQAMOA7BhwoS5llQMkD8pJdEOfGXf75ztKyhCPTae+kyILgwEH1gqzp6r96ki0OPYucAMCMbEyT7iOlE+Iuo06ctJubEgTBiRjrupxRdUpkuqcQuDgI8sOAAgE49fdRMELHheuIpgVHEVKjngRnqQfYN7+0LOj8BM31nOqGYbcSRb+6h0fhp45MG2m5tMYhuG3PP6uP2VjxXSOc4OYC4kBkF0M7guyJAzjvCx7dk9+6HWuDpNMzDt9gC3t3J7/ALr1Xg2uFai13plebd4dwmGbHYB2OHScnGcH9oVj+iuptqPpzI3B6H2V3tN7prm34lW7hbzTFfo9UixKSukUrKLEpKDKLEpKDKLEogiuS5RXJepEtyXKK9L0EtyXKK9L0wN6rzGASegG5K8v4t4kG1XXSegkgmZ+ML0Fd4xMRd1db0MZ6Zheb12ka5znZkuOQ4nHSCI9TPVcvvFWb0U+kLzbqcWpn3a19U91JtrSW5LGwATLiCY9533haUBebDsYukbZjI6ZMLGrJptZwwRa2Ce5kkucTv7/APC0dqyWvcAGkCSDE3iInv0+yqIhYLTfBG1a5rF8taA9wf5ZaIpgj8okyP4qSpRpsLXEue64vFwtdUqEYqOb9IH0tOcdATOjNYadAuddRJsDtjLmzIa0R2mZMyMGYVJklt5BaLnRJk8roMx13Uo4TaageC6MzVqH9Gfp/Bb0vCTUIIFgbtxA2wG7zATcTMxggz6rOh05NMwTmtUn4DFV8SoulrHk2BxdLTvLsNtEGcx8fZ5PC7pvBqp/6r6cRzSG4EiAxsl0+pbvsrbA8AXsAyQI2LQRmCSRv1yYKp0NNUbYeC8vLRF1RrXkDBtBaTAn0neV0qAa7luuLTDpEEO6gggH9lEymHO09GGUnAZeA3ckAcSTA2Bzt6KbU6V2Gsa2pMC57mgifMbgZAidjORujrRRoh24F3qIfMid8gjPUqJvigAiX1HGeZ3Db9RObTjf/fpCQLOn0zxSeKjjM2tzgMAEG8+YgRnpA3JXIoeHtDX8x5QfSSbhzGfSY3K6Dtb+GG3EOJBc9jQfc8x3DRA/cKKk4cNwnOYktuj8RxmMDBBI/wAQUwhE+gTRY4GBYJhtxB2uz65Kj0WkqU7gW2gCQMGRFxgnpIB+Sr+meRTZ/kHf1Vd/jb30nOa6QRaGmMSOUGN8knfqpHRZ4jDIiBNRz3HYC6I2iIaCdlU1GsNSmSL2A+WMPLREn0BOBnvMLHBaG/jkubTa3lbkvqvMNAA3khxjuQrA0TmYfa3q5nmcLjMOcDAO5tGBG5yox5TlT0ja55nkWHa8AuIIkEhuANtxnpuq2kqmnqmGTBkZAH6Dou68zMR8LzWrMVGOgjm3JmTcB8dcLa0dfTfpn3eGopzamPZ9AD0uVelUlo9lveu0c0luWblDel6CW5LlFcl6Ca5YUV6IIL0vUF6XrMT3peoL04iCe9L1BxE4iCR9UAtkgZ3LS7ofpGV5nXMqOquDC4CSXOa0xnYBoHKcHc9fTPerP2MkQ4ZAk5BGPXKp18OddIHm54nMTJHsuT3iOnUZ9Yhfbfza+6lbdTbIOWDc3E75ON+sQtuBTax31OLQIOM+h6wPla09S1zb55ASAcxAjaemVluobkS1zCQQRk3QIkjp6qphvKmopmpqGYL2NbxCwfmIxjM/Tv6q6/RczGOcQKVKX02jAe4E8zvV7hj0PZdTwkilJcG3CkOYZ5mujE7GD/4hUqrnRkFtzi4iZl0ncwJP8jucsowh0FN7actc1v4r/M0vJw3Ihw+ymogsPmoteRMijzmTvJfKj0zjDhJP4hx0wBt/OVXo12VK5PBfqC0AdQ0EZAIxILowcYUYHSZUqU8NfSZdj+65jud+JLu63073ueWirRDgS4htLOYkmKm5xkrmVtIGsueA1x4hfdbguERfnMHbpjuF0fCdEyjQJaBL3NJAiIAkbQCmDJo6b3U2PD2NLWkAmm8wAXDzCoPfZRavxcipwnVWm5uBY4ggnH/Ux0/XuVszVF1ENLS5pEEAHIsk+udvdVaHg7pc83Bp2NRgDmgwSGtZJJ6eXEegUfVP0W9LqXQGscKbRABNJwYcwQHGpzGQeqa/RVXBznPa4lsGKZBt3gS8gbDotneHvcbi+MkG6nTaXiMCA25oHff0W+oqvtl0sJZJEHYj1zkTvCJc+syadI7EsDcE4kTgHBwNlxPDaTxV54Ia14OMG0EjHtP3Xo9KWmjTmCCwRj3zKNp03uc+AA0EHGXGBcGzibScrKKvDGYR+HPPEa9wk/REEhzy4yS7AtbtuTdgGFZc7ECNz8k7knck9yqbfEHlz3HkpUnEPI2L7YtH+FvIzG5HqtqlZ7qZcGOaSOUfUR3jod49lEphSq6RlIfimpzSTY8w5zuYgMgyekmFS1bQGNgAQW7Olw5hh3rn910wdSGibTy4kEuGJgnqehXI1D7rBvLmjaCMzB7xatjTRM3qY94eN6Yi3VPs9vpn8jfYKS9VaToaPZb8RdxhzKe9L1BxEvUie9L1Bel6Ce9FBeiYFfiJxFW4icRZ4FniJxFW4icRMCzxE4ircROImBLXdLTG8Y9xkKCtTY+0logiYc4vLh0JB+fstuIoqNcCWw2fp5SXOO4l0xHx0XPb3Z+Gm5Hjha7bc5mifqxVpBjXnmdNsCZI3GAT/l+ypU9PT5TThrnedhEHO/IesT6ELXjVndiLpnykgfSGg7b7yr7dIXuF4wDIMjHUZP2lc3HC37tzX4TgwB1QtaSCQMktIiT9V5/WVvW0vDgPdLwBfkRc50kD0GAPhVfGKpJGcFubdhUYZBMdctMevqoq1R9ThjdvI5xgklxNoH3uPyFkhvpAIcfN+K+dsbQpPC9Q8GowB5m83kEtaYLiGxtgAEyDzYlY09E2u/8A0MY794HotavhDHm6Sx3cYwZ7/wAhMmFd7i9zQSTJ94HXO20/r6hdik4BjZwXPJj0gDy/JHwudS0wa27I5ABdOwAuIcdzt/q75VjUPLOG3Y2yTOSSex6KRY0lf8Ngpkglu5GAc/seiq6rTONe5xPL5QIz5ckzhoG/fIg7LfTuA07TBfawy2MnlyACc7k57rU69g/uwxtOYcByTkDdsGZHVRBLMOZgNfTJJJc4jlHmJc0kloz+UfCtakNfcASRbId3EGM+0KtpvFWvmm0slzhLW4ORBgC7AgbkbbKTUwGuIGRTgfDSFGEtaRsp0wHQSxoEtm4ls+vT323SrVlwpuMu4dxaOgm4uxgSGgZzzqtrNMQ6nMhjWMnPMPrPX8rFB4K1x4lVwue4b4uBLwAJ9sfBU48oz4dCj4c2i5ofL6dEw0f/AHag5MN9CY36HuVjxOuHDDiJcGvfkDGXwemcekhT6ds2CedrTc7IDbpLresnPNEnoRKh1TnXRHI1vfJOekf79YUTymIwqv1L9g9rxtygh+QY6x8jsuVF+opiSYlxmJ7CY9blf1dRpiGAdS0iw564xOyp+Cc9V9TcTa0+jcT85Pyrba7HVe6vRoa25i3j1emD04ircROIuuwolniJeq3ETiJgWb04ircROImBZvRVuIiYFbiJxFW4icRZ4FniJxFW4icRMCzxE4ircROImBZ4i14xa4EOLAcOIwYUHEWHOkQvDUWIvW5t1eXpauTbriqPC+KrKUucACSDEBz87SWjr22TSVar3OJbaxzeRrokY+oeu8dgqej1Ai13Q4a1oJf2k+n+y6Gs1FtM8Ob3B0FsOg9T2gLgbtuq1XNFUcw6eiuK6Yqjso1NRcbHMwPNYZM4aSQYM/JXRFrGNYxpy25puDSTPR3cCYGDMbKLSFriQOctIHEBgOcACRPT/wBKeveQ2W2HI3kmcEgAR+X0WKWlZmCGgOPpBE9cjHbP8VUraprRaWub0PK79xIP3U7ODTD5IZUddBPLzZIBB67xKm0YcW5OfaOm+0H4SBWpa2ixoIY4ug/RVEHAMnmLiAB1HsqtfWtc8OqGCQAJDmyBjY/HRdLW69tAAvJzIAAk439Aqja9XUnFJppDF1RzRn5x6fO6ziPKG9PUsZQabgwlgDZzkNjAG8CMKOnWoMJJcajgSQ91MtA9mtAk+5VtmmdTaHadgdVLRcXGLGCGtA6nIOwzHRb0/Ejfw3v5+pbIG04mfuowK51tA0zzNc4zvDQARi1gIsgQcZMbqZrTVDQJFIWlz3gi62DazMuk9dvUq5Uc7eSfSYyfXoq2r1bAS17zUcBzW4tmN3OIt7ZI3E/lMxSZZq2vc8ullzbWzgOMwYH5ebciMHspXFrBbSZyjvy85xzY8wEiwSRJJAgKu6m8w/Ac4QwuJYGs62fVJwLonriQFO9jKbQ581nYDGNbbTbjtmAN8/YnKmKYRMo9W006YDIa557GGiAJj/aOqqO1DmjnbPS4EEH3PT2Kmbq7m3P5pBORET/h3ggYPWPdcfW6pon8okuDrhiMEScQI/RZRRmcImrjKp4vr3BsZuebWtIEtJ3I9I/UhXvDaAp0w0dlxfDwa1Xiu8owwHt39zuu3xF2G36b/FbzPeVBqrv+Svjss8ROIq3ETiKxw1VniJxFW4icRMCzxE4ircROImBZ4iKtxETArcROIq3ETiLPAs8ROIq3ETiJgWeIs8RVuIscRMCzxE4ir8RY4iYE1Uk5GCNlc0msFRgZHZoDYbaSZc4u326dZxC5vEUdSd24P6Eeqqdx26NTT1U/NH59m5pdTNmcT2eq1Vf8JopAAHDXNIAa1sXESMmJjup9FUeY81Rk8jnwXEg7wBt2JzK8zovEQ4FrsTaCHeVrcyYHX1Hz2XpdD4wHgdDBLQQBLW4mB6rjbluq3M01RiV/RXFcZhENPUvueQPaPsAR+pJ/yrehotje5u8BsRHsQfXaFE7xKp/WLbGlnXJujeR0OeiarSPc7neWgzDWO4ePsST+nusY92TbUvqybGMqWjL38jATuIMg9DOAqtGpUIaXg1bSDyPBAjtfBEHsO/orB0NMQBaM5LhxCP8AVuVaoVKjWw5xcBI2ggDbI8052+VnnhjhFxKzGNvpuBc0nllwA2AcQOkg7ZhVmeKtpFwcWtcc8wqOcAd4bYI+6tf1ziYaQ4jAggxHf2RxZSLsMAADi4iSTmXEnPbB+OyZMNxQa4SXucYMAcjRPtzf+S1qUCGttLQW5tDLQD+uc753KqO1FBrr3EtdUEglrmnEklwxg9yAcb9E1Ose0htNvEJy5zyGtA6mYH2UZk4WWanNpkuDJJIMAnEXGJMegwVU0uoAbccuI3Lg4uA6tjAjaP4rOs1fLvBgwR1/yyM/ZcKtqmjMtDQBJgAFv+KB+/oppzPEEzEJ61aHkAQYE8zjLSZgExHWY6yuJX1B1DrGE8MHmP5oMgA/lB+5z2UNXVO1HJTltOTLju4TsOzfTr1XS01JtNsNXS7dt08XLn2hUarVZ+GhbotDQAOi34ircROIuiwq1niJxFX4icRMCxxE4ir8RY4iYFriLHEVfiLHETAs8RFX4iwmBX4icRV70vWeBYvS9V70vTAsXpeq96XpgWL04ir3pemBY4iXqvel6YElVod6EbEbhKWvfTkOmHCC5vaZ26fH2Ud6xetPU6K1qYxXH38va1frtT8Mu7pfHMgtNwLgJ6NbjqPnfsrg1bapa5+OV+4LgGyAT6HC8g6gJlstPcGD+iy3VVm9Q8evKfu3+C52/sl2ic25z/K0t6+meKuHrNTp2mLQKgAEiTEE9TNy3Nd7qTg4gNzIF+4HluIBjacHE7ryv9vOAhzHNyCSLXZbt2MLcf0iZ3cDc45Y7dwjoeirq9DqKe9EtqnUWp8vSUKYBbB5hcem8Ed5jc+uJ7rbhE+Z1pmSbGyXb5JMnYY9F5qt4/ROzieQNP4b53nr/OVEf6RMmQ17jMjlDRPyZhRGjv1T8s/sTftx5eqfrmBxh95cPpndhnvG87+pVN/izj5B0BBIkz1zsPnuV5l3itZ0WUw3tcS79BAUT9PUqf3ryR+UYb/pGFuWdnvV/Nw8K9dRHbl0dd440EgE1XTIa07TvL9h7BUuDUrEGsYaNmDyj46n1KkoadjNgp710Gl2y1Y57yrb2qruceEtMBogYW96r8ROIrTDUWL0vVe9L0wLF6XqvxEvTAscRL1XvS9MCxenEVe9L0wLHEWFBesJgQXpeoL0vWWBPel6gvS9MCe9L1Bel6YE96XqC9L0wJ70vUF6XpgT3peoL0vTAnvS9QXpemBPetTCivS9MJSwOwWQQob0vTAnvS9QXpemEJ70vUF6XpgT3peoL0vTAnvS9QXpemBPel6gvS9MCe9L1Bel6YE96XqC9L0wJ71hQ3omBGiIpSIiICIiAiIgIiICIiIEREBERARERIiIgIiIMLKIgIiIMLKIgIiICwsoiBEREv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41" name="Picture 17" descr="http://auction.conros.ru/img/168/186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81610" y="3861048"/>
            <a:ext cx="556645" cy="578867"/>
          </a:xfrm>
          <a:prstGeom prst="rect">
            <a:avLst/>
          </a:prstGeom>
          <a:noFill/>
        </p:spPr>
      </p:pic>
      <p:pic>
        <p:nvPicPr>
          <p:cNvPr id="1043" name="Picture 19" descr="http://www.coins-gb.ru/images/stories/img/110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71900" y="4509120"/>
            <a:ext cx="576064" cy="583265"/>
          </a:xfrm>
          <a:prstGeom prst="rect">
            <a:avLst/>
          </a:prstGeom>
          <a:noFill/>
        </p:spPr>
      </p:pic>
      <p:pic>
        <p:nvPicPr>
          <p:cNvPr id="1045" name="Picture 21" descr="https://encrypted-tbn1.gstatic.com/images?q=tbn:ANd9GcSCUqee08o3PkcRpK3BvZruufDXFgHHBG67tn_RgmxyFxW8sDbjg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71900" y="5145844"/>
            <a:ext cx="576064" cy="594311"/>
          </a:xfrm>
          <a:prstGeom prst="rect">
            <a:avLst/>
          </a:prstGeom>
          <a:noFill/>
        </p:spPr>
      </p:pic>
      <p:pic>
        <p:nvPicPr>
          <p:cNvPr id="1047" name="Picture 23" descr="http://s003.radikal.ru/i203/1105/13/9d8df45bc38b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35896" y="5733256"/>
            <a:ext cx="648072" cy="648072"/>
          </a:xfrm>
          <a:prstGeom prst="rect">
            <a:avLst/>
          </a:prstGeom>
          <a:noFill/>
        </p:spPr>
      </p:pic>
      <p:pic>
        <p:nvPicPr>
          <p:cNvPr id="16" name="Рисунок 15" descr="соверен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563888" y="1916832"/>
            <a:ext cx="792088" cy="565777"/>
          </a:xfrm>
          <a:prstGeom prst="rect">
            <a:avLst/>
          </a:prstGeom>
        </p:spPr>
      </p:pic>
      <p:pic>
        <p:nvPicPr>
          <p:cNvPr id="17" name="Рисунок 16" descr="гинея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671900" y="2564904"/>
            <a:ext cx="576064" cy="576064"/>
          </a:xfrm>
          <a:prstGeom prst="rect">
            <a:avLst/>
          </a:prstGeom>
        </p:spPr>
      </p:pic>
      <p:pic>
        <p:nvPicPr>
          <p:cNvPr id="18" name="Рисунок 17" descr="крона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599652" y="3140968"/>
            <a:ext cx="720560" cy="71578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19872" y="3501008"/>
            <a:ext cx="329930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i="1" u="sng" dirty="0" smtClean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ЗАДАЧИ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987824" y="1484784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5536" y="476672"/>
            <a:ext cx="795739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/>
              <a:t>Задача №1</a:t>
            </a:r>
          </a:p>
          <a:p>
            <a:endParaRPr lang="ru-RU" sz="6600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3933056"/>
            <a:ext cx="482453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Принц Уэльский решил собирать коллекцию старинных монет. У него было 2 фунта,10 крон, 5 флоринов, 1 гинея и 2 соверена. На сколько шиллингов мог принц обменять эти монеты?</a:t>
            </a:r>
            <a:endParaRPr lang="ru-RU" sz="2400" dirty="0"/>
          </a:p>
        </p:txBody>
      </p:sp>
      <p:sp>
        <p:nvSpPr>
          <p:cNvPr id="20" name="Заголовок 1"/>
          <p:cNvSpPr txBox="1">
            <a:spLocks/>
          </p:cNvSpPr>
          <p:nvPr/>
        </p:nvSpPr>
        <p:spPr>
          <a:xfrm>
            <a:off x="323528" y="260648"/>
            <a:ext cx="8229600" cy="12192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1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2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AutoShape 5" descr="data:image/jpeg;base64,/9j/4AAQSkZJRgABAQAAAQABAAD/2wCEAAkGBhAQEBUUEBQVEBQWEhUYFBcVFRQUFhgUFRQYFRcdGRQXHSYeGBsjGRgVHy8gJCcrLCwsFh8xNTArNSYrLCkBCQoKDgwOGg8PGi8kHyQpKSwqLC0sKSwsKS0sLC0pKSwsKSwsLCwpLCksLCwsLCwsKSwpKSwsLCwsKSksLCwsLP/AABEIAMIBBAMBIgACEQEDEQH/xAAbAAEAAgMBAQAAAAAAAAAAAAAAAwQBAgUGB//EAD0QAAEDAwIEBQIEAgkEAwAAAAEAAhEDEiEEMRMiQVEFMmFxgUKRI1KhsdHwBhQVM2JyksHxQ4Ki4SRTc//EABoBAQACAwEAAAAAAAAAAAAAAAABBQIEBgP/xAAsEQEAAQMDAwIFBAMAAAAAAAAAAQIDEQQFIRIxQVFhIjJxgaFCkbHwE9Hx/9oADAMBAAIRAxEAPwD6GiIrlViIiAiIgIiICIiAiIgIiICIiAiIgIiICIiAiIgIiICIiAiIgIiICIiAiIgIiICIiAiIgIiICItXvA3x/PbqomYiMyRGezZFWq6qI2YCYuf0MTtI/dcnUeM0oMvfVMO8stbPTaJG+8qsvbpYt8U/FPt/tvW9Bdr5nj6u3Urtb5nBvuQP3UR8SpD6wfaT+wXm6njf5KbWy0CcTIOTgdUPjdUhxDQZeHRMZGwE4A91o1bxX+miP3bUbbT5q/D0P9rUfzx7hw/cKRniFE4FRk9rhP2K8vR8YqRMNdDyTlsEuu6NcdhGVqPGyRDmSASYxBLsTssY3i55ohM7dR4ql7EFZXkKOrYGi08NwYZLXObLp6xgrpUfE6rQTIqtBaBOHEkdHNEfcLctbvaq4riY/Mf37NevbrkfLOXdRUtN4tTebTyO2tdG47HY/Cuq1ouU3I6qZzDQqoqonFUYERFmxEREBERAREQEREBERAREQEREBERAREQERV9Xq2U2lzzA2kZMnbC8L+oosUddf/Xras1XaumlvVrgRsJnJwJAndcLU+PC4tpQXlmSemdwO3v32XO8S17tQJJNNpm0Ng8wG5B9/bGFxdJpajnXNcG2Ote9xMexA8xgbAdQuT1OsuamfinEen97r+zp6LMcRz6unq3uebnm4+uY9ugVOq50bGADtjYDad9xtst69UTAMx1IifiTHtJWKVQMzcATIGGwCTIiSS52CZjBDVqxD3mULdWBBdLR3Ox9RMSN8+nstnOL2GKbnMlrXPggAnImP4qbWa59Om57XOdnGckdcfrKu0a1zSXF5YLBzuGHOyAQDE7e09FKFbwzS02sspNNWo4uc5zboaxpdsDuTBxG8ZkoQXYtIPqHT06NB7x8K26p+Ha0lrnEQ4uElgJnJe4htxGcCRgYVb+sve4sY99rALqkhzSSYwTt+qJ7KvCqMcGv3cJDTN0RJgEcx6QuhRYRsfXGR+mP+FVo0r306b6ouDHFwMEgkRjBE2kEg/8AtXHVhMNjoNgIAxsMbdkkhvX1DWNbfbBlrZ8txzJ+2F0NN4jUpGDNRkwBu7ABJB6j0PpnouBqWPB4j4eRaKYHkBJMucCew39l07W0qFxJMNMkxJneJwvS1frsVdVEsLlum7GK4en0uqZUbcwyP53HQqZeSoau0ipRIEgcvQsa3N3Y7ZXo9Br21mBzcdwdwup0etp1EelXmFDqdNVZn2WkRFvtUREQEREBERAREQEREBERAREQERauMBY1VRTEzPZMRNU4hFqdQGgz0HNESG5zHUBeU8T1Rr5cY6NtxgGQSOp9Fc8Z1lzrQRjMkQZzykA9JK5LGEwXtLGh0vLWttcTmGmeob8ZwuN1epq1Fzqnt4h0mnsRZoxHfyhl5aX1S0QDHMDcZ3geUAA7x0+NampuDOaZHIM7bmB2wojSDyBi2czjAzA9SYHyrTtAKJc+obqsERAPmEOJ/KA3la3eCSYWtD2VnD5Km01NpGQNsTE+8wbffp6KMCfT3Vhj2sYTv6NySd8AeySiGuiOnDWgQ6GNbfUaIZETAJ5jj6TlWdRraT4Y2kHU7gScsucAALgCTAgYGTndUNKNQ4zTZbvaYrky7JJJAk/seylOn1Q2aSRjy1ncxnPM/fJ9FkLP9apMgNYHE4LhSbSgFxORORPdZ/tej1aXHDoDTuPLzE83STAmN43qf/Ib9DzA6U3kF0bk35Oe8KGs6qDlj3gEF0iuLiIOckY7BMQZla02ta2ieGLL3w4ky4lp5iegEloAz5c5Kg4/NP8AP2WaupBotuim1kh03BtziTNzwMmNs+VVzqKDvrbMQMqO6HRoa4AjMF0gdiRmPfK217TUJcS57W7MFpAftkY2yYJ+yq0tLey2cfSRMevv/wAK74fSOSAdoddOXh25+CAsZ4ZRy2Bp0xNcuJfEMOXYEZDcTn4wFLQ1Jpv4tMyN3ACG2bbdHCAodbpqjnh1OA4gC4zygEuMdp2+VI7ThlPmdl75EnlvMx0iIz8brK1cqt1RXTPJXRFcTTV2er0upbUaHNMghTLy3ges4T7CZY44wRDuoz06r1K7TT34v24rhzN61NquaZERFsPIREQEREBERARYlJQZRYlJQZRYlJQZVDxTUta0g80ASA61wki0x1yPbCuly8f474ieIBBcJcXckFomAJ+5VPu16aLUUR+r+IWO32+qua58KjjWLgOVxc6ATIJJ6k/z1TVuJNjDdE2DqZMAx6wFJRq3NNRgxNocRs4jIHrH7rnVmPZV4jZgAXGDgTB/j8LmYXUrmhFouZ+I9uxdEXiQOWelrn/9oCzV0YptcXEuqO/MTIE5Jbs1xOzdwNyScaNZw2AXcJzmue9+CKdK58QJlznG6G947Y1paZ/4nFENa1pbltwki0viQHOE46Z9FIeHeE0HNeXMDyXuO7xgHboOp77rd2kphzeDQYKjjgEvB3mcOEe6xoeWk4jJNR+M48v6qSpUoUwzjTVmIaGAdZgvJJj2iVPOUcYdCl4w+RDqdNpGAakOMjHMXiDPvjPVT0vEHOAuZ1mHF4MXQPq6jO/UKlfQJNzGloAnktFw5hLyS9x22PTZSU3SAS/iS5xz9InAuJJMZz7LHEMst6HidRok2BvPg3Ekgu2IOAA09JMAdZGlbxjUx/dBsYJLaxA7SCPZQMYDTpb+Z2wHWsRv8/p6rGp1RaHBhFMNk7EgkmS6JJO+/WemUwZa1y6qwXU+MBEOsfbg5taZA/n3FdtDkqONOk1oacFgvDzP1HeCDPwreiY59L8V5qXDbIHC2bkQAMOA7BhwoS5llQMkD8pJdEOfGXf75ztKyhCPTae+kyILgwEH1gqzp6r96ki0OPYucAMCMbEyT7iOlE+Iuo06ctJubEgTBiRjrupxRdUpkuqcQuDgI8sOAAgE49fdRMELHheuIpgVHEVKjngRnqQfYN7+0LOj8BM31nOqGYbcSRb+6h0fhp45MG2m5tMYhuG3PP6uP2VjxXSOc4OYC4kBkF0M7guyJAzjvCx7dk9+6HWuDpNMzDt9gC3t3J7/ALr1Xg2uFai13plebd4dwmGbHYB2OHScnGcH9oVj+iuptqPpzI3B6H2V3tN7prm34lW7hbzTFfo9UixKSukUrKLEpKDKLEpKDKLEogiuS5RXJepEtyXKK9L0EtyXKK9L0wN6rzGASegG5K8v4t4kG1XXSegkgmZ+ML0Fd4xMRd1db0MZ6Zheb12ka5znZkuOQ4nHSCI9TPVcvvFWb0U+kLzbqcWpn3a19U91JtrSW5LGwATLiCY9533haUBebDsYukbZjI6ZMLGrJptZwwRa2Ce5kkucTv7/APC0dqyWvcAGkCSDE3iInv0+yqIhYLTfBG1a5rF8taA9wf5ZaIpgj8okyP4qSpRpsLXEue64vFwtdUqEYqOb9IH0tOcdATOjNYadAuddRJsDtjLmzIa0R2mZMyMGYVJklt5BaLnRJk8roMx13Uo4TaageC6MzVqH9Gfp/Bb0vCTUIIFgbtxA2wG7zATcTMxggz6rOh05NMwTmtUn4DFV8SoulrHk2BxdLTvLsNtEGcx8fZ5PC7pvBqp/6r6cRzSG4EiAxsl0+pbvsrbA8AXsAyQI2LQRmCSRv1yYKp0NNUbYeC8vLRF1RrXkDBtBaTAn0neV0qAa7luuLTDpEEO6gggH9lEymHO09GGUnAZeA3ckAcSTA2Bzt6KbU6V2Gsa2pMC57mgifMbgZAidjORujrRRoh24F3qIfMid8gjPUqJvigAiX1HGeZ3Db9RObTjf/fpCQLOn0zxSeKjjM2tzgMAEG8+YgRnpA3JXIoeHtDX8x5QfSSbhzGfSY3K6Dtb+GG3EOJBc9jQfc8x3DRA/cKKk4cNwnOYktuj8RxmMDBBI/wAQUwhE+gTRY4GBYJhtxB2uz65Kj0WkqU7gW2gCQMGRFxgnpIB+Sr+meRTZ/kHf1Vd/jb30nOa6QRaGmMSOUGN8knfqpHRZ4jDIiBNRz3HYC6I2iIaCdlU1GsNSmSL2A+WMPLREn0BOBnvMLHBaG/jkubTa3lbkvqvMNAA3khxjuQrA0TmYfa3q5nmcLjMOcDAO5tGBG5yox5TlT0ja55nkWHa8AuIIkEhuANtxnpuq2kqmnqmGTBkZAH6Dou68zMR8LzWrMVGOgjm3JmTcB8dcLa0dfTfpn3eGopzamPZ9AD0uVelUlo9lveu0c0luWblDel6CW5LlFcl6Ca5YUV6IIL0vUF6XrMT3peoL04iCe9L1BxE4iCR9UAtkgZ3LS7ofpGV5nXMqOquDC4CSXOa0xnYBoHKcHc9fTPerP2MkQ4ZAk5BGPXKp18OddIHm54nMTJHsuT3iOnUZ9Yhfbfza+6lbdTbIOWDc3E75ON+sQtuBTax31OLQIOM+h6wPla09S1zb55ASAcxAjaemVluobkS1zCQQRk3QIkjp6qphvKmopmpqGYL2NbxCwfmIxjM/Tv6q6/RczGOcQKVKX02jAe4E8zvV7hj0PZdTwkilJcG3CkOYZ5mujE7GD/4hUqrnRkFtzi4iZl0ncwJP8jucsowh0FN7actc1v4r/M0vJw3Ihw+ymogsPmoteRMijzmTvJfKj0zjDhJP4hx0wBt/OVXo12VK5PBfqC0AdQ0EZAIxILowcYUYHSZUqU8NfSZdj+65jud+JLu63073ueWirRDgS4htLOYkmKm5xkrmVtIGsueA1x4hfdbguERfnMHbpjuF0fCdEyjQJaBL3NJAiIAkbQCmDJo6b3U2PD2NLWkAmm8wAXDzCoPfZRavxcipwnVWm5uBY4ggnH/Ux0/XuVszVF1ENLS5pEEAHIsk+udvdVaHg7pc83Bp2NRgDmgwSGtZJJ6eXEegUfVP0W9LqXQGscKbRABNJwYcwQHGpzGQeqa/RVXBznPa4lsGKZBt3gS8gbDotneHvcbi+MkG6nTaXiMCA25oHff0W+oqvtl0sJZJEHYj1zkTvCJc+syadI7EsDcE4kTgHBwNlxPDaTxV54Ia14OMG0EjHtP3Xo9KWmjTmCCwRj3zKNp03uc+AA0EHGXGBcGzibScrKKvDGYR+HPPEa9wk/REEhzy4yS7AtbtuTdgGFZc7ECNz8k7knck9yqbfEHlz3HkpUnEPI2L7YtH+FvIzG5HqtqlZ7qZcGOaSOUfUR3jod49lEphSq6RlIfimpzSTY8w5zuYgMgyekmFS1bQGNgAQW7Olw5hh3rn910wdSGibTy4kEuGJgnqehXI1D7rBvLmjaCMzB7xatjTRM3qY94eN6Yi3VPs9vpn8jfYKS9VaToaPZb8RdxhzKe9L1BxEvUie9L1Bel6Ce9FBeiYFfiJxFW4icRZ4FniJxFW4icRMCzxE4ircROImBLXdLTG8Y9xkKCtTY+0logiYc4vLh0JB+fstuIoqNcCWw2fp5SXOO4l0xHx0XPb3Z+Gm5Hjha7bc5mifqxVpBjXnmdNsCZI3GAT/l+ypU9PT5TThrnedhEHO/IesT6ELXjVndiLpnykgfSGg7b7yr7dIXuF4wDIMjHUZP2lc3HC37tzX4TgwB1QtaSCQMktIiT9V5/WVvW0vDgPdLwBfkRc50kD0GAPhVfGKpJGcFubdhUYZBMdctMevqoq1R9ThjdvI5xgklxNoH3uPyFkhvpAIcfN+K+dsbQpPC9Q8GowB5m83kEtaYLiGxtgAEyDzYlY09E2u/8A0MY794HotavhDHm6Sx3cYwZ7/wAhMmFd7i9zQSTJ94HXO20/r6hdik4BjZwXPJj0gDy/JHwudS0wa27I5ABdOwAuIcdzt/q75VjUPLOG3Y2yTOSSex6KRY0lf8Ngpkglu5GAc/seiq6rTONe5xPL5QIz5ckzhoG/fIg7LfTuA07TBfawy2MnlyACc7k57rU69g/uwxtOYcByTkDdsGZHVRBLMOZgNfTJJJc4jlHmJc0kloz+UfCtakNfcASRbId3EGM+0KtpvFWvmm0slzhLW4ORBgC7AgbkbbKTUwGuIGRTgfDSFGEtaRsp0wHQSxoEtm4ls+vT323SrVlwpuMu4dxaOgm4uxgSGgZzzqtrNMQ6nMhjWMnPMPrPX8rFB4K1x4lVwue4b4uBLwAJ9sfBU48oz4dCj4c2i5ofL6dEw0f/AHag5MN9CY36HuVjxOuHDDiJcGvfkDGXwemcekhT6ds2CedrTc7IDbpLresnPNEnoRKh1TnXRHI1vfJOekf79YUTymIwqv1L9g9rxtygh+QY6x8jsuVF+opiSYlxmJ7CY9blf1dRpiGAdS0iw564xOyp+Cc9V9TcTa0+jcT85Pyrba7HVe6vRoa25i3j1emD04ircROIuuwolniJeq3ETiJgWb04ircROImBZvRVuIiYFbiJxFW4icRZ4FniJxFW4icRMCzxE4ircROImBZ4i14xa4EOLAcOIwYUHEWHOkQvDUWIvW5t1eXpauTbriqPC+KrKUucACSDEBz87SWjr22TSVar3OJbaxzeRrokY+oeu8dgqej1Ai13Q4a1oJf2k+n+y6Gs1FtM8Ob3B0FsOg9T2gLgbtuq1XNFUcw6eiuK6Yqjso1NRcbHMwPNYZM4aSQYM/JXRFrGNYxpy25puDSTPR3cCYGDMbKLSFriQOctIHEBgOcACRPT/wBKeveQ2W2HI3kmcEgAR+X0WKWlZmCGgOPpBE9cjHbP8VUraprRaWub0PK79xIP3U7ODTD5IZUddBPLzZIBB67xKm0YcW5OfaOm+0H4SBWpa2ixoIY4ug/RVEHAMnmLiAB1HsqtfWtc8OqGCQAJDmyBjY/HRdLW69tAAvJzIAAk439Aqja9XUnFJppDF1RzRn5x6fO6ziPKG9PUsZQabgwlgDZzkNjAG8CMKOnWoMJJcajgSQ91MtA9mtAk+5VtmmdTaHadgdVLRcXGLGCGtA6nIOwzHRb0/Ejfw3v5+pbIG04mfuowK51tA0zzNc4zvDQARi1gIsgQcZMbqZrTVDQJFIWlz3gi62DazMuk9dvUq5Uc7eSfSYyfXoq2r1bAS17zUcBzW4tmN3OIt7ZI3E/lMxSZZq2vc8ullzbWzgOMwYH5ebciMHspXFrBbSZyjvy85xzY8wEiwSRJJAgKu6m8w/Ac4QwuJYGs62fVJwLonriQFO9jKbQ581nYDGNbbTbjtmAN8/YnKmKYRMo9W006YDIa557GGiAJj/aOqqO1DmjnbPS4EEH3PT2Kmbq7m3P5pBORET/h3ggYPWPdcfW6pon8okuDrhiMEScQI/RZRRmcImrjKp4vr3BsZuebWtIEtJ3I9I/UhXvDaAp0w0dlxfDwa1Xiu8owwHt39zuu3xF2G36b/FbzPeVBqrv+Svjss8ROIq3ETiKxw1VniJxFW4icRMCzxE4ircROImBZ4iKtxETArcROIq3ETiLPAs8ROIq3ETiJgWeIs8RVuIscRMCzxE4ir8RY4iYE1Uk5GCNlc0msFRgZHZoDYbaSZc4u326dZxC5vEUdSd24P6Eeqqdx26NTT1U/NH59m5pdTNmcT2eq1Vf8JopAAHDXNIAa1sXESMmJjup9FUeY81Rk8jnwXEg7wBt2JzK8zovEQ4FrsTaCHeVrcyYHX1Hz2XpdD4wHgdDBLQQBLW4mB6rjbluq3M01RiV/RXFcZhENPUvueQPaPsAR+pJ/yrehotje5u8BsRHsQfXaFE7xKp/WLbGlnXJujeR0OeiarSPc7neWgzDWO4ePsST+nusY92TbUvqybGMqWjL38jATuIMg9DOAqtGpUIaXg1bSDyPBAjtfBEHsO/orB0NMQBaM5LhxCP8AVuVaoVKjWw5xcBI2ggDbI8052+VnnhjhFxKzGNvpuBc0nllwA2AcQOkg7ZhVmeKtpFwcWtcc8wqOcAd4bYI+6tf1ziYaQ4jAggxHf2RxZSLsMAADi4iSTmXEnPbB+OyZMNxQa4SXucYMAcjRPtzf+S1qUCGttLQW5tDLQD+uc753KqO1FBrr3EtdUEglrmnEklwxg9yAcb9E1Ose0htNvEJy5zyGtA6mYH2UZk4WWanNpkuDJJIMAnEXGJMegwVU0uoAbccuI3Lg4uA6tjAjaP4rOs1fLvBgwR1/yyM/ZcKtqmjMtDQBJgAFv+KB+/oppzPEEzEJ61aHkAQYE8zjLSZgExHWY6yuJX1B1DrGE8MHmP5oMgA/lB+5z2UNXVO1HJTltOTLju4TsOzfTr1XS01JtNsNXS7dt08XLn2hUarVZ+GhbotDQAOi34ircROIuiwq1niJxFX4icRMCxxE4ir8RY4iYFriLHEVfiLHETAs8RFX4iwmBX4icRV70vWeBYvS9V70vTAsXpeq96XpgWL04ir3pemBY4iXqvel6YElVod6EbEbhKWvfTkOmHCC5vaZ26fH2Ud6xetPU6K1qYxXH38va1frtT8Mu7pfHMgtNwLgJ6NbjqPnfsrg1bapa5+OV+4LgGyAT6HC8g6gJlstPcGD+iy3VVm9Q8evKfu3+C52/sl2ic25z/K0t6+meKuHrNTp2mLQKgAEiTEE9TNy3Nd7qTg4gNzIF+4HluIBjacHE7ryv9vOAhzHNyCSLXZbt2MLcf0iZ3cDc45Y7dwjoeirq9DqKe9EtqnUWp8vSUKYBbB5hcem8Ed5jc+uJ7rbhE+Z1pmSbGyXb5JMnYY9F5qt4/ROzieQNP4b53nr/OVEf6RMmQ17jMjlDRPyZhRGjv1T8s/sTftx5eqfrmBxh95cPpndhnvG87+pVN/izj5B0BBIkz1zsPnuV5l3itZ0WUw3tcS79BAUT9PUqf3ryR+UYb/pGFuWdnvV/Nw8K9dRHbl0dd440EgE1XTIa07TvL9h7BUuDUrEGsYaNmDyj46n1KkoadjNgp710Gl2y1Y57yrb2qruceEtMBogYW96r8ROIrTDUWL0vVe9L0wLF6XqvxEvTAscRL1XvS9MCxenEVe9L0wLHEWFBesJgQXpeoL0vWWBPel6gvS9MCe9L1Bel6YE96XqC9L0wJ70vUF6XpgT3peoL0vTAnvS9QXpemBPetTCivS9MJSwOwWQQob0vTAnvS9QXpemEJ70vUF6XpgT3peoL0vTAnvS9QXpemBPel6gvS9MCe9L1Bel6YE96XqC9L0wJ71hQ3omBGiIpSIiICIiAiIgIiICIiIEREBERARERIiIgIiIMLKIgIiIMLKIgIiICwsoiBEREv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" name="AutoShape 7" descr="data:image/jpeg;base64,/9j/4AAQSkZJRgABAQAAAQABAAD/2wCEAAkGBhAQEBUUEBQVEBQWEhUYFBcVFRQUFhgUFRQYFRcdGRQXHSYeGBsjGRgVHy8gJCcrLCwsFh8xNTArNSYrLCkBCQoKDgwOGg8PGi8kHyQpKSwqLC0sKSwsKS0sLC0pKSwsKSwsLCwpLCksLCwsLCwsKSwpKSwsLCwsKSksLCwsLP/AABEIAMIBBAMBIgACEQEDEQH/xAAbAAEAAgMBAQAAAAAAAAAAAAAAAwQBAgUGB//EAD0QAAEDAwIEBQIEAgkEAwAAAAEAAhEDEiEEMRMiQVEFMmFxgUKRI1KhsdHwBhQVM2JyksHxQ4Ki4SRTc//EABoBAQACAwEAAAAAAAAAAAAAAAABBQIEBgP/xAAsEQEAAQMDAwIFBAMAAAAAAAAAAQIDEQQFIRIxQVFhIjJxgaFCkbHwE9Hx/9oADAMBAAIRAxEAPwD6GiIrlViIiAiIgIiICIiAiIgIiICIiAiIgIiICIiAiIgIiICIiAiIgIiICIiAiIgIiICIiAiIgIiICItXvA3x/PbqomYiMyRGezZFWq6qI2YCYuf0MTtI/dcnUeM0oMvfVMO8stbPTaJG+8qsvbpYt8U/FPt/tvW9Bdr5nj6u3Urtb5nBvuQP3UR8SpD6wfaT+wXm6njf5KbWy0CcTIOTgdUPjdUhxDQZeHRMZGwE4A91o1bxX+miP3bUbbT5q/D0P9rUfzx7hw/cKRniFE4FRk9rhP2K8vR8YqRMNdDyTlsEuu6NcdhGVqPGyRDmSASYxBLsTssY3i55ohM7dR4ql7EFZXkKOrYGi08NwYZLXObLp6xgrpUfE6rQTIqtBaBOHEkdHNEfcLctbvaq4riY/Mf37NevbrkfLOXdRUtN4tTebTyO2tdG47HY/Cuq1ouU3I6qZzDQqoqonFUYERFmxEREBERAREQEREBERAREQEREBERAREQERV9Xq2U2lzzA2kZMnbC8L+oosUddf/Xras1XaumlvVrgRsJnJwJAndcLU+PC4tpQXlmSemdwO3v32XO8S17tQJJNNpm0Ng8wG5B9/bGFxdJpajnXNcG2Ote9xMexA8xgbAdQuT1OsuamfinEen97r+zp6LMcRz6unq3uebnm4+uY9ugVOq50bGADtjYDad9xtst69UTAMx1IifiTHtJWKVQMzcATIGGwCTIiSS52CZjBDVqxD3mULdWBBdLR3Ox9RMSN8+nstnOL2GKbnMlrXPggAnImP4qbWa59Om57XOdnGckdcfrKu0a1zSXF5YLBzuGHOyAQDE7e09FKFbwzS02sspNNWo4uc5zboaxpdsDuTBxG8ZkoQXYtIPqHT06NB7x8K26p+Ha0lrnEQ4uElgJnJe4htxGcCRgYVb+sve4sY99rALqkhzSSYwTt+qJ7KvCqMcGv3cJDTN0RJgEcx6QuhRYRsfXGR+mP+FVo0r306b6ouDHFwMEgkRjBE2kEg/8AtXHVhMNjoNgIAxsMbdkkhvX1DWNbfbBlrZ8txzJ+2F0NN4jUpGDNRkwBu7ABJB6j0PpnouBqWPB4j4eRaKYHkBJMucCew39l07W0qFxJMNMkxJneJwvS1frsVdVEsLlum7GK4en0uqZUbcwyP53HQqZeSoau0ipRIEgcvQsa3N3Y7ZXo9Br21mBzcdwdwup0etp1EelXmFDqdNVZn2WkRFvtUREQEREBERAREQEREBERAREQERauMBY1VRTEzPZMRNU4hFqdQGgz0HNESG5zHUBeU8T1Rr5cY6NtxgGQSOp9Fc8Z1lzrQRjMkQZzykA9JK5LGEwXtLGh0vLWttcTmGmeob8ZwuN1epq1Fzqnt4h0mnsRZoxHfyhl5aX1S0QDHMDcZ3geUAA7x0+NampuDOaZHIM7bmB2wojSDyBi2czjAzA9SYHyrTtAKJc+obqsERAPmEOJ/KA3la3eCSYWtD2VnD5Km01NpGQNsTE+8wbffp6KMCfT3Vhj2sYTv6NySd8AeySiGuiOnDWgQ6GNbfUaIZETAJ5jj6TlWdRraT4Y2kHU7gScsucAALgCTAgYGTndUNKNQ4zTZbvaYrky7JJJAk/seylOn1Q2aSRjy1ncxnPM/fJ9FkLP9apMgNYHE4LhSbSgFxORORPdZ/tej1aXHDoDTuPLzE83STAmN43qf/Ib9DzA6U3kF0bk35Oe8KGs6qDlj3gEF0iuLiIOckY7BMQZla02ta2ieGLL3w4ky4lp5iegEloAz5c5Kg4/NP8AP2WaupBotuim1kh03BtziTNzwMmNs+VVzqKDvrbMQMqO6HRoa4AjMF0gdiRmPfK217TUJcS57W7MFpAftkY2yYJ+yq0tLey2cfSRMevv/wAK74fSOSAdoddOXh25+CAsZ4ZRy2Bp0xNcuJfEMOXYEZDcTn4wFLQ1Jpv4tMyN3ACG2bbdHCAodbpqjnh1OA4gC4zygEuMdp2+VI7ThlPmdl75EnlvMx0iIz8brK1cqt1RXTPJXRFcTTV2er0upbUaHNMghTLy3ges4T7CZY44wRDuoz06r1K7TT34v24rhzN61NquaZERFsPIREQEREBERARYlJQZRYlJQZRYlJQZVDxTUta0g80ASA61wki0x1yPbCuly8f474ieIBBcJcXckFomAJ+5VPu16aLUUR+r+IWO32+qua58KjjWLgOVxc6ATIJJ6k/z1TVuJNjDdE2DqZMAx6wFJRq3NNRgxNocRs4jIHrH7rnVmPZV4jZgAXGDgTB/j8LmYXUrmhFouZ+I9uxdEXiQOWelrn/9oCzV0YptcXEuqO/MTIE5Jbs1xOzdwNyScaNZw2AXcJzmue9+CKdK58QJlznG6G947Y1paZ/4nFENa1pbltwki0viQHOE46Z9FIeHeE0HNeXMDyXuO7xgHboOp77rd2kphzeDQYKjjgEvB3mcOEe6xoeWk4jJNR+M48v6qSpUoUwzjTVmIaGAdZgvJJj2iVPOUcYdCl4w+RDqdNpGAakOMjHMXiDPvjPVT0vEHOAuZ1mHF4MXQPq6jO/UKlfQJNzGloAnktFw5hLyS9x22PTZSU3SAS/iS5xz9InAuJJMZz7LHEMst6HidRok2BvPg3Ekgu2IOAA09JMAdZGlbxjUx/dBsYJLaxA7SCPZQMYDTpb+Z2wHWsRv8/p6rGp1RaHBhFMNk7EgkmS6JJO+/WemUwZa1y6qwXU+MBEOsfbg5taZA/n3FdtDkqONOk1oacFgvDzP1HeCDPwreiY59L8V5qXDbIHC2bkQAMOA7BhwoS5llQMkD8pJdEOfGXf75ztKyhCPTae+kyILgwEH1gqzp6r96ki0OPYucAMCMbEyT7iOlE+Iuo06ctJubEgTBiRjrupxRdUpkuqcQuDgI8sOAAgE49fdRMELHheuIpgVHEVKjngRnqQfYN7+0LOj8BM31nOqGYbcSRb+6h0fhp45MG2m5tMYhuG3PP6uP2VjxXSOc4OYC4kBkF0M7guyJAzjvCx7dk9+6HWuDpNMzDt9gC3t3J7/ALr1Xg2uFai13plebd4dwmGbHYB2OHScnGcH9oVj+iuptqPpzI3B6H2V3tN7prm34lW7hbzTFfo9UixKSukUrKLEpKDKLEpKDKLEogiuS5RXJepEtyXKK9L0EtyXKK9L0wN6rzGASegG5K8v4t4kG1XXSegkgmZ+ML0Fd4xMRd1db0MZ6Zheb12ka5znZkuOQ4nHSCI9TPVcvvFWb0U+kLzbqcWpn3a19U91JtrSW5LGwATLiCY9533haUBebDsYukbZjI6ZMLGrJptZwwRa2Ce5kkucTv7/APC0dqyWvcAGkCSDE3iInv0+yqIhYLTfBG1a5rF8taA9wf5ZaIpgj8okyP4qSpRpsLXEue64vFwtdUqEYqOb9IH0tOcdATOjNYadAuddRJsDtjLmzIa0R2mZMyMGYVJklt5BaLnRJk8roMx13Uo4TaageC6MzVqH9Gfp/Bb0vCTUIIFgbtxA2wG7zATcTMxggz6rOh05NMwTmtUn4DFV8SoulrHk2BxdLTvLsNtEGcx8fZ5PC7pvBqp/6r6cRzSG4EiAxsl0+pbvsrbA8AXsAyQI2LQRmCSRv1yYKp0NNUbYeC8vLRF1RrXkDBtBaTAn0neV0qAa7luuLTDpEEO6gggH9lEymHO09GGUnAZeA3ckAcSTA2Bzt6KbU6V2Gsa2pMC57mgifMbgZAidjORujrRRoh24F3qIfMid8gjPUqJvigAiX1HGeZ3Db9RObTjf/fpCQLOn0zxSeKjjM2tzgMAEG8+YgRnpA3JXIoeHtDX8x5QfSSbhzGfSY3K6Dtb+GG3EOJBc9jQfc8x3DRA/cKKk4cNwnOYktuj8RxmMDBBI/wAQUwhE+gTRY4GBYJhtxB2uz65Kj0WkqU7gW2gCQMGRFxgnpIB+Sr+meRTZ/kHf1Vd/jb30nOa6QRaGmMSOUGN8knfqpHRZ4jDIiBNRz3HYC6I2iIaCdlU1GsNSmSL2A+WMPLREn0BOBnvMLHBaG/jkubTa3lbkvqvMNAA3khxjuQrA0TmYfa3q5nmcLjMOcDAO5tGBG5yox5TlT0ja55nkWHa8AuIIkEhuANtxnpuq2kqmnqmGTBkZAH6Dou68zMR8LzWrMVGOgjm3JmTcB8dcLa0dfTfpn3eGopzamPZ9AD0uVelUlo9lveu0c0luWblDel6CW5LlFcl6Ca5YUV6IIL0vUF6XrMT3peoL04iCe9L1BxE4iCR9UAtkgZ3LS7ofpGV5nXMqOquDC4CSXOa0xnYBoHKcHc9fTPerP2MkQ4ZAk5BGPXKp18OddIHm54nMTJHsuT3iOnUZ9Yhfbfza+6lbdTbIOWDc3E75ON+sQtuBTax31OLQIOM+h6wPla09S1zb55ASAcxAjaemVluobkS1zCQQRk3QIkjp6qphvKmopmpqGYL2NbxCwfmIxjM/Tv6q6/RczGOcQKVKX02jAe4E8zvV7hj0PZdTwkilJcG3CkOYZ5mujE7GD/4hUqrnRkFtzi4iZl0ncwJP8jucsowh0FN7actc1v4r/M0vJw3Ihw+ymogsPmoteRMijzmTvJfKj0zjDhJP4hx0wBt/OVXo12VK5PBfqC0AdQ0EZAIxILowcYUYHSZUqU8NfSZdj+65jud+JLu63073ueWirRDgS4htLOYkmKm5xkrmVtIGsueA1x4hfdbguERfnMHbpjuF0fCdEyjQJaBL3NJAiIAkbQCmDJo6b3U2PD2NLWkAmm8wAXDzCoPfZRavxcipwnVWm5uBY4ggnH/Ux0/XuVszVF1ENLS5pEEAHIsk+udvdVaHg7pc83Bp2NRgDmgwSGtZJJ6eXEegUfVP0W9LqXQGscKbRABNJwYcwQHGpzGQeqa/RVXBznPa4lsGKZBt3gS8gbDotneHvcbi+MkG6nTaXiMCA25oHff0W+oqvtl0sJZJEHYj1zkTvCJc+syadI7EsDcE4kTgHBwNlxPDaTxV54Ia14OMG0EjHtP3Xo9KWmjTmCCwRj3zKNp03uc+AA0EHGXGBcGzibScrKKvDGYR+HPPEa9wk/REEhzy4yS7AtbtuTdgGFZc7ECNz8k7knck9yqbfEHlz3HkpUnEPI2L7YtH+FvIzG5HqtqlZ7qZcGOaSOUfUR3jod49lEphSq6RlIfimpzSTY8w5zuYgMgyekmFS1bQGNgAQW7Olw5hh3rn910wdSGibTy4kEuGJgnqehXI1D7rBvLmjaCMzB7xatjTRM3qY94eN6Yi3VPs9vpn8jfYKS9VaToaPZb8RdxhzKe9L1BxEvUie9L1Bel6Ce9FBeiYFfiJxFW4icRZ4FniJxFW4icRMCzxE4ircROImBLXdLTG8Y9xkKCtTY+0logiYc4vLh0JB+fstuIoqNcCWw2fp5SXOO4l0xHx0XPb3Z+Gm5Hjha7bc5mifqxVpBjXnmdNsCZI3GAT/l+ypU9PT5TThrnedhEHO/IesT6ELXjVndiLpnykgfSGg7b7yr7dIXuF4wDIMjHUZP2lc3HC37tzX4TgwB1QtaSCQMktIiT9V5/WVvW0vDgPdLwBfkRc50kD0GAPhVfGKpJGcFubdhUYZBMdctMevqoq1R9ThjdvI5xgklxNoH3uPyFkhvpAIcfN+K+dsbQpPC9Q8GowB5m83kEtaYLiGxtgAEyDzYlY09E2u/8A0MY794HotavhDHm6Sx3cYwZ7/wAhMmFd7i9zQSTJ94HXO20/r6hdik4BjZwXPJj0gDy/JHwudS0wa27I5ABdOwAuIcdzt/q75VjUPLOG3Y2yTOSSex6KRY0lf8Ngpkglu5GAc/seiq6rTONe5xPL5QIz5ckzhoG/fIg7LfTuA07TBfawy2MnlyACc7k57rU69g/uwxtOYcByTkDdsGZHVRBLMOZgNfTJJJc4jlHmJc0kloz+UfCtakNfcASRbId3EGM+0KtpvFWvmm0slzhLW4ORBgC7AgbkbbKTUwGuIGRTgfDSFGEtaRsp0wHQSxoEtm4ls+vT323SrVlwpuMu4dxaOgm4uxgSGgZzzqtrNMQ6nMhjWMnPMPrPX8rFB4K1x4lVwue4b4uBLwAJ9sfBU48oz4dCj4c2i5ofL6dEw0f/AHag5MN9CY36HuVjxOuHDDiJcGvfkDGXwemcekhT6ds2CedrTc7IDbpLresnPNEnoRKh1TnXRHI1vfJOekf79YUTymIwqv1L9g9rxtygh+QY6x8jsuVF+opiSYlxmJ7CY9blf1dRpiGAdS0iw564xOyp+Cc9V9TcTa0+jcT85Pyrba7HVe6vRoa25i3j1emD04ircROIuuwolniJeq3ETiJgWb04ircROImBZvRVuIiYFbiJxFW4icRZ4FniJxFW4icRMCzxE4ircROImBZ4i14xa4EOLAcOIwYUHEWHOkQvDUWIvW5t1eXpauTbriqPC+KrKUucACSDEBz87SWjr22TSVar3OJbaxzeRrokY+oeu8dgqej1Ai13Q4a1oJf2k+n+y6Gs1FtM8Ob3B0FsOg9T2gLgbtuq1XNFUcw6eiuK6Yqjso1NRcbHMwPNYZM4aSQYM/JXRFrGNYxpy25puDSTPR3cCYGDMbKLSFriQOctIHEBgOcACRPT/wBKeveQ2W2HI3kmcEgAR+X0WKWlZmCGgOPpBE9cjHbP8VUraprRaWub0PK79xIP3U7ODTD5IZUddBPLzZIBB67xKm0YcW5OfaOm+0H4SBWpa2ixoIY4ug/RVEHAMnmLiAB1HsqtfWtc8OqGCQAJDmyBjY/HRdLW69tAAvJzIAAk439Aqja9XUnFJppDF1RzRn5x6fO6ziPKG9PUsZQabgwlgDZzkNjAG8CMKOnWoMJJcajgSQ91MtA9mtAk+5VtmmdTaHadgdVLRcXGLGCGtA6nIOwzHRb0/Ejfw3v5+pbIG04mfuowK51tA0zzNc4zvDQARi1gIsgQcZMbqZrTVDQJFIWlz3gi62DazMuk9dvUq5Uc7eSfSYyfXoq2r1bAS17zUcBzW4tmN3OIt7ZI3E/lMxSZZq2vc8ullzbWzgOMwYH5ebciMHspXFrBbSZyjvy85xzY8wEiwSRJJAgKu6m8w/Ac4QwuJYGs62fVJwLonriQFO9jKbQ581nYDGNbbTbjtmAN8/YnKmKYRMo9W006YDIa557GGiAJj/aOqqO1DmjnbPS4EEH3PT2Kmbq7m3P5pBORET/h3ggYPWPdcfW6pon8okuDrhiMEScQI/RZRRmcImrjKp4vr3BsZuebWtIEtJ3I9I/UhXvDaAp0w0dlxfDwa1Xiu8owwHt39zuu3xF2G36b/FbzPeVBqrv+Svjss8ROIq3ETiKxw1VniJxFW4icRMCzxE4ircROImBZ4iKtxETArcROIq3ETiLPAs8ROIq3ETiJgWeIs8RVuIscRMCzxE4ir8RY4iYE1Uk5GCNlc0msFRgZHZoDYbaSZc4u326dZxC5vEUdSd24P6Eeqqdx26NTT1U/NH59m5pdTNmcT2eq1Vf8JopAAHDXNIAa1sXESMmJjup9FUeY81Rk8jnwXEg7wBt2JzK8zovEQ4FrsTaCHeVrcyYHX1Hz2XpdD4wHgdDBLQQBLW4mB6rjbluq3M01RiV/RXFcZhENPUvueQPaPsAR+pJ/yrehotje5u8BsRHsQfXaFE7xKp/WLbGlnXJujeR0OeiarSPc7neWgzDWO4ePsST+nusY92TbUvqybGMqWjL38jATuIMg9DOAqtGpUIaXg1bSDyPBAjtfBEHsO/orB0NMQBaM5LhxCP8AVuVaoVKjWw5xcBI2ggDbI8052+VnnhjhFxKzGNvpuBc0nllwA2AcQOkg7ZhVmeKtpFwcWtcc8wqOcAd4bYI+6tf1ziYaQ4jAggxHf2RxZSLsMAADi4iSTmXEnPbB+OyZMNxQa4SXucYMAcjRPtzf+S1qUCGttLQW5tDLQD+uc753KqO1FBrr3EtdUEglrmnEklwxg9yAcb9E1Ose0htNvEJy5zyGtA6mYH2UZk4WWanNpkuDJJIMAnEXGJMegwVU0uoAbccuI3Lg4uA6tjAjaP4rOs1fLvBgwR1/yyM/ZcKtqmjMtDQBJgAFv+KB+/oppzPEEzEJ61aHkAQYE8zjLSZgExHWY6yuJX1B1DrGE8MHmP5oMgA/lB+5z2UNXVO1HJTltOTLju4TsOzfTr1XS01JtNsNXS7dt08XLn2hUarVZ+GhbotDQAOi34ircROIuiwq1niJxFX4icRMCxxE4ir8RY4iYFriLHEVfiLHETAs8RFX4iwmBX4icRV70vWeBYvS9V70vTAsXpeq96XpgWL04ir3pemBY4iXqvel6YElVod6EbEbhKWvfTkOmHCC5vaZ26fH2Ud6xetPU6K1qYxXH38va1frtT8Mu7pfHMgtNwLgJ6NbjqPnfsrg1bapa5+OV+4LgGyAT6HC8g6gJlstPcGD+iy3VVm9Q8evKfu3+C52/sl2ic25z/K0t6+meKuHrNTp2mLQKgAEiTEE9TNy3Nd7qTg4gNzIF+4HluIBjacHE7ryv9vOAhzHNyCSLXZbt2MLcf0iZ3cDc45Y7dwjoeirq9DqKe9EtqnUWp8vSUKYBbB5hcem8Ed5jc+uJ7rbhE+Z1pmSbGyXb5JMnYY9F5qt4/ROzieQNP4b53nr/OVEf6RMmQ17jMjlDRPyZhRGjv1T8s/sTftx5eqfrmBxh95cPpndhnvG87+pVN/izj5B0BBIkz1zsPnuV5l3itZ0WUw3tcS79BAUT9PUqf3ryR+UYb/pGFuWdnvV/Nw8K9dRHbl0dd440EgE1XTIa07TvL9h7BUuDUrEGsYaNmDyj46n1KkoadjNgp710Gl2y1Y57yrb2qruceEtMBogYW96r8ROIrTDUWL0vVe9L0wLF6XqvxEvTAscRL1XvS9MCxenEVe9L0wLHEWFBesJgQXpeoL0vWWBPel6gvS9MCe9L1Bel6YE96XqC9L0wJ70vUF6XpgT3peoL0vTAnvS9QXpemBPetTCivS9MJSwOwWQQob0vTAnvS9QXpemEJ70vUF6XpgT3peoL0vTAnvS9QXpemBPel6gvS9MCe9L1Bel6YE96XqC9L0wJ71hQ3omBGiIpSIiICIiAiIgIiICIiIEREBERARERIiIgIiIMLKIgIiIMLKIgIiICwsoiBEREv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" name="AutoShape 9" descr="data:image/jpeg;base64,/9j/4AAQSkZJRgABAQAAAQABAAD/2wCEAAkGBhAQEBUUEBQVEBQWEhUYFBcVFRQUFhgUFRQYFRcdGRQXHSYeGBsjGRgVHy8gJCcrLCwsFh8xNTArNSYrLCkBCQoKDgwOGg8PGi8kHyQpKSwqLC0sKSwsKS0sLC0pKSwsKSwsLCwpLCksLCwsLCwsKSwpKSwsLCwsKSksLCwsLP/AABEIAMIBBAMBIgACEQEDEQH/xAAbAAEAAgMBAQAAAAAAAAAAAAAAAwQBAgUGB//EAD0QAAEDAwIEBQIEAgkEAwAAAAEAAhEDEiEEMRMiQVEFMmFxgUKRI1KhsdHwBhQVM2JyksHxQ4Ki4SRTc//EABoBAQACAwEAAAAAAAAAAAAAAAABBQIEBgP/xAAsEQEAAQMDAwIFBAMAAAAAAAAAAQIDEQQFIRIxQVFhIjJxgaFCkbHwE9Hx/9oADAMBAAIRAxEAPwD6GiIrlViIiAiIgIiICIiAiIgIiICIiAiIgIiICIiAiIgIiICIiAiIgIiICIiAiIgIiICIiAiIgIiICItXvA3x/PbqomYiMyRGezZFWq6qI2YCYuf0MTtI/dcnUeM0oMvfVMO8stbPTaJG+8qsvbpYt8U/FPt/tvW9Bdr5nj6u3Urtb5nBvuQP3UR8SpD6wfaT+wXm6njf5KbWy0CcTIOTgdUPjdUhxDQZeHRMZGwE4A91o1bxX+miP3bUbbT5q/D0P9rUfzx7hw/cKRniFE4FRk9rhP2K8vR8YqRMNdDyTlsEuu6NcdhGVqPGyRDmSASYxBLsTssY3i55ohM7dR4ql7EFZXkKOrYGi08NwYZLXObLp6xgrpUfE6rQTIqtBaBOHEkdHNEfcLctbvaq4riY/Mf37NevbrkfLOXdRUtN4tTebTyO2tdG47HY/Cuq1ouU3I6qZzDQqoqonFUYERFmxEREBERAREQEREBERAREQEREBERAREQERV9Xq2U2lzzA2kZMnbC8L+oosUddf/Xras1XaumlvVrgRsJnJwJAndcLU+PC4tpQXlmSemdwO3v32XO8S17tQJJNNpm0Ng8wG5B9/bGFxdJpajnXNcG2Ote9xMexA8xgbAdQuT1OsuamfinEen97r+zp6LMcRz6unq3uebnm4+uY9ugVOq50bGADtjYDad9xtst69UTAMx1IifiTHtJWKVQMzcATIGGwCTIiSS52CZjBDVqxD3mULdWBBdLR3Ox9RMSN8+nstnOL2GKbnMlrXPggAnImP4qbWa59Om57XOdnGckdcfrKu0a1zSXF5YLBzuGHOyAQDE7e09FKFbwzS02sspNNWo4uc5zboaxpdsDuTBxG8ZkoQXYtIPqHT06NB7x8K26p+Ha0lrnEQ4uElgJnJe4htxGcCRgYVb+sve4sY99rALqkhzSSYwTt+qJ7KvCqMcGv3cJDTN0RJgEcx6QuhRYRsfXGR+mP+FVo0r306b6ouDHFwMEgkRjBE2kEg/8AtXHVhMNjoNgIAxsMbdkkhvX1DWNbfbBlrZ8txzJ+2F0NN4jUpGDNRkwBu7ABJB6j0PpnouBqWPB4j4eRaKYHkBJMucCew39l07W0qFxJMNMkxJneJwvS1frsVdVEsLlum7GK4en0uqZUbcwyP53HQqZeSoau0ipRIEgcvQsa3N3Y7ZXo9Br21mBzcdwdwup0etp1EelXmFDqdNVZn2WkRFvtUREQEREBERAREQEREBERAREQERauMBY1VRTEzPZMRNU4hFqdQGgz0HNESG5zHUBeU8T1Rr5cY6NtxgGQSOp9Fc8Z1lzrQRjMkQZzykA9JK5LGEwXtLGh0vLWttcTmGmeob8ZwuN1epq1Fzqnt4h0mnsRZoxHfyhl5aX1S0QDHMDcZ3geUAA7x0+NampuDOaZHIM7bmB2wojSDyBi2czjAzA9SYHyrTtAKJc+obqsERAPmEOJ/KA3la3eCSYWtD2VnD5Km01NpGQNsTE+8wbffp6KMCfT3Vhj2sYTv6NySd8AeySiGuiOnDWgQ6GNbfUaIZETAJ5jj6TlWdRraT4Y2kHU7gScsucAALgCTAgYGTndUNKNQ4zTZbvaYrky7JJJAk/seylOn1Q2aSRjy1ncxnPM/fJ9FkLP9apMgNYHE4LhSbSgFxORORPdZ/tej1aXHDoDTuPLzE83STAmN43qf/Ib9DzA6U3kF0bk35Oe8KGs6qDlj3gEF0iuLiIOckY7BMQZla02ta2ieGLL3w4ky4lp5iegEloAz5c5Kg4/NP8AP2WaupBotuim1kh03BtziTNzwMmNs+VVzqKDvrbMQMqO6HRoa4AjMF0gdiRmPfK217TUJcS57W7MFpAftkY2yYJ+yq0tLey2cfSRMevv/wAK74fSOSAdoddOXh25+CAsZ4ZRy2Bp0xNcuJfEMOXYEZDcTn4wFLQ1Jpv4tMyN3ACG2bbdHCAodbpqjnh1OA4gC4zygEuMdp2+VI7ThlPmdl75EnlvMx0iIz8brK1cqt1RXTPJXRFcTTV2er0upbUaHNMghTLy3ges4T7CZY44wRDuoz06r1K7TT34v24rhzN61NquaZERFsPIREQEREBERARYlJQZRYlJQZRYlJQZVDxTUta0g80ASA61wki0x1yPbCuly8f474ieIBBcJcXckFomAJ+5VPu16aLUUR+r+IWO32+qua58KjjWLgOVxc6ATIJJ6k/z1TVuJNjDdE2DqZMAx6wFJRq3NNRgxNocRs4jIHrH7rnVmPZV4jZgAXGDgTB/j8LmYXUrmhFouZ+I9uxdEXiQOWelrn/9oCzV0YptcXEuqO/MTIE5Jbs1xOzdwNyScaNZw2AXcJzmue9+CKdK58QJlznG6G947Y1paZ/4nFENa1pbltwki0viQHOE46Z9FIeHeE0HNeXMDyXuO7xgHboOp77rd2kphzeDQYKjjgEvB3mcOEe6xoeWk4jJNR+M48v6qSpUoUwzjTVmIaGAdZgvJJj2iVPOUcYdCl4w+RDqdNpGAakOMjHMXiDPvjPVT0vEHOAuZ1mHF4MXQPq6jO/UKlfQJNzGloAnktFw5hLyS9x22PTZSU3SAS/iS5xz9InAuJJMZz7LHEMst6HidRok2BvPg3Ekgu2IOAA09JMAdZGlbxjUx/dBsYJLaxA7SCPZQMYDTpb+Z2wHWsRv8/p6rGp1RaHBhFMNk7EgkmS6JJO+/WemUwZa1y6qwXU+MBEOsfbg5taZA/n3FdtDkqONOk1oacFgvDzP1HeCDPwreiY59L8V5qXDbIHC2bkQAMOA7BhwoS5llQMkD8pJdEOfGXf75ztKyhCPTae+kyILgwEH1gqzp6r96ki0OPYucAMCMbEyT7iOlE+Iuo06ctJubEgTBiRjrupxRdUpkuqcQuDgI8sOAAgE49fdRMELHheuIpgVHEVKjngRnqQfYN7+0LOj8BM31nOqGYbcSRb+6h0fhp45MG2m5tMYhuG3PP6uP2VjxXSOc4OYC4kBkF0M7guyJAzjvCx7dk9+6HWuDpNMzDt9gC3t3J7/ALr1Xg2uFai13plebd4dwmGbHYB2OHScnGcH9oVj+iuptqPpzI3B6H2V3tN7prm34lW7hbzTFfo9UixKSukUrKLEpKDKLEpKDKLEogiuS5RXJepEtyXKK9L0EtyXKK9L0wN6rzGASegG5K8v4t4kG1XXSegkgmZ+ML0Fd4xMRd1db0MZ6Zheb12ka5znZkuOQ4nHSCI9TPVcvvFWb0U+kLzbqcWpn3a19U91JtrSW5LGwATLiCY9533haUBebDsYukbZjI6ZMLGrJptZwwRa2Ce5kkucTv7/APC0dqyWvcAGkCSDE3iInv0+yqIhYLTfBG1a5rF8taA9wf5ZaIpgj8okyP4qSpRpsLXEue64vFwtdUqEYqOb9IH0tOcdATOjNYadAuddRJsDtjLmzIa0R2mZMyMGYVJklt5BaLnRJk8roMx13Uo4TaageC6MzVqH9Gfp/Bb0vCTUIIFgbtxA2wG7zATcTMxggz6rOh05NMwTmtUn4DFV8SoulrHk2BxdLTvLsNtEGcx8fZ5PC7pvBqp/6r6cRzSG4EiAxsl0+pbvsrbA8AXsAyQI2LQRmCSRv1yYKp0NNUbYeC8vLRF1RrXkDBtBaTAn0neV0qAa7luuLTDpEEO6gggH9lEymHO09GGUnAZeA3ckAcSTA2Bzt6KbU6V2Gsa2pMC57mgifMbgZAidjORujrRRoh24F3qIfMid8gjPUqJvigAiX1HGeZ3Db9RObTjf/fpCQLOn0zxSeKjjM2tzgMAEG8+YgRnpA3JXIoeHtDX8x5QfSSbhzGfSY3K6Dtb+GG3EOJBc9jQfc8x3DRA/cKKk4cNwnOYktuj8RxmMDBBI/wAQUwhE+gTRY4GBYJhtxB2uz65Kj0WkqU7gW2gCQMGRFxgnpIB+Sr+meRTZ/kHf1Vd/jb30nOa6QRaGmMSOUGN8knfqpHRZ4jDIiBNRz3HYC6I2iIaCdlU1GsNSmSL2A+WMPLREn0BOBnvMLHBaG/jkubTa3lbkvqvMNAA3khxjuQrA0TmYfa3q5nmcLjMOcDAO5tGBG5yox5TlT0ja55nkWHa8AuIIkEhuANtxnpuq2kqmnqmGTBkZAH6Dou68zMR8LzWrMVGOgjm3JmTcB8dcLa0dfTfpn3eGopzamPZ9AD0uVelUlo9lveu0c0luWblDel6CW5LlFcl6Ca5YUV6IIL0vUF6XrMT3peoL04iCe9L1BxE4iCR9UAtkgZ3LS7ofpGV5nXMqOquDC4CSXOa0xnYBoHKcHc9fTPerP2MkQ4ZAk5BGPXKp18OddIHm54nMTJHsuT3iOnUZ9Yhfbfza+6lbdTbIOWDc3E75ON+sQtuBTax31OLQIOM+h6wPla09S1zb55ASAcxAjaemVluobkS1zCQQRk3QIkjp6qphvKmopmpqGYL2NbxCwfmIxjM/Tv6q6/RczGOcQKVKX02jAe4E8zvV7hj0PZdTwkilJcG3CkOYZ5mujE7GD/4hUqrnRkFtzi4iZl0ncwJP8jucsowh0FN7actc1v4r/M0vJw3Ihw+ymogsPmoteRMijzmTvJfKj0zjDhJP4hx0wBt/OVXo12VK5PBfqC0AdQ0EZAIxILowcYUYHSZUqU8NfSZdj+65jud+JLu63073ueWirRDgS4htLOYkmKm5xkrmVtIGsueA1x4hfdbguERfnMHbpjuF0fCdEyjQJaBL3NJAiIAkbQCmDJo6b3U2PD2NLWkAmm8wAXDzCoPfZRavxcipwnVWm5uBY4ggnH/Ux0/XuVszVF1ENLS5pEEAHIsk+udvdVaHg7pc83Bp2NRgDmgwSGtZJJ6eXEegUfVP0W9LqXQGscKbRABNJwYcwQHGpzGQeqa/RVXBznPa4lsGKZBt3gS8gbDotneHvcbi+MkG6nTaXiMCA25oHff0W+oqvtl0sJZJEHYj1zkTvCJc+syadI7EsDcE4kTgHBwNlxPDaTxV54Ia14OMG0EjHtP3Xo9KWmjTmCCwRj3zKNp03uc+AA0EHGXGBcGzibScrKKvDGYR+HPPEa9wk/REEhzy4yS7AtbtuTdgGFZc7ECNz8k7knck9yqbfEHlz3HkpUnEPI2L7YtH+FvIzG5HqtqlZ7qZcGOaSOUfUR3jod49lEphSq6RlIfimpzSTY8w5zuYgMgyekmFS1bQGNgAQW7Olw5hh3rn910wdSGibTy4kEuGJgnqehXI1D7rBvLmjaCMzB7xatjTRM3qY94eN6Yi3VPs9vpn8jfYKS9VaToaPZb8RdxhzKe9L1BxEvUie9L1Bel6Ce9FBeiYFfiJxFW4icRZ4FniJxFW4icRMCzxE4ircROImBLXdLTG8Y9xkKCtTY+0logiYc4vLh0JB+fstuIoqNcCWw2fp5SXOO4l0xHx0XPb3Z+Gm5Hjha7bc5mifqxVpBjXnmdNsCZI3GAT/l+ypU9PT5TThrnedhEHO/IesT6ELXjVndiLpnykgfSGg7b7yr7dIXuF4wDIMjHUZP2lc3HC37tzX4TgwB1QtaSCQMktIiT9V5/WVvW0vDgPdLwBfkRc50kD0GAPhVfGKpJGcFubdhUYZBMdctMevqoq1R9ThjdvI5xgklxNoH3uPyFkhvpAIcfN+K+dsbQpPC9Q8GowB5m83kEtaYLiGxtgAEyDzYlY09E2u/8A0MY794HotavhDHm6Sx3cYwZ7/wAhMmFd7i9zQSTJ94HXO20/r6hdik4BjZwXPJj0gDy/JHwudS0wa27I5ABdOwAuIcdzt/q75VjUPLOG3Y2yTOSSex6KRY0lf8Ngpkglu5GAc/seiq6rTONe5xPL5QIz5ckzhoG/fIg7LfTuA07TBfawy2MnlyACc7k57rU69g/uwxtOYcByTkDdsGZHVRBLMOZgNfTJJJc4jlHmJc0kloz+UfCtakNfcASRbId3EGM+0KtpvFWvmm0slzhLW4ORBgC7AgbkbbKTUwGuIGRTgfDSFGEtaRsp0wHQSxoEtm4ls+vT323SrVlwpuMu4dxaOgm4uxgSGgZzzqtrNMQ6nMhjWMnPMPrPX8rFB4K1x4lVwue4b4uBLwAJ9sfBU48oz4dCj4c2i5ofL6dEw0f/AHag5MN9CY36HuVjxOuHDDiJcGvfkDGXwemcekhT6ds2CedrTc7IDbpLresnPNEnoRKh1TnXRHI1vfJOekf79YUTymIwqv1L9g9rxtygh+QY6x8jsuVF+opiSYlxmJ7CY9blf1dRpiGAdS0iw564xOyp+Cc9V9TcTa0+jcT85Pyrba7HVe6vRoa25i3j1emD04ircROIuuwolniJeq3ETiJgWb04ircROImBZvRVuIiYFbiJxFW4icRZ4FniJxFW4icRMCzxE4ircROImBZ4i14xa4EOLAcOIwYUHEWHOkQvDUWIvW5t1eXpauTbriqPC+KrKUucACSDEBz87SWjr22TSVar3OJbaxzeRrokY+oeu8dgqej1Ai13Q4a1oJf2k+n+y6Gs1FtM8Ob3B0FsOg9T2gLgbtuq1XNFUcw6eiuK6Yqjso1NRcbHMwPNYZM4aSQYM/JXRFrGNYxpy25puDSTPR3cCYGDMbKLSFriQOctIHEBgOcACRPT/wBKeveQ2W2HI3kmcEgAR+X0WKWlZmCGgOPpBE9cjHbP8VUraprRaWub0PK79xIP3U7ODTD5IZUddBPLzZIBB67xKm0YcW5OfaOm+0H4SBWpa2ixoIY4ug/RVEHAMnmLiAB1HsqtfWtc8OqGCQAJDmyBjY/HRdLW69tAAvJzIAAk439Aqja9XUnFJppDF1RzRn5x6fO6ziPKG9PUsZQabgwlgDZzkNjAG8CMKOnWoMJJcajgSQ91MtA9mtAk+5VtmmdTaHadgdVLRcXGLGCGtA6nIOwzHRb0/Ejfw3v5+pbIG04mfuowK51tA0zzNc4zvDQARi1gIsgQcZMbqZrTVDQJFIWlz3gi62DazMuk9dvUq5Uc7eSfSYyfXoq2r1bAS17zUcBzW4tmN3OIt7ZI3E/lMxSZZq2vc8ullzbWzgOMwYH5ebciMHspXFrBbSZyjvy85xzY8wEiwSRJJAgKu6m8w/Ac4QwuJYGs62fVJwLonriQFO9jKbQ581nYDGNbbTbjtmAN8/YnKmKYRMo9W006YDIa557GGiAJj/aOqqO1DmjnbPS4EEH3PT2Kmbq7m3P5pBORET/h3ggYPWPdcfW6pon8okuDrhiMEScQI/RZRRmcImrjKp4vr3BsZuebWtIEtJ3I9I/UhXvDaAp0w0dlxfDwa1Xiu8owwHt39zuu3xF2G36b/FbzPeVBqrv+Svjss8ROIq3ETiKxw1VniJxFW4icRMCzxE4ircROImBZ4iKtxETArcROIq3ETiLPAs8ROIq3ETiJgWeIs8RVuIscRMCzxE4ir8RY4iYE1Uk5GCNlc0msFRgZHZoDYbaSZc4u326dZxC5vEUdSd24P6Eeqqdx26NTT1U/NH59m5pdTNmcT2eq1Vf8JopAAHDXNIAa1sXESMmJjup9FUeY81Rk8jnwXEg7wBt2JzK8zovEQ4FrsTaCHeVrcyYHX1Hz2XpdD4wHgdDBLQQBLW4mB6rjbluq3M01RiV/RXFcZhENPUvueQPaPsAR+pJ/yrehotje5u8BsRHsQfXaFE7xKp/WLbGlnXJujeR0OeiarSPc7neWgzDWO4ePsST+nusY92TbUvqybGMqWjL38jATuIMg9DOAqtGpUIaXg1bSDyPBAjtfBEHsO/orB0NMQBaM5LhxCP8AVuVaoVKjWw5xcBI2ggDbI8052+VnnhjhFxKzGNvpuBc0nllwA2AcQOkg7ZhVmeKtpFwcWtcc8wqOcAd4bYI+6tf1ziYaQ4jAggxHf2RxZSLsMAADi4iSTmXEnPbB+OyZMNxQa4SXucYMAcjRPtzf+S1qUCGttLQW5tDLQD+uc753KqO1FBrr3EtdUEglrmnEklwxg9yAcb9E1Ose0htNvEJy5zyGtA6mYH2UZk4WWanNpkuDJJIMAnEXGJMegwVU0uoAbccuI3Lg4uA6tjAjaP4rOs1fLvBgwR1/yyM/ZcKtqmjMtDQBJgAFv+KB+/oppzPEEzEJ61aHkAQYE8zjLSZgExHWY6yuJX1B1DrGE8MHmP5oMgA/lB+5z2UNXVO1HJTltOTLju4TsOzfTr1XS01JtNsNXS7dt08XLn2hUarVZ+GhbotDQAOi34ircROIuiwq1niJxFX4icRMCxxE4ir8RY4iYFriLHEVfiLHETAs8RFX4iwmBX4icRV70vWeBYvS9V70vTAsXpeq96XpgWL04ir3pemBY4iXqvel6YElVod6EbEbhKWvfTkOmHCC5vaZ26fH2Ud6xetPU6K1qYxXH38va1frtT8Mu7pfHMgtNwLgJ6NbjqPnfsrg1bapa5+OV+4LgGyAT6HC8g6gJlstPcGD+iy3VVm9Q8evKfu3+C52/sl2ic25z/K0t6+meKuHrNTp2mLQKgAEiTEE9TNy3Nd7qTg4gNzIF+4HluIBjacHE7ryv9vOAhzHNyCSLXZbt2MLcf0iZ3cDc45Y7dwjoeirq9DqKe9EtqnUWp8vSUKYBbB5hcem8Ed5jc+uJ7rbhE+Z1pmSbGyXb5JMnYY9F5qt4/ROzieQNP4b53nr/OVEf6RMmQ17jMjlDRPyZhRGjv1T8s/sTftx5eqfrmBxh95cPpndhnvG87+pVN/izj5B0BBIkz1zsPnuV5l3itZ0WUw3tcS79BAUT9PUqf3ryR+UYb/pGFuWdnvV/Nw8K9dRHbl0dd440EgE1XTIa07TvL9h7BUuDUrEGsYaNmDyj46n1KkoadjNgp710Gl2y1Y57yrb2qruceEtMBogYW96r8ROIrTDUWL0vVe9L0wLF6XqvxEvTAscRL1XvS9MCxenEVe9L0wLHEWFBesJgQXpeoL0vWWBPel6gvS9MCe9L1Bel6YE96XqC9L0wJ70vUF6XpgT3peoL0vTAnvS9QXpemBPetTCivS9MJSwOwWQQob0vTAnvS9QXpemEJ70vUF6XpgT3peoL0vTAnvS9QXpemBPel6gvS9MCe9L1Bel6YE96XqC9L0wJ71hQ3omBGiIpSIiICIiAiIgIiICIiIEREBERARERIiIgIiIMLKIgIiIMLKIgIiICwsoiBEREv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" name="Picture 2" descr="26 British Malaya &amp; Borneo 1 cent Copper Coins wholesale lot, &amp; Singapore Brune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 flipV="1">
            <a:off x="755576" y="2204864"/>
            <a:ext cx="1907210" cy="134076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55576" y="152400"/>
            <a:ext cx="7474024" cy="1250950"/>
          </a:xfrm>
        </p:spPr>
        <p:txBody>
          <a:bodyPr/>
          <a:lstStyle/>
          <a:p>
            <a:r>
              <a:rPr lang="ru-RU" dirty="0" smtClean="0"/>
              <a:t>Решение: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83568" y="2060848"/>
            <a:ext cx="6624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20×2+10×5+5×2+1×21+2×20=161(шиллинг)</a:t>
            </a:r>
            <a:endParaRPr lang="ru-RU" sz="24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3284984"/>
            <a:ext cx="52765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Ответ: </a:t>
            </a:r>
            <a:r>
              <a:rPr lang="ru-RU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161 шиллинг был у принца Уэльского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Рисунок 4" descr="Prince-Charl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88224" y="3429000"/>
            <a:ext cx="2070611" cy="278092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10800000" flipH="1" flipV="1">
            <a:off x="395536" y="2060848"/>
            <a:ext cx="612068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err="1" smtClean="0"/>
              <a:t>Бетси</a:t>
            </a:r>
            <a:r>
              <a:rPr lang="ru-RU" sz="3200" b="1" dirty="0" smtClean="0"/>
              <a:t> пришла в кондитерскую.</a:t>
            </a:r>
          </a:p>
          <a:p>
            <a:r>
              <a:rPr lang="ru-RU" sz="3200" b="1" dirty="0" smtClean="0"/>
              <a:t>В кошельке у нее было 16 крон, 18 флоринов и 48  пенсов.</a:t>
            </a:r>
          </a:p>
          <a:p>
            <a:r>
              <a:rPr lang="ru-RU" sz="3200" b="1" dirty="0" smtClean="0"/>
              <a:t>Сколько пирожных смогла купить </a:t>
            </a:r>
            <a:r>
              <a:rPr lang="ru-RU" sz="3200" b="1" dirty="0" err="1" smtClean="0"/>
              <a:t>Бетси</a:t>
            </a:r>
            <a:r>
              <a:rPr lang="ru-RU" sz="3200" b="1" dirty="0" smtClean="0"/>
              <a:t> , если цена одного пирожного была 2 фунта?</a:t>
            </a:r>
            <a:endParaRPr lang="ru-RU" sz="3200" b="1" dirty="0"/>
          </a:p>
        </p:txBody>
      </p:sp>
      <p:pic>
        <p:nvPicPr>
          <p:cNvPr id="5126" name="Picture 6" descr="http://www.ua.all.biz/img/ua/catalog/1743703.jpeg?rrr=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4581128"/>
            <a:ext cx="2593316" cy="194412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195736" y="548680"/>
            <a:ext cx="554461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/>
              <a:t>Задача №2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899592" y="1484784"/>
            <a:ext cx="3465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1) 16×5=80 (шиллингов) -16 крон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899592" y="2118454"/>
            <a:ext cx="39594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2) 18×2=36 (шиллингов) -18 флоринов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899592" y="2752124"/>
            <a:ext cx="35509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3) 48:12=4 (шиллинга) - 48 пенсов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899592" y="3385794"/>
            <a:ext cx="50441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4) 80+36+4=120(шиллингов) –всего было у </a:t>
            </a:r>
            <a:r>
              <a:rPr lang="ru-RU" dirty="0" err="1" smtClean="0"/>
              <a:t>Бетси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899592" y="4019464"/>
            <a:ext cx="4335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5) 20×2=40 (шиллингов) стоило пирожное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899592" y="4653136"/>
            <a:ext cx="2557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6) 120:40=3 (пирожных)</a:t>
            </a:r>
            <a:endParaRPr lang="ru-RU" dirty="0"/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4100" b="1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Решение:</a:t>
            </a:r>
            <a:endParaRPr lang="ru-RU" sz="4100" b="1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331640" y="5445224"/>
            <a:ext cx="57606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Ответ: </a:t>
            </a:r>
            <a:r>
              <a:rPr lang="ru-RU" dirty="0" smtClean="0"/>
              <a:t>3 пирожных сможет купить </a:t>
            </a:r>
            <a:r>
              <a:rPr lang="ru-RU" dirty="0" err="1" smtClean="0"/>
              <a:t>Бетси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7744" y="764704"/>
            <a:ext cx="4601193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dirty="0" smtClean="0"/>
              <a:t>Задача №3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11560" y="2060848"/>
            <a:ext cx="820891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Взвесили мешок стерлингов. Его вес равен 1килограмму 750 граммам .Сколько монет  в мешке?</a:t>
            </a:r>
            <a:endParaRPr lang="ru-RU" sz="2800" b="1" dirty="0"/>
          </a:p>
        </p:txBody>
      </p:sp>
      <p:pic>
        <p:nvPicPr>
          <p:cNvPr id="7" name="Picture 10" descr="http://best-iconki.ru/downloads/PNG/256/technology-000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3212976"/>
            <a:ext cx="3096344" cy="309634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2059</TotalTime>
  <Words>614</Words>
  <Application>Microsoft Office PowerPoint</Application>
  <PresentationFormat>Экран (4:3)</PresentationFormat>
  <Paragraphs>93</Paragraphs>
  <Slides>14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Модульная</vt:lpstr>
      <vt:lpstr>Старинные английские деньги</vt:lpstr>
      <vt:lpstr>Презентация PowerPoint</vt:lpstr>
      <vt:lpstr>Денежные равенства.</vt:lpstr>
      <vt:lpstr>Презентация PowerPoint</vt:lpstr>
      <vt:lpstr>Презентация PowerPoint</vt:lpstr>
      <vt:lpstr>Решение: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Старинные английские деньги.</dc:title>
  <dc:creator>Dmitry</dc:creator>
  <cp:lastModifiedBy>школа</cp:lastModifiedBy>
  <cp:revision>205</cp:revision>
  <dcterms:created xsi:type="dcterms:W3CDTF">2013-12-06T15:28:40Z</dcterms:created>
  <dcterms:modified xsi:type="dcterms:W3CDTF">2013-12-28T07:12:40Z</dcterms:modified>
</cp:coreProperties>
</file>