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65" r:id="rId3"/>
    <p:sldId id="285" r:id="rId4"/>
    <p:sldId id="258" r:id="rId5"/>
    <p:sldId id="260" r:id="rId6"/>
    <p:sldId id="281" r:id="rId7"/>
    <p:sldId id="261" r:id="rId8"/>
    <p:sldId id="262" r:id="rId9"/>
    <p:sldId id="263" r:id="rId10"/>
    <p:sldId id="266" r:id="rId11"/>
    <p:sldId id="267" r:id="rId12"/>
    <p:sldId id="268" r:id="rId13"/>
    <p:sldId id="282" r:id="rId14"/>
    <p:sldId id="284" r:id="rId15"/>
    <p:sldId id="270" r:id="rId16"/>
    <p:sldId id="271" r:id="rId17"/>
    <p:sldId id="272" r:id="rId18"/>
    <p:sldId id="273" r:id="rId19"/>
    <p:sldId id="274" r:id="rId20"/>
    <p:sldId id="283" r:id="rId21"/>
    <p:sldId id="286" r:id="rId22"/>
    <p:sldId id="276" r:id="rId23"/>
    <p:sldId id="277" r:id="rId24"/>
    <p:sldId id="288" r:id="rId25"/>
    <p:sldId id="278" r:id="rId26"/>
    <p:sldId id="289" r:id="rId27"/>
    <p:sldId id="287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BFE62-5C9D-40DA-8A6A-E56ABCA5D57D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A212C-2B2A-44A9-9891-BAE800CDB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868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3F0A1-1C03-467A-B316-EA1EBB7AB7C6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288DF-0152-46A4-8A05-F8E55CACB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6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997E8-9D2F-4781-9931-BEC0BA7A2F97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0373A-B282-44CE-AE0D-61F79BF86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61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A6745-CA7A-43AF-8844-483FAD5C1DAC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76167-2F89-440F-9FD6-CE69C5B68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86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B4609-6EFB-4ACC-9A34-409A38BF9BBB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D260E-20BA-43F4-BE3F-058BF2A1B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56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520C-BF60-498B-8C53-EF3AFCB5E201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65719-EFC4-47D3-A2A7-8A73F6DD1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4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E26DA-61D9-4FF1-9642-AFF485F5B629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8B41A-1ACE-4A1F-88EA-9DC910ECB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93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5D253-61F5-4C7A-A694-118C184016AF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ED69F-8A48-4759-A131-7B1189998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02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AD66A-055C-4D80-A0BE-53C7EBFD0F09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0C004-6C36-4DD5-9E87-232D71D1F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516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853A8-B0F7-459A-8CF3-E8D906EECB83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558D-02B3-4710-ACF6-CDE2A3CC0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855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1492B-4CCE-45BA-8307-E61987273CBB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BE497-A291-4B29-B17F-DC80D84E8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77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821AEF-62DD-4882-90B5-E4523EDA75C3}" type="datetimeFigureOut">
              <a:rPr lang="ru-RU"/>
              <a:pPr>
                <a:defRPr/>
              </a:pPr>
              <a:t>08.05.2016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5AEDE7-70B3-4E9A-9F00-E1CCA62EA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3" r:id="rId2"/>
    <p:sldLayoutId id="2147483712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13" r:id="rId9"/>
    <p:sldLayoutId id="2147483709" r:id="rId10"/>
    <p:sldLayoutId id="2147483710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stronom.ru/" TargetMode="External"/><Relationship Id="rId2" Type="http://schemas.openxmlformats.org/officeDocument/2006/relationships/hyperlink" Target="http://www.povarenok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971550" y="2205038"/>
            <a:ext cx="6840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600"/>
              <a:t>Способы приготовления яиц</a:t>
            </a:r>
          </a:p>
          <a:p>
            <a:pPr algn="ctr" eaLnBrk="1" hangingPunct="1"/>
            <a:r>
              <a:rPr lang="ru-RU" sz="3600"/>
              <a:t>5 класс</a:t>
            </a:r>
          </a:p>
        </p:txBody>
      </p:sp>
      <p:sp>
        <p:nvSpPr>
          <p:cNvPr id="5123" name="Прямоугольник 4"/>
          <p:cNvSpPr>
            <a:spLocks noChangeArrowheads="1"/>
          </p:cNvSpPr>
          <p:nvPr/>
        </p:nvSpPr>
        <p:spPr bwMode="auto">
          <a:xfrm>
            <a:off x="4464050" y="4365625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Автор: Попова Марина Владиславовна</a:t>
            </a:r>
          </a:p>
          <a:p>
            <a:r>
              <a:rPr lang="ru-RU"/>
              <a:t>учитель технологии </a:t>
            </a:r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331913" y="644525"/>
            <a:ext cx="6264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Государственное бюджетное общеобразовательное учреждение средняя общеобразовательная школа №210 Центрального района, </a:t>
            </a:r>
          </a:p>
          <a:p>
            <a:pPr algn="ctr" eaLnBrk="1" hangingPunct="1"/>
            <a:r>
              <a:rPr lang="ru-RU"/>
              <a:t>г. Санкт-Петербурга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titova\Desktop\Труд\Картинки яйц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9" t="23006"/>
          <a:stretch>
            <a:fillRect/>
          </a:stretch>
        </p:blipFill>
        <p:spPr bwMode="auto">
          <a:xfrm>
            <a:off x="4641850" y="1735138"/>
            <a:ext cx="3881438" cy="469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188" y="692150"/>
            <a:ext cx="4030662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Меры предосторожности при подготовке яиц  к кулинарной обработке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Вымыть яйца в </a:t>
            </a:r>
            <a:r>
              <a:rPr lang="ru-RU" sz="2000" dirty="0">
                <a:latin typeface="+mn-lt"/>
                <a:cs typeface="+mn-cs"/>
              </a:rPr>
              <a:t>теплой </a:t>
            </a:r>
            <a:r>
              <a:rPr lang="ru-RU" sz="2000" dirty="0">
                <a:latin typeface="+mn-lt"/>
                <a:cs typeface="+mn-cs"/>
              </a:rPr>
              <a:t>воде с помощью щетки.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Не употреблять в пищу яйца с треснутой скорлупой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Мыть руки после того, как брали яйца.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titova\Desktop\Труд\Картинки яйц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6" t="33966" r="43280" b="14304"/>
          <a:stretch>
            <a:fillRect/>
          </a:stretch>
        </p:blipFill>
        <p:spPr bwMode="auto">
          <a:xfrm>
            <a:off x="2700338" y="1844675"/>
            <a:ext cx="3141662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1"/>
          <p:cNvSpPr txBox="1">
            <a:spLocks noChangeArrowheads="1"/>
          </p:cNvSpPr>
          <p:nvPr/>
        </p:nvSpPr>
        <p:spPr bwMode="auto">
          <a:xfrm>
            <a:off x="1042988" y="620713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Определяем свежесть яйца</a:t>
            </a:r>
          </a:p>
          <a:p>
            <a:pPr eaLnBrk="1" hangingPunct="1"/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15364" name="TextBox 2"/>
          <p:cNvSpPr txBox="1">
            <a:spLocks noChangeArrowheads="1"/>
          </p:cNvSpPr>
          <p:nvPr/>
        </p:nvSpPr>
        <p:spPr bwMode="auto">
          <a:xfrm>
            <a:off x="2051050" y="5300663"/>
            <a:ext cx="6427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5400"/>
              <a:t>О В О С К О П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titova\Desktop\Труд\Картинки яйц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1" b="18427"/>
          <a:stretch>
            <a:fillRect/>
          </a:stretch>
        </p:blipFill>
        <p:spPr bwMode="auto">
          <a:xfrm>
            <a:off x="323850" y="1968500"/>
            <a:ext cx="8128000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611188" y="5084763"/>
            <a:ext cx="2089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Свежее яйцо</a:t>
            </a:r>
          </a:p>
        </p:txBody>
      </p:sp>
      <p:sp>
        <p:nvSpPr>
          <p:cNvPr id="16388" name="TextBox 2"/>
          <p:cNvSpPr txBox="1">
            <a:spLocks noChangeArrowheads="1"/>
          </p:cNvSpPr>
          <p:nvPr/>
        </p:nvSpPr>
        <p:spPr bwMode="auto">
          <a:xfrm>
            <a:off x="3563938" y="5084763"/>
            <a:ext cx="2232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Недельная давность</a:t>
            </a:r>
          </a:p>
        </p:txBody>
      </p:sp>
      <p:sp>
        <p:nvSpPr>
          <p:cNvPr id="16389" name="TextBox 3"/>
          <p:cNvSpPr txBox="1">
            <a:spLocks noChangeArrowheads="1"/>
          </p:cNvSpPr>
          <p:nvPr/>
        </p:nvSpPr>
        <p:spPr bwMode="auto">
          <a:xfrm>
            <a:off x="6588125" y="5084763"/>
            <a:ext cx="230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15-20 дней</a:t>
            </a:r>
          </a:p>
          <a:p>
            <a:pPr eaLnBrk="1" hangingPunct="1"/>
            <a:endParaRPr lang="ru-RU"/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1182688" y="549275"/>
            <a:ext cx="64087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Определение свежести яиц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109788" y="766763"/>
            <a:ext cx="5761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МАРКИРОВКА ЯИЦ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3271838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965325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755650" y="1628775"/>
            <a:ext cx="77771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7200">
                <a:solidFill>
                  <a:srgbClr val="FF0000"/>
                </a:solidFill>
              </a:rPr>
              <a:t>ИСПОЛЬЗОВАНИЕ ЯИЦ </a:t>
            </a:r>
          </a:p>
          <a:p>
            <a:pPr algn="ctr" eaLnBrk="1" hangingPunct="1"/>
            <a:r>
              <a:rPr lang="ru-RU" sz="7200">
                <a:solidFill>
                  <a:srgbClr val="FF0000"/>
                </a:solidFill>
              </a:rPr>
              <a:t>В КУЛИНАРИИ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407988" y="260350"/>
            <a:ext cx="54721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b="1"/>
              <a:t>ИСПОЛЬЗОВАНИЕ В КУЛИНАРИИ</a:t>
            </a:r>
          </a:p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Связывающие свойства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803650"/>
            <a:ext cx="2371725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4213225"/>
            <a:ext cx="25781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7"/>
          <a:stretch>
            <a:fillRect/>
          </a:stretch>
        </p:blipFill>
        <p:spPr bwMode="auto">
          <a:xfrm>
            <a:off x="6670675" y="1420813"/>
            <a:ext cx="1941513" cy="141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8" y="4311650"/>
            <a:ext cx="2620962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514475"/>
            <a:ext cx="2614612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6" r="9160"/>
          <a:stretch>
            <a:fillRect/>
          </a:stretch>
        </p:blipFill>
        <p:spPr bwMode="auto">
          <a:xfrm>
            <a:off x="3348038" y="1331913"/>
            <a:ext cx="3105150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611188" y="476250"/>
            <a:ext cx="70564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ИСПОЛЬЗОВАНИЕ В КУЛИНАРИИ</a:t>
            </a:r>
          </a:p>
          <a:p>
            <a:pPr eaLnBrk="1" hangingPunct="1"/>
            <a:r>
              <a:rPr lang="ru-RU" sz="2800" b="1">
                <a:solidFill>
                  <a:srgbClr val="FF0000"/>
                </a:solidFill>
              </a:rPr>
              <a:t>Осветляющие свойства яичного белка</a:t>
            </a:r>
          </a:p>
          <a:p>
            <a:pPr eaLnBrk="1" hangingPunct="1"/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84313"/>
            <a:ext cx="3530600" cy="289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429000"/>
            <a:ext cx="4264025" cy="319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539750" y="549275"/>
            <a:ext cx="66246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ИСПОЛЬЗОВАНИЕ В КУЛИНАРИИ</a:t>
            </a:r>
          </a:p>
          <a:p>
            <a:pPr eaLnBrk="1" hangingPunct="1"/>
            <a:r>
              <a:rPr lang="ru-RU" sz="3600" b="1">
                <a:solidFill>
                  <a:srgbClr val="C00000"/>
                </a:solidFill>
              </a:rPr>
              <a:t>Пенообразующие свойства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798638"/>
            <a:ext cx="3098800" cy="206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1773238"/>
            <a:ext cx="3170238" cy="247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4459288"/>
            <a:ext cx="2865438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422775"/>
            <a:ext cx="3810000" cy="20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395288" y="247650"/>
            <a:ext cx="4572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ИСПОЛЬЗОВАНИЕ В КУЛИНАРИИ</a:t>
            </a:r>
          </a:p>
          <a:p>
            <a:r>
              <a:rPr lang="ru-RU" sz="3200" b="1">
                <a:solidFill>
                  <a:srgbClr val="C00000"/>
                </a:solidFill>
              </a:rPr>
              <a:t>Напитки из яиц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268413"/>
            <a:ext cx="3309937" cy="248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888" y="4076700"/>
            <a:ext cx="2243137" cy="256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557338"/>
            <a:ext cx="3933825" cy="393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684213" y="692150"/>
            <a:ext cx="77041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ИСПОЛЬЗОВАНИЕ В КУЛИНАРИИ</a:t>
            </a:r>
          </a:p>
          <a:p>
            <a:r>
              <a:rPr lang="ru-RU" sz="2800">
                <a:solidFill>
                  <a:srgbClr val="FF0000"/>
                </a:solidFill>
              </a:rPr>
              <a:t>Украшение блюд и добавление в салаты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1628775"/>
            <a:ext cx="3552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013075"/>
            <a:ext cx="3578225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6147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2" descr="C:\Users\titova\Desktop\Труд\Картинки яйц\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128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79388" y="1052513"/>
            <a:ext cx="86772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>
                <a:solidFill>
                  <a:srgbClr val="C00000"/>
                </a:solidFill>
              </a:rPr>
              <a:t>СПОСОБЫ ПРИГОТОВЛЕНИЯ ЯИЦ </a:t>
            </a:r>
          </a:p>
          <a:p>
            <a:pPr algn="ctr" eaLnBrk="1" hangingPunct="1"/>
            <a:r>
              <a:rPr lang="ru-RU" sz="6000">
                <a:solidFill>
                  <a:srgbClr val="C00000"/>
                </a:solidFill>
              </a:rPr>
              <a:t>как самостоятельного блюда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24685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2268538" y="325438"/>
            <a:ext cx="4535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>
                <a:solidFill>
                  <a:srgbClr val="C00000"/>
                </a:solidFill>
              </a:rPr>
              <a:t>ЯЙЦО ВАРЕНОЕ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63" y="927100"/>
            <a:ext cx="2674937" cy="200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5" name="TextBox 2"/>
          <p:cNvSpPr txBox="1">
            <a:spLocks noChangeArrowheads="1"/>
          </p:cNvSpPr>
          <p:nvPr/>
        </p:nvSpPr>
        <p:spPr bwMode="auto">
          <a:xfrm>
            <a:off x="611188" y="2935288"/>
            <a:ext cx="3313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ВСМЯТКУ</a:t>
            </a:r>
          </a:p>
          <a:p>
            <a:pPr eaLnBrk="1" hangingPunct="1"/>
            <a:r>
              <a:rPr lang="ru-RU"/>
              <a:t>Белок свернулся на половину, желток не свернулся</a:t>
            </a:r>
          </a:p>
        </p:txBody>
      </p:sp>
      <p:sp>
        <p:nvSpPr>
          <p:cNvPr id="25606" name="TextBox 3"/>
          <p:cNvSpPr txBox="1">
            <a:spLocks noChangeArrowheads="1"/>
          </p:cNvSpPr>
          <p:nvPr/>
        </p:nvSpPr>
        <p:spPr bwMode="auto">
          <a:xfrm>
            <a:off x="5554663" y="2935288"/>
            <a:ext cx="28876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 МЕШОЧЕК</a:t>
            </a:r>
          </a:p>
          <a:p>
            <a:pPr eaLnBrk="1" hangingPunct="1"/>
            <a:r>
              <a:rPr lang="ru-RU"/>
              <a:t>Белок свернулся, желток не свернулся</a:t>
            </a:r>
          </a:p>
        </p:txBody>
      </p:sp>
      <p:sp>
        <p:nvSpPr>
          <p:cNvPr id="25607" name="TextBox 4"/>
          <p:cNvSpPr txBox="1">
            <a:spLocks noChangeArrowheads="1"/>
          </p:cNvSpPr>
          <p:nvPr/>
        </p:nvSpPr>
        <p:spPr bwMode="auto">
          <a:xfrm>
            <a:off x="684213" y="5762625"/>
            <a:ext cx="3527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ВКРУТУЮ</a:t>
            </a:r>
          </a:p>
          <a:p>
            <a:pPr eaLnBrk="1" hangingPunct="1"/>
            <a:r>
              <a:rPr lang="ru-RU"/>
              <a:t>Белок и желток свернулись</a:t>
            </a:r>
          </a:p>
        </p:txBody>
      </p:sp>
      <p:pic>
        <p:nvPicPr>
          <p:cNvPr id="256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59238"/>
            <a:ext cx="217805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38" y="3644900"/>
            <a:ext cx="291465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TextBox 5"/>
          <p:cNvSpPr txBox="1">
            <a:spLocks noChangeArrowheads="1"/>
          </p:cNvSpPr>
          <p:nvPr/>
        </p:nvSpPr>
        <p:spPr bwMode="auto">
          <a:xfrm>
            <a:off x="5254625" y="5607050"/>
            <a:ext cx="3384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ПАШОТ</a:t>
            </a:r>
          </a:p>
          <a:p>
            <a:pPr eaLnBrk="1" hangingPunct="1"/>
            <a:r>
              <a:rPr lang="ru-RU"/>
              <a:t>Яйцо без скорлупы  всмятку</a:t>
            </a:r>
          </a:p>
        </p:txBody>
      </p:sp>
      <p:pic>
        <p:nvPicPr>
          <p:cNvPr id="2561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38" y="2755900"/>
            <a:ext cx="2574925" cy="17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2657475" y="493713"/>
            <a:ext cx="3960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C00000"/>
                </a:solidFill>
              </a:rPr>
              <a:t>ЯЙЦО ЖАРЕНОЕ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971550" y="1412875"/>
            <a:ext cx="3024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C00000"/>
                </a:solidFill>
              </a:rPr>
              <a:t>Яичницы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900113" y="2708275"/>
            <a:ext cx="20875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/>
              <a:t>ТОЛЬКО</a:t>
            </a:r>
          </a:p>
          <a:p>
            <a:pPr eaLnBrk="1" hangingPunct="1"/>
            <a:r>
              <a:rPr lang="ru-RU" sz="2800"/>
              <a:t> ИЗ ЯИЦ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2987675" y="1841500"/>
            <a:ext cx="2160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БОЛТУНЬЯ</a:t>
            </a:r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3629025" y="3379788"/>
            <a:ext cx="2017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/>
              <a:t>ГЛАЗУНЬЯ</a:t>
            </a: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997200"/>
            <a:ext cx="21844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30"/>
          <a:stretch>
            <a:fillRect/>
          </a:stretch>
        </p:blipFill>
        <p:spPr bwMode="auto">
          <a:xfrm>
            <a:off x="5724525" y="1050925"/>
            <a:ext cx="260985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2339975" y="2303463"/>
            <a:ext cx="647700" cy="549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484438" y="3379788"/>
            <a:ext cx="1144587" cy="336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5" name="TextBox 10"/>
          <p:cNvSpPr txBox="1">
            <a:spLocks noChangeArrowheads="1"/>
          </p:cNvSpPr>
          <p:nvPr/>
        </p:nvSpPr>
        <p:spPr bwMode="auto">
          <a:xfrm>
            <a:off x="896938" y="2301875"/>
            <a:ext cx="1912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C00000"/>
                </a:solidFill>
              </a:rPr>
              <a:t>НАТУРАЛЬНАЯ</a:t>
            </a:r>
          </a:p>
        </p:txBody>
      </p:sp>
      <p:sp>
        <p:nvSpPr>
          <p:cNvPr id="26636" name="TextBox 13"/>
          <p:cNvSpPr txBox="1">
            <a:spLocks noChangeArrowheads="1"/>
          </p:cNvSpPr>
          <p:nvPr/>
        </p:nvSpPr>
        <p:spPr bwMode="auto">
          <a:xfrm>
            <a:off x="971550" y="4437063"/>
            <a:ext cx="1692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C00000"/>
                </a:solidFill>
              </a:rPr>
              <a:t>С ГАРНИРОМ</a:t>
            </a:r>
          </a:p>
        </p:txBody>
      </p:sp>
      <p:pic>
        <p:nvPicPr>
          <p:cNvPr id="266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38" y="4926013"/>
            <a:ext cx="2425700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8" name="TextBox 14"/>
          <p:cNvSpPr txBox="1">
            <a:spLocks noChangeArrowheads="1"/>
          </p:cNvSpPr>
          <p:nvPr/>
        </p:nvSpPr>
        <p:spPr bwMode="auto">
          <a:xfrm>
            <a:off x="900113" y="5094288"/>
            <a:ext cx="22113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/>
              <a:t>С ДОБАВЛЕНИЕМ РАЗЛИЧНЫХ ПРОДУКТОВ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484438" y="5556250"/>
            <a:ext cx="25193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titova\Desktop\Труд\Картинки яйц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0" t="14351"/>
          <a:stretch>
            <a:fillRect/>
          </a:stretch>
        </p:blipFill>
        <p:spPr bwMode="auto">
          <a:xfrm>
            <a:off x="5364163" y="765175"/>
            <a:ext cx="3241675" cy="52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611188" y="2708275"/>
            <a:ext cx="2881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200">
                <a:solidFill>
                  <a:srgbClr val="C00000"/>
                </a:solidFill>
              </a:rPr>
              <a:t>ОМЛЕТЫ</a:t>
            </a: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2987675" y="908050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C00000"/>
                </a:solidFill>
              </a:rPr>
              <a:t>НАТУРАЛЬНЫЙ</a:t>
            </a: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2987675" y="1412875"/>
            <a:ext cx="201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ЯЙЦА, МОЛОКО</a:t>
            </a:r>
          </a:p>
        </p:txBody>
      </p:sp>
      <p:sp>
        <p:nvSpPr>
          <p:cNvPr id="27654" name="TextBox 5"/>
          <p:cNvSpPr txBox="1">
            <a:spLocks noChangeArrowheads="1"/>
          </p:cNvSpPr>
          <p:nvPr/>
        </p:nvSpPr>
        <p:spPr bwMode="auto">
          <a:xfrm>
            <a:off x="3132138" y="4005263"/>
            <a:ext cx="201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C00000"/>
                </a:solidFill>
              </a:rPr>
              <a:t>С ГАРНИРОМ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484438" y="1782763"/>
            <a:ext cx="503237" cy="1069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411413" y="3001963"/>
            <a:ext cx="720725" cy="1003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1042988" y="908050"/>
            <a:ext cx="676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C00000"/>
                </a:solidFill>
              </a:rPr>
              <a:t>Выполнение практической работы.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1042988" y="1916113"/>
            <a:ext cx="64087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sz="2000"/>
              <a:t>Посоветуйся с членами бригады, какое блюдо из яиц вы будете готовить. Распределите обязанности.</a:t>
            </a:r>
          </a:p>
          <a:p>
            <a:pPr eaLnBrk="1" hangingPunct="1">
              <a:buFontTx/>
              <a:buAutoNum type="arabicPeriod"/>
            </a:pPr>
            <a:r>
              <a:rPr lang="ru-RU" sz="2000"/>
              <a:t>Изучите технологическую последовательность приготовления выбранного блюда.</a:t>
            </a:r>
          </a:p>
          <a:p>
            <a:pPr eaLnBrk="1" hangingPunct="1">
              <a:buFontTx/>
              <a:buAutoNum type="arabicPeriod"/>
            </a:pPr>
            <a:r>
              <a:rPr lang="ru-RU" sz="2000"/>
              <a:t>Подготовь продукты в соответствии с мерами предосторожности.</a:t>
            </a:r>
          </a:p>
          <a:p>
            <a:pPr eaLnBrk="1" hangingPunct="1">
              <a:buFontTx/>
              <a:buAutoNum type="arabicPeriod"/>
            </a:pPr>
            <a:r>
              <a:rPr lang="ru-RU" sz="2000"/>
              <a:t>Приготовь выбранное блюдо соблюдая технологию.</a:t>
            </a:r>
          </a:p>
          <a:p>
            <a:pPr eaLnBrk="1" hangingPunct="1">
              <a:buFontTx/>
              <a:buAutoNum type="arabicPeriod"/>
            </a:pPr>
            <a:r>
              <a:rPr lang="ru-RU" sz="2000"/>
              <a:t>Сервируй стол и подай блюдо.</a:t>
            </a:r>
          </a:p>
          <a:p>
            <a:pPr eaLnBrk="1" hangingPunct="1">
              <a:buFontTx/>
              <a:buAutoNum type="arabicPeriod"/>
            </a:pPr>
            <a:r>
              <a:rPr lang="ru-RU" sz="2000"/>
              <a:t>Оцени качество готового блюда.</a:t>
            </a:r>
          </a:p>
          <a:p>
            <a:pPr eaLnBrk="1" hangingPunct="1">
              <a:buFontTx/>
              <a:buAutoNum type="arabicPeriod"/>
            </a:pPr>
            <a:r>
              <a:rPr lang="ru-RU" sz="2000"/>
              <a:t>Убери рабочее место.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755650" y="1125538"/>
            <a:ext cx="770413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endParaRPr lang="ru-RU"/>
          </a:p>
          <a:p>
            <a:pPr eaLnBrk="1" hangingPunct="1"/>
            <a:r>
              <a:rPr lang="ru-RU" sz="3200" b="1">
                <a:solidFill>
                  <a:srgbClr val="C00000"/>
                </a:solidFill>
              </a:rPr>
              <a:t>Я узнала…</a:t>
            </a:r>
          </a:p>
          <a:p>
            <a:pPr eaLnBrk="1" hangingPunct="1"/>
            <a:endParaRPr lang="ru-RU" sz="3200" b="1"/>
          </a:p>
          <a:p>
            <a:pPr eaLnBrk="1" hangingPunct="1"/>
            <a:r>
              <a:rPr lang="ru-RU" sz="3200" b="1">
                <a:solidFill>
                  <a:srgbClr val="00B050"/>
                </a:solidFill>
              </a:rPr>
              <a:t>Я научилась…</a:t>
            </a:r>
          </a:p>
          <a:p>
            <a:pPr eaLnBrk="1" hangingPunct="1"/>
            <a:endParaRPr lang="ru-RU" sz="3200" b="1"/>
          </a:p>
          <a:p>
            <a:pPr eaLnBrk="1" hangingPunct="1"/>
            <a:r>
              <a:rPr lang="ru-RU" sz="3200" b="1">
                <a:solidFill>
                  <a:srgbClr val="0070C0"/>
                </a:solidFill>
              </a:rPr>
              <a:t>Больше всего мне понравилось…</a:t>
            </a:r>
          </a:p>
          <a:p>
            <a:pPr eaLnBrk="1" hangingPunct="1"/>
            <a:endParaRPr lang="ru-RU" sz="3200" b="1">
              <a:solidFill>
                <a:srgbClr val="0070C0"/>
              </a:solidFill>
            </a:endParaRPr>
          </a:p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МНЕ ЭТО ПРИГОДИТСЯ …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900113" y="981075"/>
            <a:ext cx="7127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4800">
                <a:solidFill>
                  <a:srgbClr val="C00000"/>
                </a:solidFill>
              </a:rPr>
              <a:t>Домашнее задание</a:t>
            </a: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900113" y="2565400"/>
            <a:ext cx="7127875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/>
              <a:t>Найти интересные сведения об изученном пищевом продукте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827088" y="549275"/>
            <a:ext cx="6769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u="sng"/>
              <a:t>Список использованной литературы и изображений</a:t>
            </a:r>
          </a:p>
          <a:p>
            <a:pPr eaLnBrk="1" hangingPunct="1"/>
            <a:endParaRPr lang="ru-RU"/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827088" y="1052513"/>
            <a:ext cx="8066087" cy="591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Изображения взяты с сайтов</a:t>
            </a:r>
          </a:p>
          <a:p>
            <a:pPr eaLnBrk="1" hangingPunct="1"/>
            <a:r>
              <a:rPr lang="en-US"/>
              <a:t>gotovim-doma.ru/</a:t>
            </a:r>
            <a:endParaRPr lang="ru-RU"/>
          </a:p>
          <a:p>
            <a:pPr eaLnBrk="1" hangingPunct="1"/>
            <a:r>
              <a:rPr lang="en-US">
                <a:hlinkClick r:id="rId2"/>
              </a:rPr>
              <a:t>www.povarenok.ru/</a:t>
            </a:r>
            <a:endParaRPr lang="ru-RU"/>
          </a:p>
          <a:p>
            <a:pPr eaLnBrk="1" hangingPunct="1"/>
            <a:r>
              <a:rPr lang="en-US">
                <a:hlinkClick r:id="rId3"/>
              </a:rPr>
              <a:t>www.gastronom.ru</a:t>
            </a:r>
            <a:endParaRPr lang="ru-RU"/>
          </a:p>
          <a:p>
            <a:pPr eaLnBrk="1" hangingPunct="1"/>
            <a:r>
              <a:rPr lang="ru-RU"/>
              <a:t>Литература:</a:t>
            </a:r>
          </a:p>
          <a:p>
            <a:pPr eaLnBrk="1" hangingPunct="1"/>
            <a:r>
              <a:rPr lang="ru-RU"/>
              <a:t>1.	Технология. Обслуживающий труд: 5 класс: (учебник для учащихся общеобразовательных учреждений). Под редакцией В.Д.Симоненко. – </a:t>
            </a:r>
          </a:p>
          <a:p>
            <a:pPr eaLnBrk="1" hangingPunct="1"/>
            <a:r>
              <a:rPr lang="ru-RU"/>
              <a:t>М.: «Вентана – Граф», 2010.</a:t>
            </a:r>
          </a:p>
          <a:p>
            <a:pPr eaLnBrk="1" hangingPunct="1"/>
            <a:r>
              <a:rPr lang="ru-RU"/>
              <a:t>2.	Технология. Обслуживающий труд. 5 класс. Тетрадь творческих работ   (для учащихся общеобразовательных учреждений). Под редакцией В.Д.Симоненко. – М.: «Вентана – Граф», 2010.</a:t>
            </a:r>
          </a:p>
          <a:p>
            <a:pPr eaLnBrk="1" hangingPunct="1"/>
            <a:r>
              <a:rPr lang="ru-RU"/>
              <a:t>3.	Технология. 5 класс: поурочные планы по учебнику «Технология. 5 класс» под редакцией В.Д. Симоненко. / авт.-сост. Н.Б. Голондарева– Волгоград: Учитель, 2010. </a:t>
            </a:r>
          </a:p>
          <a:p>
            <a:pPr eaLnBrk="1" hangingPunct="1"/>
            <a:r>
              <a:rPr lang="ru-RU"/>
              <a:t>4.	Технология. 5-11 классы. Обслуживающий труд: развернутое тематическое планирование по программе  В.Д. Симоненко, авт.-сост. О.В.Павлова, Е.А. Киселева– Волгоград: Учитель, 2010. – 111с. </a:t>
            </a:r>
          </a:p>
          <a:p>
            <a:pPr eaLnBrk="1" hangingPunct="1"/>
            <a:endParaRPr lang="ru-RU"/>
          </a:p>
          <a:p>
            <a:pPr eaLnBrk="1" hangingPunct="1"/>
            <a:endParaRPr lang="ru-RU"/>
          </a:p>
          <a:p>
            <a:pPr eaLnBrk="1" hangingPunct="1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sz="quarter" idx="13"/>
          </p:nvPr>
        </p:nvSpPr>
        <p:spPr>
          <a:xfrm>
            <a:off x="468313" y="2420938"/>
            <a:ext cx="7775575" cy="3475037"/>
          </a:xfrm>
        </p:spPr>
        <p:txBody>
          <a:bodyPr/>
          <a:lstStyle/>
          <a:p>
            <a:pPr marL="44450" indent="0" eaLnBrk="1" hangingPunct="1">
              <a:buFont typeface="Georgia" pitchFamily="18" charset="0"/>
              <a:buNone/>
            </a:pPr>
            <a:r>
              <a:rPr lang="ru-RU" sz="4000" smtClean="0"/>
              <a:t>Белый тулупчик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ru-RU" sz="4000" smtClean="0"/>
              <a:t>Сшит без единого рубчика. </a:t>
            </a:r>
          </a:p>
        </p:txBody>
      </p:sp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2987675" y="1062038"/>
            <a:ext cx="41052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5400">
                <a:solidFill>
                  <a:srgbClr val="FF0000"/>
                </a:solidFill>
              </a:rPr>
              <a:t>ЗАГАДКА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Picture 2" descr="C:\Users\titova\Desktop\Труд\Картинки яйц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89"/>
          <a:stretch>
            <a:fillRect/>
          </a:stretch>
        </p:blipFill>
        <p:spPr bwMode="auto">
          <a:xfrm>
            <a:off x="377825" y="333375"/>
            <a:ext cx="427672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4654550" y="379413"/>
            <a:ext cx="3851275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/>
              <a:t>Древние народы считали яйцо прообразом Вселенной – из него родился мир, окружающий человека. Древние греки, римляне, египтяне и многие другие народы относились к яйцу как символу рождения. У славянских народов, принявших христианство, яйцо ассоциировалось с плодородием земли, с весенним возрождением природы.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6013" y="765175"/>
            <a:ext cx="6400800" cy="3475038"/>
          </a:xfrm>
        </p:spPr>
        <p:txBody>
          <a:bodyPr rtlCol="0">
            <a:normAutofit fontScale="92500" lnSpcReduction="20000"/>
          </a:bodyPr>
          <a:lstStyle/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Тема урока</a:t>
            </a:r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Способы приготовления яиц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</a:t>
            </a:r>
            <a:r>
              <a:rPr lang="ru-RU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Познакомить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учащихся с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блюдами из яиц. Научить учащихся готовить омлет с колбасой и зеленью, используя технологическую карту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Задачи: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Изучить строение и питательные свойства яиц и их применение в кулинарии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Научиться определять доброкачественность яиц и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Ознакомиться с правилами хранения яиц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Воспитывать добросовестное аккуратное и опрятное отношение к работе.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403350" y="1412875"/>
            <a:ext cx="6985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7200">
                <a:solidFill>
                  <a:srgbClr val="FF0000"/>
                </a:solidFill>
              </a:rPr>
              <a:t>Какие </a:t>
            </a:r>
          </a:p>
          <a:p>
            <a:pPr algn="ctr" eaLnBrk="1" hangingPunct="1"/>
            <a:r>
              <a:rPr lang="ru-RU" sz="7200">
                <a:solidFill>
                  <a:srgbClr val="FF0000"/>
                </a:solidFill>
              </a:rPr>
              <a:t>виды яиц</a:t>
            </a:r>
          </a:p>
          <a:p>
            <a:pPr algn="ctr" eaLnBrk="1" hangingPunct="1"/>
            <a:r>
              <a:rPr lang="ru-RU" sz="7200">
                <a:solidFill>
                  <a:srgbClr val="FF0000"/>
                </a:solidFill>
              </a:rPr>
              <a:t> вы знаете?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11267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242888"/>
            <a:ext cx="8064500" cy="6048375"/>
          </a:xfrm>
        </p:spPr>
      </p:pic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539750" y="2276475"/>
            <a:ext cx="77771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Курица         Утка                  Гусь            Индюк                Перепелка</a:t>
            </a:r>
          </a:p>
          <a:p>
            <a:pPr eaLnBrk="1" hangingPunct="1"/>
            <a:r>
              <a:rPr lang="ru-RU"/>
              <a:t>                                                                                              </a:t>
            </a:r>
          </a:p>
          <a:p>
            <a:pPr eaLnBrk="1" hangingPunct="1"/>
            <a:r>
              <a:rPr lang="ru-RU"/>
              <a:t>                                                                                             Страус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12291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2" descr="C:\Users\titova\Desktop\Труд\Картинки яйц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3" t="22473" r="10384" b="6958"/>
          <a:stretch>
            <a:fillRect/>
          </a:stretch>
        </p:blipFill>
        <p:spPr bwMode="auto">
          <a:xfrm>
            <a:off x="1112838" y="1558925"/>
            <a:ext cx="6483350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3"/>
          <p:cNvSpPr txBox="1">
            <a:spLocks noChangeArrowheads="1"/>
          </p:cNvSpPr>
          <p:nvPr/>
        </p:nvSpPr>
        <p:spPr bwMode="auto">
          <a:xfrm>
            <a:off x="1187450" y="696913"/>
            <a:ext cx="6553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Строение и состав яйца</a:t>
            </a:r>
          </a:p>
        </p:txBody>
      </p:sp>
      <p:sp>
        <p:nvSpPr>
          <p:cNvPr id="12294" name="TextBox 4"/>
          <p:cNvSpPr txBox="1">
            <a:spLocks noChangeArrowheads="1"/>
          </p:cNvSpPr>
          <p:nvPr/>
        </p:nvSpPr>
        <p:spPr bwMode="auto">
          <a:xfrm>
            <a:off x="611188" y="6092825"/>
            <a:ext cx="7200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Яйцо пища приготовленная природой в идеальных пропорциях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titova\Desktop\Труд\Картинки яйц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30" b="28999"/>
          <a:stretch>
            <a:fillRect/>
          </a:stretch>
        </p:blipFill>
        <p:spPr bwMode="auto">
          <a:xfrm>
            <a:off x="323850" y="1700213"/>
            <a:ext cx="3028950" cy="432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696913" y="363538"/>
            <a:ext cx="7993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Питательная ценность яиц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563938" y="1627188"/>
            <a:ext cx="4608512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/>
              <a:t>В одном яйце  содержится 13 главных витаминов и минералов. Усваиваются яйца почти полностью. Основная часть полезных веществ сосредоточена в желтке. В белочной части яйца содержится лизацин. Это вещество убивающее микробы.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303</TotalTime>
  <Words>455</Words>
  <Application>Microsoft Office PowerPoint</Application>
  <PresentationFormat>Экран (4:3)</PresentationFormat>
  <Paragraphs>104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Trebuchet MS</vt:lpstr>
      <vt:lpstr>Arial</vt:lpstr>
      <vt:lpstr>Georgia</vt:lpstr>
      <vt:lpstr>Calibri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Блюда из яйц.</dc:title>
  <dc:creator>Титова Татьяна Александровна</dc:creator>
  <cp:lastModifiedBy>Admin</cp:lastModifiedBy>
  <cp:revision>21</cp:revision>
  <dcterms:created xsi:type="dcterms:W3CDTF">2015-10-12T13:25:14Z</dcterms:created>
  <dcterms:modified xsi:type="dcterms:W3CDTF">2016-05-08T09:07:25Z</dcterms:modified>
</cp:coreProperties>
</file>