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3" r:id="rId19"/>
    <p:sldId id="273" r:id="rId20"/>
    <p:sldId id="274" r:id="rId21"/>
    <p:sldId id="284" r:id="rId22"/>
    <p:sldId id="285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F8EBE90-D1E8-4568-9DE0-917AAF6FF5B6}" type="datetimeFigureOut">
              <a:rPr lang="ru-RU" smtClean="0"/>
              <a:t>01.04.2016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06B691F-8FBD-43C9-89C2-96668EDB451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aneks.spb.ru/fgos-vtorogo-pokoleniia/statia-sistema-otcenivaniia-v-svete-fgos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232757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Современные подходы и методы к реализации ФГОС нового поколения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tx2"/>
                </a:solidFill>
              </a:rPr>
              <a:t>Учитель географии МБОУ СОШ №6 </a:t>
            </a:r>
            <a:r>
              <a:rPr lang="ru-RU" sz="2400" b="1" i="1" dirty="0" err="1" smtClean="0">
                <a:solidFill>
                  <a:schemeClr val="tx2"/>
                </a:solidFill>
              </a:rPr>
              <a:t>ст.Новолеушковской</a:t>
            </a:r>
            <a:r>
              <a:rPr lang="ru-RU" sz="2400" b="1" i="1" dirty="0" smtClean="0">
                <a:solidFill>
                  <a:schemeClr val="tx2"/>
                </a:solidFill>
              </a:rPr>
              <a:t> </a:t>
            </a:r>
          </a:p>
          <a:p>
            <a:r>
              <a:rPr lang="ru-RU" sz="2400" b="1" i="1" dirty="0" err="1" smtClean="0">
                <a:solidFill>
                  <a:schemeClr val="tx2"/>
                </a:solidFill>
              </a:rPr>
              <a:t>Сай</a:t>
            </a:r>
            <a:r>
              <a:rPr lang="ru-RU" sz="2400" b="1" i="1" dirty="0" smtClean="0">
                <a:solidFill>
                  <a:schemeClr val="tx2"/>
                </a:solidFill>
              </a:rPr>
              <a:t> Любовь Михайловна</a:t>
            </a:r>
            <a:endParaRPr lang="ru-RU" sz="24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57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/>
                </a:solidFill>
              </a:rPr>
              <a:t>Затруднения учителей при освоении ФГОС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76655" y="2060848"/>
            <a:ext cx="3822192" cy="4065632"/>
          </a:xfrm>
        </p:spPr>
        <p:txBody>
          <a:bodyPr/>
          <a:lstStyle/>
          <a:p>
            <a:r>
              <a:rPr lang="ru-RU" b="1" dirty="0" smtClean="0"/>
              <a:t>Отрицательное отношение к ФГОС из-за присущей людям боязни нового.</a:t>
            </a:r>
          </a:p>
          <a:p>
            <a:r>
              <a:rPr lang="ru-RU" b="1" dirty="0" smtClean="0"/>
              <a:t>Усталость от бесконечных </a:t>
            </a:r>
            <a:r>
              <a:rPr lang="ru-RU" b="1" dirty="0" err="1" smtClean="0"/>
              <a:t>псевдоинноваций</a:t>
            </a:r>
            <a:r>
              <a:rPr lang="ru-RU" b="1" dirty="0" smtClean="0"/>
              <a:t> в предыдущие годы.</a:t>
            </a:r>
          </a:p>
          <a:p>
            <a:r>
              <a:rPr lang="ru-RU" b="1" dirty="0" smtClean="0"/>
              <a:t>Дефицит времени у учителей.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645152" y="2060848"/>
            <a:ext cx="3822192" cy="406563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Нехватка новых учебников, соответствующим требованиям ФГОС.</a:t>
            </a:r>
          </a:p>
          <a:p>
            <a:r>
              <a:rPr lang="ru-RU" b="1" dirty="0" smtClean="0"/>
              <a:t>Затруднения учителей в самодиагностике профессиональных проблем.</a:t>
            </a:r>
          </a:p>
          <a:p>
            <a:r>
              <a:rPr lang="ru-RU" b="1" dirty="0" smtClean="0"/>
              <a:t>Слабое владение теоретическими основами.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05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chemeClr val="tx2"/>
                </a:solidFill>
              </a:rPr>
              <a:t>Затруднения учителей при освоении ФГОС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772816"/>
            <a:ext cx="3822192" cy="4353664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Непонимание сути системно-</a:t>
            </a:r>
            <a:r>
              <a:rPr lang="ru-RU" b="1" dirty="0" err="1" smtClean="0"/>
              <a:t>деятельностного</a:t>
            </a:r>
            <a:r>
              <a:rPr lang="ru-RU" b="1" dirty="0" smtClean="0"/>
              <a:t> подхода.</a:t>
            </a:r>
          </a:p>
          <a:p>
            <a:r>
              <a:rPr lang="ru-RU" b="1" dirty="0" smtClean="0"/>
              <a:t>Непонимание взаимосвязи предметных, </a:t>
            </a:r>
            <a:r>
              <a:rPr lang="ru-RU" b="1" dirty="0" err="1" smtClean="0"/>
              <a:t>метапредметных</a:t>
            </a:r>
            <a:r>
              <a:rPr lang="ru-RU" b="1" dirty="0" smtClean="0"/>
              <a:t> и личностных результатов образования.</a:t>
            </a:r>
          </a:p>
          <a:p>
            <a:r>
              <a:rPr lang="ru-RU" b="1" dirty="0" smtClean="0"/>
              <a:t>Незнание учителем существа и способов организации проектной деятельности.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772816"/>
            <a:ext cx="3822192" cy="4353664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Невозможность формирования у детей ряда </a:t>
            </a:r>
            <a:r>
              <a:rPr lang="ru-RU" b="1" dirty="0" err="1" smtClean="0"/>
              <a:t>фгосовских</a:t>
            </a:r>
            <a:r>
              <a:rPr lang="ru-RU" b="1" dirty="0" smtClean="0"/>
              <a:t> умений и компетенций, поскольку учитель сам ими не владеет.</a:t>
            </a:r>
          </a:p>
          <a:p>
            <a:r>
              <a:rPr lang="ru-RU" b="1" dirty="0" smtClean="0"/>
              <a:t>Привычка рассматривать контрольно оценочную работу как деятельность педагогов без участия школьников.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0149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</a:rPr>
              <a:t>Достоинства ФГОС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844824"/>
            <a:ext cx="3822192" cy="4281656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Тесно связаны с Законом «Об образовании в РФ».</a:t>
            </a:r>
          </a:p>
          <a:p>
            <a:r>
              <a:rPr lang="ru-RU" b="1" dirty="0" smtClean="0"/>
              <a:t>Позволяют переходить от «школы знаний» к «школе жизни».</a:t>
            </a:r>
          </a:p>
          <a:p>
            <a:r>
              <a:rPr lang="ru-RU" b="1" dirty="0" smtClean="0"/>
              <a:t>Поднимают на новый уровень гимназии и лицеи.</a:t>
            </a:r>
          </a:p>
          <a:p>
            <a:r>
              <a:rPr lang="ru-RU" b="1" dirty="0" smtClean="0"/>
              <a:t>Придают инструментально управляемый характер воспитывающему обучению.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844824"/>
            <a:ext cx="3822192" cy="4281656"/>
          </a:xfrm>
        </p:spPr>
        <p:txBody>
          <a:bodyPr/>
          <a:lstStyle/>
          <a:p>
            <a:r>
              <a:rPr lang="ru-RU" b="1" dirty="0" smtClean="0"/>
              <a:t>Дают возможность преодолеть разрыв между первой и второй половиной дня.</a:t>
            </a:r>
          </a:p>
          <a:p>
            <a:r>
              <a:rPr lang="ru-RU" b="1" dirty="0" smtClean="0"/>
              <a:t>Способствуют внедрению в школах эффективного учебного плана и разные модели образовательного процесса.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757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</a:rPr>
              <a:t>Достоинства ФГОС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844824"/>
            <a:ext cx="3822192" cy="4281656"/>
          </a:xfrm>
        </p:spPr>
        <p:txBody>
          <a:bodyPr/>
          <a:lstStyle/>
          <a:p>
            <a:r>
              <a:rPr lang="ru-RU" b="1" dirty="0" smtClean="0"/>
              <a:t>Обеспечивают реальную индивидуализацию обучения путем составления и выполнения договора «школа-семья-ученик».</a:t>
            </a:r>
          </a:p>
          <a:p>
            <a:r>
              <a:rPr lang="ru-RU" b="1" dirty="0" smtClean="0"/>
              <a:t>Расширяют возможности вариативного образования.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844824"/>
            <a:ext cx="3822192" cy="4281656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Обогащают традиционный подход к содержанию и организации образовательного процесса новым – </a:t>
            </a:r>
            <a:r>
              <a:rPr lang="ru-RU" b="1" dirty="0" err="1" smtClean="0"/>
              <a:t>компетентностным</a:t>
            </a:r>
            <a:r>
              <a:rPr lang="ru-RU" b="1" dirty="0" smtClean="0"/>
              <a:t> </a:t>
            </a:r>
            <a:r>
              <a:rPr lang="ru-RU" b="1" dirty="0" err="1" smtClean="0"/>
              <a:t>деятельностным</a:t>
            </a:r>
            <a:r>
              <a:rPr lang="ru-RU" b="1" dirty="0" smtClean="0"/>
              <a:t> подходом.</a:t>
            </a:r>
          </a:p>
          <a:p>
            <a:r>
              <a:rPr lang="ru-RU" b="1" dirty="0" smtClean="0"/>
              <a:t>Расширяют источники получения качественного образования.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1539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252728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В учении и творчестве все правила ни хороши, ни плохи – важен результат. </a:t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err="1" smtClean="0">
                <a:solidFill>
                  <a:schemeClr val="tx2"/>
                </a:solidFill>
              </a:rPr>
              <a:t>А.де</a:t>
            </a:r>
            <a:r>
              <a:rPr lang="ru-RU" sz="3200" b="1" i="1" dirty="0" smtClean="0">
                <a:solidFill>
                  <a:schemeClr val="tx2"/>
                </a:solidFill>
              </a:rPr>
              <a:t> Сент-Экзюпери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916832"/>
            <a:ext cx="3822192" cy="4209648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Три группы результатов не существуют </a:t>
            </a:r>
            <a:r>
              <a:rPr lang="ru-RU" b="1" dirty="0"/>
              <a:t>д</a:t>
            </a:r>
            <a:r>
              <a:rPr lang="ru-RU" b="1" dirty="0" smtClean="0"/>
              <a:t>руг без друга.</a:t>
            </a:r>
          </a:p>
          <a:p>
            <a:r>
              <a:rPr lang="ru-RU" b="1" dirty="0" smtClean="0"/>
              <a:t>Три группы результатов – это зависимость многовариантная, кольцевая.</a:t>
            </a:r>
          </a:p>
          <a:p>
            <a:r>
              <a:rPr lang="ru-RU" b="1" dirty="0" smtClean="0"/>
              <a:t>Три группы результатов – суть три стороны целостного педагогического результата.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446449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681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/>
                </a:solidFill>
              </a:rPr>
              <a:t>5 новых основных требований к уроку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2060848"/>
            <a:ext cx="3822192" cy="406563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Знание субъекта своей работы – ученика.</a:t>
            </a:r>
          </a:p>
          <a:p>
            <a:r>
              <a:rPr lang="ru-RU" b="1" dirty="0" smtClean="0"/>
              <a:t>Осознание помощи детям в раскрытии для себя личностного смысла любого изучаемого на уроке материала.</a:t>
            </a:r>
          </a:p>
          <a:p>
            <a:r>
              <a:rPr lang="ru-RU" b="1" dirty="0" smtClean="0"/>
              <a:t>Продумывание, формулирование, реализация ценностных оснований содержания учебного материала.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060848"/>
            <a:ext cx="3822192" cy="406563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Обязательное включение в содержание урока упражнений творческого характера.</a:t>
            </a:r>
          </a:p>
          <a:p>
            <a:r>
              <a:rPr lang="ru-RU" b="1" dirty="0" smtClean="0"/>
              <a:t>Стремление добиваться действенного воспитательного и развивающего влияния личности самого учителя на учащихся.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8362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Достижение предметных,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метапредметных</a:t>
            </a:r>
            <a:r>
              <a:rPr lang="ru-RU" sz="3200" b="1" i="1" dirty="0" smtClean="0">
                <a:solidFill>
                  <a:schemeClr val="tx2"/>
                </a:solidFill>
              </a:rPr>
              <a:t> и личностных результатов связаны закономерно: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844824"/>
            <a:ext cx="3822192" cy="4281656"/>
          </a:xfrm>
        </p:spPr>
        <p:txBody>
          <a:bodyPr/>
          <a:lstStyle/>
          <a:p>
            <a:r>
              <a:rPr lang="ru-RU" b="1" dirty="0" smtClean="0"/>
              <a:t>Если учитель ясно и осознанно поставит себе цели их достижения;</a:t>
            </a:r>
          </a:p>
          <a:p>
            <a:r>
              <a:rPr lang="ru-RU" b="1" dirty="0" smtClean="0"/>
              <a:t>Если учитель сможет сориентировать работу над </a:t>
            </a:r>
            <a:r>
              <a:rPr lang="ru-RU" b="1" dirty="0" err="1" smtClean="0"/>
              <a:t>метапредметными</a:t>
            </a:r>
            <a:r>
              <a:rPr lang="ru-RU" b="1" dirty="0" smtClean="0"/>
              <a:t> результатами так, что она потребует участия личности ученика;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844824"/>
            <a:ext cx="3822192" cy="4281656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Если учитель, опираясь на предметные знания, поднимает учеников на </a:t>
            </a:r>
            <a:r>
              <a:rPr lang="ru-RU" b="1" dirty="0" err="1" smtClean="0"/>
              <a:t>метапредметный</a:t>
            </a:r>
            <a:r>
              <a:rPr lang="ru-RU" b="1" dirty="0" smtClean="0"/>
              <a:t> уровень;</a:t>
            </a:r>
          </a:p>
          <a:p>
            <a:r>
              <a:rPr lang="ru-RU" b="1" dirty="0" smtClean="0"/>
              <a:t>Если учитель обладает достаточной квалификацией для того, чтобы профессионально выполнить вышеперечисленные условия.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4410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ФГОС содержит четкие требования к системе оценки достижения планируемых результатов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844824"/>
            <a:ext cx="3822192" cy="428165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/>
              <a:t>1. Оценивание должно быть постоянным процессом, интегрированным в образовательную практику;</a:t>
            </a:r>
          </a:p>
          <a:p>
            <a:pPr marL="0" indent="0">
              <a:buNone/>
            </a:pPr>
            <a:r>
              <a:rPr lang="ru-RU" b="1" dirty="0" smtClean="0"/>
              <a:t>2. Оценивание может быть только </a:t>
            </a:r>
            <a:r>
              <a:rPr lang="ru-RU" b="1" dirty="0" err="1" smtClean="0"/>
              <a:t>критериальным</a:t>
            </a:r>
            <a:r>
              <a:rPr lang="ru-RU" b="1" dirty="0" smtClean="0"/>
              <a:t>;</a:t>
            </a:r>
          </a:p>
          <a:p>
            <a:pPr marL="0" indent="0">
              <a:buNone/>
            </a:pPr>
            <a:r>
              <a:rPr lang="ru-RU" b="1" dirty="0" smtClean="0"/>
              <a:t>3.Оцениваться с помощью отметки могут только результаты деятельности ученика, но не его личные качества;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844824"/>
            <a:ext cx="3822192" cy="428165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4. Оценивать можно только то, чему учат;</a:t>
            </a:r>
          </a:p>
          <a:p>
            <a:pPr marL="0" indent="0">
              <a:buNone/>
            </a:pPr>
            <a:r>
              <a:rPr lang="ru-RU" b="1" dirty="0" smtClean="0"/>
              <a:t>5. Критерии оценивания и алгоритм выставления отметки заранее известны и педагогам, и учащимся.</a:t>
            </a:r>
          </a:p>
          <a:p>
            <a:pPr marL="0" indent="0">
              <a:buNone/>
            </a:pPr>
            <a:r>
              <a:rPr lang="ru-RU" b="1" dirty="0" smtClean="0"/>
              <a:t>6. Учащиеся включаются в </a:t>
            </a:r>
            <a:r>
              <a:rPr lang="ru-RU" b="1" dirty="0" err="1" smtClean="0"/>
              <a:t>в</a:t>
            </a:r>
            <a:r>
              <a:rPr lang="ru-RU" b="1" dirty="0" smtClean="0"/>
              <a:t> контрольно-оценочную деятельность, приобретая навыки и привычку к самооценке.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1604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72067" y="2060848"/>
            <a:ext cx="7408333" cy="40653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u="sng" dirty="0" smtClean="0"/>
              <a:t>Планируемые результаты основного общего образования являются основой оценки достижения стандарта и своеобразным мостиком, соединяющим Требования стандарта и конкретный учебный процесс.</a:t>
            </a:r>
            <a:endParaRPr lang="ru-RU" sz="3200" b="1" u="sng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rgbClr val="073E87"/>
                </a:solidFill>
              </a:rPr>
              <a:t>ФГОС содержит четкие требования к системе оценки достижения планируемых результатов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3823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82560"/>
          </a:xfrm>
        </p:spPr>
        <p:txBody>
          <a:bodyPr>
            <a:normAutofit/>
          </a:bodyPr>
          <a:lstStyle/>
          <a:p>
            <a:r>
              <a:rPr lang="ru-RU" sz="3200" b="1" i="1" dirty="0" err="1" smtClean="0">
                <a:solidFill>
                  <a:schemeClr val="tx2"/>
                </a:solidFill>
              </a:rPr>
              <a:t>Метапредметные</a:t>
            </a:r>
            <a:r>
              <a:rPr lang="ru-RU" sz="3200" b="1" i="1" dirty="0" smtClean="0">
                <a:solidFill>
                  <a:schemeClr val="tx2"/>
                </a:solidFill>
              </a:rPr>
              <a:t> и личностные результаты не оцениваются, не тестируются и не персонифицируются.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2348880"/>
            <a:ext cx="3822192" cy="37776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На уроке мы планируем предметные результаты, </a:t>
            </a:r>
            <a:r>
              <a:rPr lang="ru-RU" b="1" dirty="0" err="1" smtClean="0"/>
              <a:t>метапредметные</a:t>
            </a:r>
            <a:r>
              <a:rPr lang="ru-RU" b="1" dirty="0" smtClean="0"/>
              <a:t> – подразумеваем, а личностные – проектируем в перспективе.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348880"/>
            <a:ext cx="3822192" cy="377760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Обучение самих школьников способам оценивания и фиксации своих результатов самостоятельно и при выборочном контроле учителя;</a:t>
            </a:r>
          </a:p>
          <a:p>
            <a:r>
              <a:rPr lang="ru-RU" b="1" dirty="0" smtClean="0"/>
              <a:t>Внедрять новые формы отчета только с компьютеризацией этого процесса.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0469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44016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Некоммерческая организация Благотворительный фонд имени </a:t>
            </a:r>
            <a:r>
              <a:rPr lang="ru-RU" sz="2800" b="1" dirty="0" err="1" smtClean="0">
                <a:solidFill>
                  <a:schemeClr val="tx2"/>
                </a:solidFill>
              </a:rPr>
              <a:t>Д.И.Менделеева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Исполнительный директор фонда, организатор курсов</a:t>
            </a:r>
          </a:p>
          <a:p>
            <a:pPr marL="0" indent="0">
              <a:buNone/>
            </a:pPr>
            <a:r>
              <a:rPr lang="ru-RU" b="1" i="1" dirty="0" smtClean="0"/>
              <a:t>Евгений Евгеньевич </a:t>
            </a:r>
            <a:r>
              <a:rPr lang="ru-RU" b="1" i="1" dirty="0" err="1" smtClean="0"/>
              <a:t>Шестернинов</a:t>
            </a:r>
            <a:r>
              <a:rPr lang="ru-RU" b="1" i="1" dirty="0" smtClean="0"/>
              <a:t>, заслуженный учитель </a:t>
            </a:r>
            <a:r>
              <a:rPr lang="ru-RU" b="1" i="1" dirty="0"/>
              <a:t>России, </a:t>
            </a:r>
            <a:r>
              <a:rPr lang="ru-RU" b="1" i="1" dirty="0" smtClean="0"/>
              <a:t>кандидат </a:t>
            </a:r>
            <a:r>
              <a:rPr lang="ru-RU" b="1" i="1" dirty="0"/>
              <a:t>педагогических </a:t>
            </a:r>
            <a:r>
              <a:rPr lang="ru-RU" b="1" i="1" dirty="0" smtClean="0"/>
              <a:t>наук.</a:t>
            </a:r>
            <a:endParaRPr lang="ru-RU" b="1" i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11" y="2133600"/>
            <a:ext cx="3026028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774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7 шагов технологии оценивания образовательных достижений в рамках ФГОС: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844824"/>
            <a:ext cx="3822192" cy="4281656"/>
          </a:xfrm>
        </p:spPr>
        <p:txBody>
          <a:bodyPr/>
          <a:lstStyle/>
          <a:p>
            <a:r>
              <a:rPr lang="ru-RU" b="1" dirty="0" smtClean="0"/>
              <a:t>Что оцениваем?</a:t>
            </a:r>
          </a:p>
          <a:p>
            <a:r>
              <a:rPr lang="ru-RU" b="1" dirty="0" smtClean="0"/>
              <a:t>Кто оценивает?</a:t>
            </a:r>
          </a:p>
          <a:p>
            <a:r>
              <a:rPr lang="ru-RU" b="1" dirty="0" smtClean="0"/>
              <a:t>Сколько ставить отметок?</a:t>
            </a:r>
          </a:p>
          <a:p>
            <a:r>
              <a:rPr lang="ru-RU" b="1" dirty="0" smtClean="0"/>
              <a:t>Где накапливать оценки и отметки?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844824"/>
            <a:ext cx="3822192" cy="4281656"/>
          </a:xfrm>
        </p:spPr>
        <p:txBody>
          <a:bodyPr/>
          <a:lstStyle/>
          <a:p>
            <a:r>
              <a:rPr lang="ru-RU" b="1" dirty="0" smtClean="0"/>
              <a:t>Когда ставить отметки?</a:t>
            </a:r>
          </a:p>
          <a:p>
            <a:r>
              <a:rPr lang="ru-RU" b="1" dirty="0" smtClean="0"/>
              <a:t>По каким критериям оценивать?</a:t>
            </a:r>
          </a:p>
          <a:p>
            <a:r>
              <a:rPr lang="ru-RU" b="1" dirty="0" smtClean="0"/>
              <a:t>Как определять итоговые отметки?</a:t>
            </a:r>
          </a:p>
          <a:p>
            <a:pPr marL="0" indent="0">
              <a:buNone/>
            </a:pPr>
            <a:r>
              <a:rPr lang="ru-RU" b="1" dirty="0" smtClean="0"/>
              <a:t>(У учеников есть право отказа от отметки и право ее пересдачи согласно ФГОС)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5491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«Алгоритм самооценки»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772816"/>
            <a:ext cx="3822192" cy="4353664"/>
          </a:xfrm>
        </p:spPr>
        <p:txBody>
          <a:bodyPr>
            <a:normAutofit/>
          </a:bodyPr>
          <a:lstStyle/>
          <a:p>
            <a:r>
              <a:rPr lang="ru-RU" b="1" dirty="0" smtClean="0"/>
              <a:t>1. Какова была цель задания (задачи)?</a:t>
            </a:r>
          </a:p>
          <a:p>
            <a:r>
              <a:rPr lang="ru-RU" b="1" dirty="0" smtClean="0"/>
              <a:t>Удалось ли получить результат? (Решить, ответить)?</a:t>
            </a:r>
          </a:p>
          <a:p>
            <a:r>
              <a:rPr lang="ru-RU" b="1" dirty="0" smtClean="0"/>
              <a:t>Правильно или с ошибками?</a:t>
            </a:r>
          </a:p>
          <a:p>
            <a:r>
              <a:rPr lang="ru-RU" b="1" dirty="0" smtClean="0"/>
              <a:t>Самостоятельно или с чьей-то помощью?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700808"/>
            <a:ext cx="3822192" cy="4425672"/>
          </a:xfrm>
        </p:spPr>
        <p:txBody>
          <a:bodyPr/>
          <a:lstStyle/>
          <a:p>
            <a:r>
              <a:rPr lang="ru-RU" b="1" dirty="0" smtClean="0"/>
              <a:t>Какую себе поставишь отметку?</a:t>
            </a:r>
          </a:p>
          <a:p>
            <a:r>
              <a:rPr lang="ru-RU" b="1" dirty="0" smtClean="0"/>
              <a:t>Почему?</a:t>
            </a:r>
          </a:p>
          <a:p>
            <a:r>
              <a:rPr lang="ru-RU" b="1" dirty="0" smtClean="0"/>
              <a:t>Каков был уровень задания?</a:t>
            </a:r>
          </a:p>
          <a:p>
            <a:r>
              <a:rPr lang="ru-RU" b="1" dirty="0" smtClean="0"/>
              <a:t>Какое умение развивалось?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053441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Снизить показатели уровня тревожности в ситуации «Предъяви себя» и в отношениях с учителями;</a:t>
            </a:r>
          </a:p>
          <a:p>
            <a:pPr algn="ctr"/>
            <a:r>
              <a:rPr lang="ru-RU" sz="2800" b="1" dirty="0" smtClean="0"/>
              <a:t>Развить качества контрольно-оценочной самостоятельности;</a:t>
            </a:r>
          </a:p>
          <a:p>
            <a:pPr algn="ctr"/>
            <a:r>
              <a:rPr lang="ru-RU" sz="2800" b="1" dirty="0" smtClean="0"/>
              <a:t>Повысить сознательное отношение учеников к цели обучения: от </a:t>
            </a:r>
            <a:r>
              <a:rPr lang="ru-RU" sz="2800" b="1" u="sng" dirty="0" smtClean="0"/>
              <a:t>«умения сотрудничать к умению учить себя</a:t>
            </a:r>
            <a:r>
              <a:rPr lang="ru-RU" sz="2800" b="1" dirty="0" smtClean="0"/>
              <a:t>».</a:t>
            </a:r>
            <a:endParaRPr lang="ru-RU" sz="2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Цель этих новых требований к системе оценивания</a:t>
            </a:r>
            <a:endParaRPr lang="ru-RU" sz="32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3216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Документация, необходимая для фиксации комплексной оценки: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700808"/>
            <a:ext cx="3822192" cy="442567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 smtClean="0"/>
              <a:t>Для учителя:</a:t>
            </a:r>
          </a:p>
          <a:p>
            <a:pPr marL="0" indent="0">
              <a:buNone/>
            </a:pPr>
            <a:r>
              <a:rPr lang="ru-RU" b="1" dirty="0" smtClean="0"/>
              <a:t>1. Рабочий журнал</a:t>
            </a:r>
          </a:p>
          <a:p>
            <a:pPr marL="0" indent="0">
              <a:buNone/>
            </a:pPr>
            <a:r>
              <a:rPr lang="ru-RU" b="1" dirty="0" smtClean="0"/>
              <a:t>2. Дневник наблюдений</a:t>
            </a:r>
          </a:p>
          <a:p>
            <a:pPr marL="0" indent="0">
              <a:buNone/>
            </a:pPr>
            <a:r>
              <a:rPr lang="ru-RU" b="1" dirty="0" smtClean="0"/>
              <a:t>3. Таблица образовательных результатов</a:t>
            </a:r>
          </a:p>
          <a:p>
            <a:pPr marL="0" indent="0">
              <a:buNone/>
            </a:pPr>
            <a:r>
              <a:rPr lang="ru-RU" b="1" dirty="0" smtClean="0"/>
              <a:t>4. Тематический оценочный лист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700808"/>
            <a:ext cx="3822192" cy="442567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 smtClean="0"/>
              <a:t>Для ученика:</a:t>
            </a:r>
          </a:p>
          <a:p>
            <a:pPr marL="457200" indent="-457200">
              <a:buAutoNum type="arabicPeriod"/>
            </a:pPr>
            <a:r>
              <a:rPr lang="ru-RU" b="1" dirty="0" smtClean="0"/>
              <a:t>Портфель достижений</a:t>
            </a:r>
          </a:p>
          <a:p>
            <a:pPr marL="457200" indent="-457200">
              <a:buAutoNum type="arabicPeriod"/>
            </a:pPr>
            <a:r>
              <a:rPr lang="ru-RU" b="1" dirty="0" smtClean="0"/>
              <a:t>Карта достижений</a:t>
            </a:r>
          </a:p>
          <a:p>
            <a:pPr marL="457200" indent="-457200">
              <a:buAutoNum type="arabicPeriod"/>
            </a:pPr>
            <a:r>
              <a:rPr lang="ru-RU" b="1" dirty="0" smtClean="0"/>
              <a:t>Дневник самооценки</a:t>
            </a:r>
          </a:p>
          <a:p>
            <a:pPr marL="457200" indent="-457200">
              <a:buAutoNum type="arabicPeriod"/>
            </a:pPr>
            <a:r>
              <a:rPr lang="ru-RU" b="1" dirty="0" smtClean="0"/>
              <a:t>Тематический оценочный лист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300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b="1" i="1" dirty="0" smtClean="0">
                <a:solidFill>
                  <a:schemeClr val="tx2"/>
                </a:solidFill>
              </a:rPr>
              <a:t>Кто ни о чем не спрашивал, тот ничему не научился.                                                   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Т.Фуллер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772816"/>
            <a:ext cx="3822192" cy="4353664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Что значит использовать на уроке системно-</a:t>
            </a:r>
            <a:r>
              <a:rPr lang="ru-RU" b="1" u="sng" dirty="0" err="1" smtClean="0"/>
              <a:t>деятельностный</a:t>
            </a:r>
            <a:r>
              <a:rPr lang="ru-RU" b="1" u="sng" dirty="0" smtClean="0"/>
              <a:t> подход?</a:t>
            </a:r>
          </a:p>
          <a:p>
            <a:pPr marL="0" indent="0">
              <a:buNone/>
            </a:pPr>
            <a:r>
              <a:rPr lang="ru-RU" b="1" i="1" dirty="0" err="1" smtClean="0"/>
              <a:t>Деятельностный</a:t>
            </a:r>
            <a:r>
              <a:rPr lang="ru-RU" b="1" i="1" dirty="0" smtClean="0"/>
              <a:t> подход как целостная система включает в себя: мотивы, цель, процесс, результат, его оценку, степень удовлетворенности, рефлексию.</a:t>
            </a:r>
            <a:endParaRPr lang="ru-RU" b="1" i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772816"/>
            <a:ext cx="4103312" cy="4353664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Чем урок по новым стандартам отличается от прежнего (традиционного) хорошего урока?</a:t>
            </a:r>
          </a:p>
          <a:p>
            <a:pPr marL="0" indent="0">
              <a:buNone/>
            </a:pPr>
            <a:r>
              <a:rPr lang="ru-RU" b="1" i="1" dirty="0" smtClean="0"/>
              <a:t>Ученикам не сообщаются новые знания, а педагог учит их добывать; </a:t>
            </a:r>
            <a:r>
              <a:rPr lang="ru-RU" b="1" i="1" dirty="0" err="1" smtClean="0"/>
              <a:t>деятельностный</a:t>
            </a:r>
            <a:r>
              <a:rPr lang="ru-RU" b="1" i="1" dirty="0" smtClean="0"/>
              <a:t> характер уроков.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402692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solidFill>
                  <a:srgbClr val="073E87"/>
                </a:solidFill>
              </a:rPr>
              <a:t>Кто ни о чем не спрашивал, тот ничему не научился.                                                    </a:t>
            </a:r>
            <a:r>
              <a:rPr lang="ru-RU" sz="3200" b="1" i="1" dirty="0" err="1">
                <a:solidFill>
                  <a:srgbClr val="073E87"/>
                </a:solidFill>
              </a:rPr>
              <a:t>Т.Фуллер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700808"/>
            <a:ext cx="3822192" cy="4425672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В чем новизна вводимых стандартов?</a:t>
            </a:r>
          </a:p>
          <a:p>
            <a:pPr marL="0" indent="0">
              <a:buNone/>
            </a:pPr>
            <a:r>
              <a:rPr lang="ru-RU" b="1" i="1" dirty="0" smtClean="0"/>
              <a:t>ФГОС – это юридически обязывающий документ, а не методические рекомендации. Он предполагает познание учеником не только наук, но и самостоятельное добывание знаний.</a:t>
            </a:r>
            <a:endParaRPr lang="ru-RU" b="1" i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700808"/>
            <a:ext cx="3822192" cy="44256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u="sng" dirty="0" smtClean="0"/>
              <a:t>Во все времена начальная школа обязана научить ребенка читать, писать и считать. Какие новые результаты должен показать учитель начальной школы?</a:t>
            </a:r>
          </a:p>
          <a:p>
            <a:pPr marL="0" indent="0">
              <a:buNone/>
            </a:pPr>
            <a:r>
              <a:rPr lang="ru-RU" b="1" i="1" dirty="0" smtClean="0"/>
              <a:t>Переориентация на </a:t>
            </a:r>
            <a:r>
              <a:rPr lang="ru-RU" b="1" i="1" dirty="0" err="1" smtClean="0"/>
              <a:t>деятельностный</a:t>
            </a:r>
            <a:r>
              <a:rPr lang="ru-RU" b="1" i="1" dirty="0" smtClean="0"/>
              <a:t> подход в образовании личности; оценка качества образования не только по предметным, но и </a:t>
            </a:r>
            <a:r>
              <a:rPr lang="ru-RU" b="1" i="1" dirty="0" err="1" smtClean="0"/>
              <a:t>сформированности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метапредметных</a:t>
            </a:r>
            <a:r>
              <a:rPr lang="ru-RU" b="1" i="1" dirty="0" smtClean="0"/>
              <a:t> и личностных результатов.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70563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solidFill>
                  <a:srgbClr val="073E87"/>
                </a:solidFill>
              </a:rPr>
              <a:t>Кто ни о чем не спрашивал, тот ничему не научился.                                                    </a:t>
            </a:r>
            <a:r>
              <a:rPr lang="ru-RU" sz="3200" b="1" i="1" dirty="0" err="1">
                <a:solidFill>
                  <a:srgbClr val="073E87"/>
                </a:solidFill>
              </a:rPr>
              <a:t>Т.Фуллер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772816"/>
            <a:ext cx="4103311" cy="4353664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Устарело ли проектирование триединой цели урока и нужно ли писать цели конкретных предметных, </a:t>
            </a:r>
            <a:r>
              <a:rPr lang="ru-RU" b="1" u="sng" dirty="0" err="1" smtClean="0"/>
              <a:t>метапредметных</a:t>
            </a:r>
            <a:r>
              <a:rPr lang="ru-RU" b="1" u="sng" dirty="0" smtClean="0"/>
              <a:t> и личностных результатов?</a:t>
            </a:r>
          </a:p>
          <a:p>
            <a:pPr marL="0" indent="0">
              <a:buNone/>
            </a:pPr>
            <a:r>
              <a:rPr lang="ru-RU" b="1" i="1" dirty="0" smtClean="0"/>
              <a:t>Проектирование триединой цели на уроке было, есть и остается актуальным, грамотным, обязательны</a:t>
            </a:r>
            <a:r>
              <a:rPr lang="ru-RU" b="1" dirty="0" smtClean="0"/>
              <a:t>м.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564904"/>
            <a:ext cx="489654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solidFill>
                  <a:srgbClr val="073E87"/>
                </a:solidFill>
              </a:rPr>
              <a:t>Кто ни о чем не спрашивал, тот ничему не научился.                                                    </a:t>
            </a:r>
            <a:r>
              <a:rPr lang="ru-RU" sz="3200" b="1" i="1" dirty="0" err="1">
                <a:solidFill>
                  <a:srgbClr val="073E87"/>
                </a:solidFill>
              </a:rPr>
              <a:t>Т.Фуллер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772816"/>
            <a:ext cx="3822192" cy="4353664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Чем технологическая карта урока отличается от хорошего поурочного плана? Верно ли, что использование технологической карты является требованием ФГОС?</a:t>
            </a:r>
          </a:p>
          <a:p>
            <a:pPr marL="0" indent="0">
              <a:buNone/>
            </a:pPr>
            <a:r>
              <a:rPr lang="ru-RU" b="1" i="1" dirty="0" smtClean="0"/>
              <a:t>ТК – не более, чем один из вариантов поурочного плана, проекта урока.</a:t>
            </a:r>
            <a:endParaRPr lang="ru-RU" b="1" i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700808"/>
            <a:ext cx="4031304" cy="44256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u="sng" dirty="0" smtClean="0"/>
              <a:t>Руководители школ требуют от учителей качественной подготовки к сдаче ГИА и ЕГЭ и качественной работы по освоению стандартов. Как это можно совместить?</a:t>
            </a:r>
          </a:p>
          <a:p>
            <a:pPr marL="0" indent="0">
              <a:buNone/>
            </a:pPr>
            <a:r>
              <a:rPr lang="ru-RU" b="1" i="1" dirty="0" smtClean="0"/>
              <a:t>ЕГЭ будет трансформироваться с целью снятия противоречий со стандартами.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46516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Умные не обижаются, а делают выводы.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А.Кристи</a:t>
            </a:r>
            <a:r>
              <a:rPr lang="ru-RU" sz="3200" b="1" i="1" dirty="0" smtClean="0">
                <a:solidFill>
                  <a:schemeClr val="tx2"/>
                </a:solidFill>
              </a:rPr>
              <a:t/>
            </a:r>
            <a:br>
              <a:rPr lang="ru-RU" sz="3200" b="1" i="1" dirty="0" smtClean="0">
                <a:solidFill>
                  <a:schemeClr val="tx2"/>
                </a:solidFill>
              </a:rPr>
            </a:br>
            <a:r>
              <a:rPr lang="ru-RU" sz="3200" b="1" i="1" dirty="0" smtClean="0">
                <a:solidFill>
                  <a:schemeClr val="tx2"/>
                </a:solidFill>
              </a:rPr>
              <a:t>Не спрашивай: «Кто виноват?» А думай: «Что делать?»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М.Поташник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2276872"/>
            <a:ext cx="3822192" cy="384960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Главный вывод: с одной стороны – не надо пугаться стандартов, а последовательно постигать их суть и созидать опыт их освоения.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11960" y="2276872"/>
            <a:ext cx="4255384" cy="384960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С другой стороны – не надо обольщаться, будто нам уже все по ФГОС понятно; а потому начать работу с собой по развитию интеллекта, эрудиции, обращать пристальное внимание на суть своей профессии – педагогику.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7940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2154568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Посредственный учитель излагает. Хороший учитель объясняет. Выдающийся учитель показывает. Великий учитель вдохновляет.                               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У.Уорд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Ямбург Е.А. </a:t>
            </a:r>
          </a:p>
          <a:p>
            <a:pPr marL="0" indent="0" algn="ctr">
              <a:buNone/>
            </a:pPr>
            <a:r>
              <a:rPr lang="ru-RU" b="1" dirty="0" smtClean="0"/>
              <a:t>«Что принесет учителю новый профессиональный стандарт педагога?»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Гарантией успешной реализации цели образования согласно новому стандарту могут стать новое сознание, новая позиция, новое отношение к педагогической деятельности.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3781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Лекции знаменитых педагогов России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528" y="1484784"/>
            <a:ext cx="4175320" cy="1152128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Ямбург Евгений Александрович,</a:t>
            </a:r>
            <a:r>
              <a:rPr lang="ru-RU" b="1" i="1" dirty="0"/>
              <a:t> заслуженный учитель РФ, доктор педагогических наук, член-корреспондент </a:t>
            </a:r>
            <a:r>
              <a:rPr lang="ru-RU" b="1" i="1" dirty="0" smtClean="0"/>
              <a:t>РАО</a:t>
            </a:r>
            <a:endParaRPr lang="ru-RU" b="1" i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8200" y="1556792"/>
            <a:ext cx="4172272" cy="1080121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Поташник Марк Михайлович, академик, профессор, доктор педагогических наук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08920"/>
            <a:ext cx="266429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2781300"/>
            <a:ext cx="2736304" cy="3888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282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72067" y="3573015"/>
            <a:ext cx="7408333" cy="25531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Чтобы иметь будущее, нужно быть готовым сделать что-то новое!</a:t>
            </a:r>
            <a:endParaRPr lang="ru-RU" sz="3200" b="1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87464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/>
                </a:solidFill>
              </a:rPr>
              <a:t>Важно не то место, которое мы занимаем, а то направление, в котором мы движемся.</a:t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 err="1" smtClean="0">
                <a:solidFill>
                  <a:schemeClr val="tx2"/>
                </a:solidFill>
              </a:rPr>
              <a:t>Л.Н.Толстой</a:t>
            </a:r>
            <a:endParaRPr lang="ru-RU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9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Поташник М.М., Левит М.В. Как помочь учителю в освоении ФГОС. Методическое пособие. М., Педагогическое общество России, 2015 г. – 320 с.</a:t>
            </a:r>
          </a:p>
          <a:p>
            <a:pPr lvl="0"/>
            <a:r>
              <a:rPr lang="ru-RU" dirty="0"/>
              <a:t>Ямбург Е.Я. Что принесет учителю новый профессиональный стандарт педагога? М., Просвещение, 2014 г., - 175 с.</a:t>
            </a:r>
          </a:p>
          <a:p>
            <a:pPr lvl="0"/>
            <a:r>
              <a:rPr lang="ru-RU" dirty="0"/>
              <a:t>ФГОС ООО (пункт№12) Система оценки достижений планируемых результатов.</a:t>
            </a:r>
          </a:p>
          <a:p>
            <a:pPr lvl="0"/>
            <a:r>
              <a:rPr lang="ru-RU" u="sng" dirty="0">
                <a:hlinkClick r:id="rId2"/>
              </a:rPr>
              <a:t>http://aneks.spb.ru/fgos-vtorogo-pokoleniia/statia-sistema-otcenivaniia-v-svete-fgos.html</a:t>
            </a:r>
            <a:r>
              <a:rPr lang="ru-RU" dirty="0"/>
              <a:t> Статья: Система оценивания в свете ФГОС. Автор: Исаева Светлана </a:t>
            </a:r>
            <a:r>
              <a:rPr lang="ru-RU" dirty="0" err="1"/>
              <a:t>Отарьевна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Источники:</a:t>
            </a:r>
            <a:endParaRPr lang="ru-RU" sz="32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657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Лекции знаменитых педагогов России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00808"/>
            <a:ext cx="4103312" cy="1296144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err="1" smtClean="0"/>
              <a:t>Амонашвили</a:t>
            </a:r>
            <a:r>
              <a:rPr lang="ru-RU" b="1" i="1" dirty="0" smtClean="0"/>
              <a:t> Шалва Александрович, </a:t>
            </a:r>
            <a:r>
              <a:rPr lang="ru-RU" b="1" i="1" dirty="0"/>
              <a:t>доктор психологических наук, профессор, </a:t>
            </a:r>
            <a:r>
              <a:rPr lang="ru-RU" b="1" i="1" dirty="0" smtClean="0"/>
              <a:t>академик.</a:t>
            </a:r>
            <a:endParaRPr lang="ru-RU" b="1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8200" y="1556792"/>
            <a:ext cx="4028256" cy="1368152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err="1" smtClean="0"/>
              <a:t>Ксензова</a:t>
            </a:r>
            <a:r>
              <a:rPr lang="ru-RU" b="1" i="1" dirty="0" smtClean="0"/>
              <a:t> Галина Юрьевна,</a:t>
            </a:r>
            <a:r>
              <a:rPr lang="ru-RU" b="1" i="1" dirty="0"/>
              <a:t> доктор психологических наук, профессор, действительный член Международной академии психологических наук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3501008"/>
            <a:ext cx="382270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3068959"/>
            <a:ext cx="2516618" cy="345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283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Лекции знаменитых педагогов России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340768"/>
            <a:ext cx="4103312" cy="1512168"/>
          </a:xfrm>
        </p:spPr>
        <p:txBody>
          <a:bodyPr>
            <a:noAutofit/>
          </a:bodyPr>
          <a:lstStyle/>
          <a:p>
            <a:r>
              <a:rPr lang="ru-RU" sz="1600" b="1" i="1" dirty="0" err="1" smtClean="0"/>
              <a:t>Гин</a:t>
            </a:r>
            <a:r>
              <a:rPr lang="ru-RU" sz="1600" b="1" i="1" dirty="0" smtClean="0"/>
              <a:t> Анатолий Александрович</a:t>
            </a:r>
            <a:r>
              <a:rPr lang="ru-RU" sz="1600" b="1" i="1" smtClean="0"/>
              <a:t>, генеральный </a:t>
            </a:r>
            <a:r>
              <a:rPr lang="ru-RU" sz="1600" b="1" i="1" dirty="0"/>
              <a:t>директор АНО «ТРИЗ-профи», Москва; руководитель международной Лаборатории образовательных технологий «Образование для Новой Эры»; квалификация «Мастер ТРИЗ».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8200" y="1484784"/>
            <a:ext cx="3822192" cy="1728192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Богуславский Михаил Викторович </a:t>
            </a:r>
            <a:r>
              <a:rPr lang="ru-RU" sz="2000" b="1" i="1" dirty="0"/>
              <a:t>доктор педагогических </a:t>
            </a:r>
            <a:r>
              <a:rPr lang="ru-RU" sz="2000" b="1" i="1" dirty="0" smtClean="0"/>
              <a:t>наук, профессор, член-корреспондент РАО, председатель правления фонда.</a:t>
            </a:r>
            <a:endParaRPr lang="ru-RU" sz="2000" b="1" i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2935"/>
            <a:ext cx="1800199" cy="3744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Пользователь\Desktop\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63938"/>
            <a:ext cx="4032448" cy="26013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37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760412"/>
            <a:ext cx="8229600" cy="1228428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Учителя-коллеги со всех уголков России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pic>
        <p:nvPicPr>
          <p:cNvPr id="9" name="Объект 8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98715"/>
            <a:ext cx="8497887" cy="3044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93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/>
          <a:lstStyle/>
          <a:p>
            <a:r>
              <a:rPr lang="ru-RU" b="1" i="1" dirty="0" smtClean="0"/>
              <a:t>Новые стандарты систематизировали опыт и научные труды прогрессивных педагогов, теоретиков и практиков, реально добившихся в своей работе взаимодействия предметных, </a:t>
            </a:r>
            <a:r>
              <a:rPr lang="ru-RU" b="1" i="1" dirty="0" err="1" smtClean="0"/>
              <a:t>метапредметных</a:t>
            </a:r>
            <a:r>
              <a:rPr lang="ru-RU" b="1" i="1" dirty="0" smtClean="0"/>
              <a:t> и личностных результатов обучения и развития.</a:t>
            </a:r>
          </a:p>
          <a:p>
            <a:r>
              <a:rPr lang="ru-RU" b="1" i="1" dirty="0" smtClean="0"/>
              <a:t>ФГОС законодательно закрепили обязательность для каждого учителя и администратора взаимосвязь предметных, </a:t>
            </a:r>
            <a:r>
              <a:rPr lang="ru-RU" b="1" i="1" dirty="0" err="1" smtClean="0"/>
              <a:t>метапредметных</a:t>
            </a:r>
            <a:r>
              <a:rPr lang="ru-RU" b="1" i="1" dirty="0" smtClean="0"/>
              <a:t> и личностных результатов образования школьников.</a:t>
            </a:r>
            <a:endParaRPr lang="ru-RU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Чтобы дойти до цели, надо прежде всего идти. </a:t>
            </a:r>
            <a:r>
              <a:rPr lang="ru-RU" b="1" i="1" dirty="0" err="1" smtClean="0"/>
              <a:t>О.Бальзак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60317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7525147"/>
              </p:ext>
            </p:extLst>
          </p:nvPr>
        </p:nvGraphicFramePr>
        <p:xfrm>
          <a:off x="683567" y="1772816"/>
          <a:ext cx="7776865" cy="44954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3153"/>
                <a:gridCol w="2473153"/>
                <a:gridCol w="2830559"/>
              </a:tblGrid>
              <a:tr h="8589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Наименование ступени общего образования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Нормативный правовой акт, утвердивший стандарт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Введение в действие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89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Начальное общее образование (1-4 классы)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Приказ Минобрнауки России от 06.10.2009 №373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 1 января 2010 г.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013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Основное общее образование (5-9 классы)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Приказ </a:t>
                      </a:r>
                      <a:r>
                        <a:rPr lang="ru-RU" sz="1800" dirty="0" err="1">
                          <a:effectLst/>
                        </a:rPr>
                        <a:t>Минобрнауки</a:t>
                      </a:r>
                      <a:r>
                        <a:rPr lang="ru-RU" sz="1800" dirty="0">
                          <a:effectLst/>
                        </a:rPr>
                        <a:t> России от 17.12.2010 №1897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 дня вступления в силу настоящего приказа – 11.03.2011 г.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013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Среднее (полное) общее образование (10-11 классы)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Приказ Минобрнауки России от 17.05.2012 №413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 дня вступления в силу настоящего приказа – со 2 июля 2012 г.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Приказы о введении ФГОС были изданы по всем уровням общего образования:</a:t>
            </a:r>
            <a:endParaRPr lang="ru-RU" sz="32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41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 smtClean="0"/>
              <a:t>Когда сталкиваешься с трудностями и решаешь не сдаваться – это и есть сила.</a:t>
            </a:r>
          </a:p>
          <a:p>
            <a:pPr marL="0" indent="0" algn="ctr">
              <a:buNone/>
            </a:pPr>
            <a:r>
              <a:rPr lang="ru-RU" sz="3200" b="1" i="1" dirty="0" err="1" smtClean="0"/>
              <a:t>А.Шварценеггер</a:t>
            </a:r>
            <a:endParaRPr lang="ru-RU" sz="32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10552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tx2"/>
                </a:solidFill>
              </a:rPr>
              <a:t>Цель обучения ребенка состоит в том, чтобы сделать его способным развиваться при помощи учителя</a:t>
            </a:r>
            <a:r>
              <a:rPr lang="ru-RU" b="1" i="1" dirty="0" smtClean="0">
                <a:solidFill>
                  <a:schemeClr val="tx2"/>
                </a:solidFill>
              </a:rPr>
              <a:t>. </a:t>
            </a:r>
            <a:r>
              <a:rPr lang="ru-RU" b="1" i="1" dirty="0" err="1" smtClean="0">
                <a:solidFill>
                  <a:schemeClr val="tx2"/>
                </a:solidFill>
              </a:rPr>
              <a:t>Э.Г.Хаббарт</a:t>
            </a:r>
            <a:endParaRPr lang="ru-RU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09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213</TotalTime>
  <Words>1625</Words>
  <Application>Microsoft Office PowerPoint</Application>
  <PresentationFormat>Экран (4:3)</PresentationFormat>
  <Paragraphs>153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Волна</vt:lpstr>
      <vt:lpstr>    Современные подходы и методы к реализации ФГОС нового поколения </vt:lpstr>
      <vt:lpstr>Некоммерческая организация Благотворительный фонд имени Д.И.Менделеева</vt:lpstr>
      <vt:lpstr>Лекции знаменитых педагогов России</vt:lpstr>
      <vt:lpstr>Лекции знаменитых педагогов России</vt:lpstr>
      <vt:lpstr>Лекции знаменитых педагогов России</vt:lpstr>
      <vt:lpstr>Учителя-коллеги со всех уголков России</vt:lpstr>
      <vt:lpstr>Чтобы дойти до цели, надо прежде всего идти. О.Бальзак</vt:lpstr>
      <vt:lpstr>Приказы о введении ФГОС были изданы по всем уровням общего образования:</vt:lpstr>
      <vt:lpstr>Цель обучения ребенка состоит в том, чтобы сделать его способным развиваться при помощи учителя. Э.Г.Хаббарт</vt:lpstr>
      <vt:lpstr>Затруднения учителей при освоении ФГОС</vt:lpstr>
      <vt:lpstr>Затруднения учителей при освоении ФГОС</vt:lpstr>
      <vt:lpstr>Достоинства ФГОС</vt:lpstr>
      <vt:lpstr>Достоинства ФГОС</vt:lpstr>
      <vt:lpstr>В учении и творчестве все правила ни хороши, ни плохи – важен результат.  А.де Сент-Экзюпери</vt:lpstr>
      <vt:lpstr>5 новых основных требований к уроку</vt:lpstr>
      <vt:lpstr>Достижение предметных, метапредметных и личностных результатов связаны закономерно:</vt:lpstr>
      <vt:lpstr>ФГОС содержит четкие требования к системе оценки достижения планируемых результатов</vt:lpstr>
      <vt:lpstr>ФГОС содержит четкие требования к системе оценки достижения планируемых результатов</vt:lpstr>
      <vt:lpstr>Метапредметные и личностные результаты не оцениваются, не тестируются и не персонифицируются.</vt:lpstr>
      <vt:lpstr>7 шагов технологии оценивания образовательных достижений в рамках ФГОС:</vt:lpstr>
      <vt:lpstr>«Алгоритм самооценки»</vt:lpstr>
      <vt:lpstr>Цель этих новых требований к системе оценивания</vt:lpstr>
      <vt:lpstr>Документация, необходимая для фиксации комплексной оценки:</vt:lpstr>
      <vt:lpstr>Кто ни о чем не спрашивал, тот ничему не научился.                                                    Т.Фуллер</vt:lpstr>
      <vt:lpstr>Кто ни о чем не спрашивал, тот ничему не научился.                                                    Т.Фуллер</vt:lpstr>
      <vt:lpstr>Кто ни о чем не спрашивал, тот ничему не научился.                                                    Т.Фуллер</vt:lpstr>
      <vt:lpstr>Кто ни о чем не спрашивал, тот ничему не научился.                                                    Т.Фуллер</vt:lpstr>
      <vt:lpstr>Умные не обижаются, а делают выводы. А.Кристи Не спрашивай: «Кто виноват?» А думай: «Что делать?» М.Поташник</vt:lpstr>
      <vt:lpstr>Посредственный учитель излагает. Хороший учитель объясняет. Выдающийся учитель показывает. Великий учитель вдохновляет.                                У.Уорд</vt:lpstr>
      <vt:lpstr>Важно не то место, которое мы занимаем, а то направление, в котором мы движемся. Л.Н.Толстой</vt:lpstr>
      <vt:lpstr>Источники: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подходы и методы к реализации ФГОС нового поколения</dc:title>
  <dc:creator>Пользователь</dc:creator>
  <cp:lastModifiedBy>Пользователь</cp:lastModifiedBy>
  <cp:revision>27</cp:revision>
  <dcterms:created xsi:type="dcterms:W3CDTF">2016-03-20T14:11:37Z</dcterms:created>
  <dcterms:modified xsi:type="dcterms:W3CDTF">2016-04-01T11:01:51Z</dcterms:modified>
</cp:coreProperties>
</file>