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7"/>
  </p:notesMasterIdLst>
  <p:handoutMasterIdLst>
    <p:handoutMasterId r:id="rId28"/>
  </p:handoutMasterIdLst>
  <p:sldIdLst>
    <p:sldId id="257" r:id="rId2"/>
    <p:sldId id="269" r:id="rId3"/>
    <p:sldId id="287" r:id="rId4"/>
    <p:sldId id="295" r:id="rId5"/>
    <p:sldId id="260" r:id="rId6"/>
    <p:sldId id="268" r:id="rId7"/>
    <p:sldId id="267" r:id="rId8"/>
    <p:sldId id="293" r:id="rId9"/>
    <p:sldId id="262" r:id="rId10"/>
    <p:sldId id="263" r:id="rId11"/>
    <p:sldId id="270" r:id="rId12"/>
    <p:sldId id="275" r:id="rId13"/>
    <p:sldId id="272" r:id="rId14"/>
    <p:sldId id="289" r:id="rId15"/>
    <p:sldId id="296" r:id="rId16"/>
    <p:sldId id="290" r:id="rId17"/>
    <p:sldId id="276" r:id="rId18"/>
    <p:sldId id="277" r:id="rId19"/>
    <p:sldId id="278" r:id="rId20"/>
    <p:sldId id="279" r:id="rId21"/>
    <p:sldId id="280" r:id="rId22"/>
    <p:sldId id="281" r:id="rId23"/>
    <p:sldId id="291" r:id="rId24"/>
    <p:sldId id="292" r:id="rId25"/>
    <p:sldId id="28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99"/>
    <a:srgbClr val="FF3300"/>
    <a:srgbClr val="000000"/>
    <a:srgbClr val="D22800"/>
    <a:srgbClr val="FF4B21"/>
    <a:srgbClr val="00007E"/>
    <a:srgbClr val="FF5050"/>
    <a:srgbClr val="F451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01" autoAdjust="0"/>
    <p:restoredTop sz="94620" autoAdjust="0"/>
  </p:normalViewPr>
  <p:slideViewPr>
    <p:cSldViewPr>
      <p:cViewPr>
        <p:scale>
          <a:sx n="75" d="100"/>
          <a:sy n="75" d="100"/>
        </p:scale>
        <p:origin x="-894" y="-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B3F572DB-E3B7-4F55-A929-EECAEB909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39BA9EAA-E7CA-4F57-A8FC-3C863F183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804BE5-8F4B-43D4-AE48-70F2E2AAD1A5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5E52AC-E710-41D2-A2D7-B1DB8ED081C6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253323-9172-440A-A037-5F4B2A2B89B0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3ACAD0-E328-4DB9-AE5F-9B42B6466A9D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1ABE19-663D-4B8C-8A55-005F9340F19B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0D97A6-FDF0-49F2-B02A-7BEB6316CA6D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E9103C-1528-4307-87A1-32066E4C1855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144FBD-D264-4D48-B151-DBE4FD45901F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9955C6-F45C-478C-86B2-BDDE28ADB168}" type="slidenum">
              <a:rPr lang="ru-RU" smtClean="0"/>
              <a:pPr/>
              <a:t>23</a:t>
            </a:fld>
            <a:endParaRPr lang="ru-RU" smtClean="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08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084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5B0A8-BD35-4A80-8CEB-37EAA0CF1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CA79F-85AB-46D9-8B4D-B24F6ED023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4FA70-684B-4313-ACCF-FF4900ED7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0CB3C-E3D7-43CF-AC6A-55554DED1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F19F4-C8EF-479C-B7D4-132EE7E1B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AEBD8-8BD9-483C-BF14-11E66E1EAF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0F4B-1025-4186-9B10-2C34E197C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EF4D0-3E03-480A-8DE7-7D2D95C02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0C63-BB60-4BFB-A483-DCA670D29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B7081-46CE-495C-BD51-79AEB137D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A846C-37B9-4221-A048-1C34D42E0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1AF00-FD8A-40CD-821D-05486DE67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81746-D0C3-4A85-B353-ED1AE922E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6A589-39BE-4C34-AAE1-2E7141E46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527ED-DEF0-43B1-B98B-0ACA5EBE4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CE8C7-481C-4831-A9B0-2741133E8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384D4B0-A3D2-4112-B6EF-0953C97FC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1981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81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81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81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81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1981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982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982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98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ransition spd="slow">
    <p:diamond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4.xml"/><Relationship Id="rId1" Type="http://schemas.openxmlformats.org/officeDocument/2006/relationships/audio" Target="file:///C:\Documents%20and%20Settings\&#1057;&#1042;&#1045;&#1058;&#1051;&#1040;&#1053;&#1040;\&#1056;&#1072;&#1073;&#1086;&#1095;&#1080;&#1081;%20&#1089;&#1090;&#1086;&#1083;\&#1086;&#1073;&#1083;&#1072;&#1089;&#1090;&#1085;&#1086;&#1081;%20&#1082;&#1086;&#1085;&#1082;&#1091;&#1088;&#1089;%20&#1059;&#1095;&#1080;&#1090;&#1077;&#1083;&#1100;%20&#1075;&#1086;&#1076;&#1072;\53.%20FAUSTO%20PAPETTI%20-%20STRANGERS%20IN%20THE%20NIGHT.mp3" TargetMode="Externa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57;&#1042;&#1045;&#1058;&#1051;&#1040;&#1053;&#1040;\&#1056;&#1072;&#1073;&#1086;&#1095;&#1080;&#1081;%20&#1089;&#1090;&#1086;&#1083;\&#1086;&#1073;&#1083;&#1072;&#1089;&#1090;&#1085;&#1086;&#1081;%20&#1082;&#1086;&#1085;&#1082;&#1091;&#1088;&#1089;%20&#1059;&#1095;&#1080;&#1090;&#1077;&#1083;&#1100;%20&#1075;&#1086;&#1076;&#1072;\GBI_2B12_02A.avi" TargetMode="Externa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6.xml"/><Relationship Id="rId1" Type="http://schemas.openxmlformats.org/officeDocument/2006/relationships/audio" Target="file:///C:\Documents%20and%20Settings\All%20Users\&#1044;&#1086;&#1082;&#1091;&#1084;&#1077;&#1085;&#1090;&#1099;\&#1052;&#1086;&#1103;%20&#1084;&#1091;&#1079;&#1099;&#1082;&#1072;\&#1054;&#1073;&#1088;&#1072;&#1079;&#1094;&#1099;%20&#1084;&#1091;&#1079;&#1099;&#1082;&#1080;\Beethoven's%20Symphony%20No.%209%20(Scherzo).wma" TargetMode="Externa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&#1057;&#1042;&#1045;&#1058;&#1051;&#1040;&#1053;&#1040;\&#1056;&#1072;&#1073;&#1086;&#1095;&#1080;&#1081;%20&#1089;&#1090;&#1086;&#1083;\&#1086;&#1073;&#1083;&#1072;&#1089;&#1090;&#1085;&#1086;&#1081;%20&#1082;&#1086;&#1085;&#1082;&#1091;&#1088;&#1089;%20&#1059;&#1095;&#1080;&#1090;&#1077;&#1083;&#1100;%20&#1075;&#1086;&#1076;&#1072;\081_Vanessa%20Mae%20-%20Con%20Tradanza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7;&#1042;&#1045;&#1058;&#1051;&#1040;&#1053;&#1040;\&#1056;&#1072;&#1073;&#1086;&#1095;&#1080;&#1081;%20&#1089;&#1090;&#1086;&#1083;\&#1086;&#1073;&#1083;&#1072;&#1089;&#1090;&#1085;&#1086;&#1081;%20&#1082;&#1086;&#1085;&#1082;&#1091;&#1088;&#1089;%20&#1059;&#1095;&#1080;&#1090;&#1077;&#1083;&#1100;%20&#1075;&#1086;&#1076;&#1072;\&#1091;&#1090;&#1088;&#1077;&#1085;&#1085;&#1080;&#1081;%20&#1093;&#1086;&#1088;.WAV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8"/>
          <p:cNvSpPr>
            <a:spLocks noChangeArrowheads="1"/>
          </p:cNvSpPr>
          <p:nvPr/>
        </p:nvSpPr>
        <p:spPr bwMode="auto">
          <a:xfrm>
            <a:off x="971550" y="-615950"/>
            <a:ext cx="7058025" cy="710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kumimoji="1" lang="ru-RU" sz="3600" b="1" i="1">
              <a:solidFill>
                <a:schemeClr val="tx2"/>
              </a:solidFill>
              <a:latin typeface="Arial" charset="0"/>
              <a:cs typeface="Times New Roman" charset="0"/>
            </a:endParaRPr>
          </a:p>
          <a:p>
            <a:pPr algn="ctr"/>
            <a:endParaRPr kumimoji="1" lang="ru-RU" sz="3600" b="1" i="1">
              <a:solidFill>
                <a:schemeClr val="tx2"/>
              </a:solidFill>
              <a:latin typeface="Arial" charset="0"/>
              <a:cs typeface="Times New Roman" charset="0"/>
            </a:endParaRPr>
          </a:p>
          <a:p>
            <a:pPr algn="ctr"/>
            <a:endParaRPr kumimoji="1" lang="ru-RU" sz="3600" b="1" i="1">
              <a:solidFill>
                <a:schemeClr val="tx2"/>
              </a:solidFill>
              <a:latin typeface="Arial" charset="0"/>
              <a:cs typeface="Times New Roman" charset="0"/>
            </a:endParaRPr>
          </a:p>
          <a:p>
            <a:pPr algn="ctr"/>
            <a:endParaRPr kumimoji="1" lang="ru-RU" sz="3600" b="1" i="1">
              <a:solidFill>
                <a:schemeClr val="tx2"/>
              </a:solidFill>
              <a:latin typeface="Arial" charset="0"/>
              <a:cs typeface="Times New Roman" charset="0"/>
            </a:endParaRPr>
          </a:p>
          <a:p>
            <a:pPr algn="ctr"/>
            <a:endParaRPr kumimoji="1" lang="ru-RU" sz="3600" b="1" i="1">
              <a:solidFill>
                <a:schemeClr val="tx2"/>
              </a:solidFill>
              <a:latin typeface="Arial" charset="0"/>
              <a:cs typeface="Times New Roman" charset="0"/>
            </a:endParaRPr>
          </a:p>
          <a:p>
            <a:pPr algn="ctr"/>
            <a:r>
              <a:rPr kumimoji="1" lang="ru-RU" sz="3600" b="1" i="1">
                <a:solidFill>
                  <a:schemeClr val="tx2"/>
                </a:solidFill>
                <a:latin typeface="Arial" charset="0"/>
                <a:cs typeface="Times New Roman" charset="0"/>
              </a:rPr>
              <a:t>  Тетрадь </a:t>
            </a:r>
            <a:endParaRPr kumimoji="1" lang="ru-RU" sz="900">
              <a:solidFill>
                <a:schemeClr val="tx2"/>
              </a:solidFill>
              <a:latin typeface="Arial" charset="0"/>
            </a:endParaRPr>
          </a:p>
          <a:p>
            <a:pPr algn="ctr" eaLnBrk="0" hangingPunct="0"/>
            <a:r>
              <a:rPr kumimoji="1" lang="ru-RU" sz="3600" b="1" i="1">
                <a:solidFill>
                  <a:schemeClr val="tx2"/>
                </a:solidFill>
                <a:latin typeface="Arial" charset="0"/>
                <a:cs typeface="Times New Roman" charset="0"/>
              </a:rPr>
              <a:t>  для урока по биологии </a:t>
            </a:r>
            <a:endParaRPr kumimoji="1" lang="ru-RU" sz="900">
              <a:solidFill>
                <a:schemeClr val="tx2"/>
              </a:solidFill>
              <a:latin typeface="Arial" charset="0"/>
            </a:endParaRPr>
          </a:p>
          <a:p>
            <a:pPr algn="ctr" eaLnBrk="0" hangingPunct="0"/>
            <a:r>
              <a:rPr kumimoji="1" lang="ru-RU" sz="3600" b="1" i="1">
                <a:solidFill>
                  <a:schemeClr val="tx2"/>
                </a:solidFill>
                <a:latin typeface="Arial" charset="0"/>
                <a:cs typeface="Times New Roman" charset="0"/>
              </a:rPr>
              <a:t>  на тему</a:t>
            </a:r>
            <a:endParaRPr kumimoji="1" lang="ru-RU" sz="900">
              <a:solidFill>
                <a:schemeClr val="tx2"/>
              </a:solidFill>
              <a:latin typeface="Arial" charset="0"/>
            </a:endParaRPr>
          </a:p>
          <a:p>
            <a:pPr algn="ctr" eaLnBrk="0" hangingPunct="0"/>
            <a:endParaRPr kumimoji="1" lang="ru-RU" sz="2400" b="1" i="1">
              <a:solidFill>
                <a:srgbClr val="FFFF00"/>
              </a:solidFill>
              <a:latin typeface="Arial" charset="0"/>
              <a:cs typeface="Times New Roman" charset="0"/>
            </a:endParaRPr>
          </a:p>
          <a:p>
            <a:pPr algn="ctr" eaLnBrk="0" hangingPunct="0"/>
            <a:r>
              <a:rPr kumimoji="1" lang="ru-RU" sz="4400" b="1" i="1">
                <a:solidFill>
                  <a:schemeClr val="hlink"/>
                </a:solidFill>
                <a:latin typeface="Arial" charset="0"/>
                <a:cs typeface="Times New Roman" charset="0"/>
              </a:rPr>
              <a:t>«Слуховой анализатор»</a:t>
            </a:r>
            <a:endParaRPr kumimoji="1" lang="ru-RU" sz="4400">
              <a:solidFill>
                <a:schemeClr val="hlink"/>
              </a:solidFill>
              <a:latin typeface="Arial" charset="0"/>
            </a:endParaRPr>
          </a:p>
          <a:p>
            <a:pPr algn="ctr" eaLnBrk="0" hangingPunct="0"/>
            <a:r>
              <a:rPr kumimoji="1" lang="ru-RU" sz="2000" b="1" i="1">
                <a:solidFill>
                  <a:schemeClr val="tx2"/>
                </a:solidFill>
                <a:latin typeface="Arial" charset="0"/>
                <a:cs typeface="Times New Roman" charset="0"/>
              </a:rPr>
              <a:t>           </a:t>
            </a:r>
            <a:endParaRPr kumimoji="1" lang="ru-RU" sz="900">
              <a:solidFill>
                <a:schemeClr val="tx2"/>
              </a:solidFill>
              <a:latin typeface="Arial" charset="0"/>
            </a:endParaRPr>
          </a:p>
          <a:p>
            <a:pPr algn="ctr" eaLnBrk="0" hangingPunct="0"/>
            <a:r>
              <a:rPr kumimoji="1" lang="ru-RU" sz="2000" b="1" i="1">
                <a:solidFill>
                  <a:schemeClr val="tx2"/>
                </a:solidFill>
                <a:latin typeface="Arial" charset="0"/>
                <a:cs typeface="Times New Roman" charset="0"/>
              </a:rPr>
              <a:t>           </a:t>
            </a:r>
          </a:p>
          <a:p>
            <a:pPr algn="ctr" eaLnBrk="0" hangingPunct="0"/>
            <a:r>
              <a:rPr kumimoji="1" lang="ru-RU" sz="3200" b="1" i="1">
                <a:solidFill>
                  <a:schemeClr val="tx2"/>
                </a:solidFill>
                <a:latin typeface="Arial" charset="0"/>
                <a:cs typeface="Times New Roman" charset="0"/>
              </a:rPr>
              <a:t>8 класс</a:t>
            </a:r>
            <a:endParaRPr kumimoji="1" lang="ru-RU" sz="3200">
              <a:solidFill>
                <a:schemeClr val="tx2"/>
              </a:solidFill>
              <a:latin typeface="Arial" charset="0"/>
            </a:endParaRPr>
          </a:p>
          <a:p>
            <a:pPr algn="ctr" eaLnBrk="0" hangingPunct="0"/>
            <a:endParaRPr kumimoji="1" lang="ru-RU" sz="320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075" name="Rectangle 20"/>
          <p:cNvSpPr>
            <a:spLocks noChangeArrowheads="1"/>
          </p:cNvSpPr>
          <p:nvPr/>
        </p:nvSpPr>
        <p:spPr bwMode="auto">
          <a:xfrm>
            <a:off x="0" y="55768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kumimoji="1" lang="ru-RU" sz="2400">
              <a:latin typeface="Times New Roman" charset="0"/>
            </a:endParaRPr>
          </a:p>
        </p:txBody>
      </p:sp>
      <p:pic>
        <p:nvPicPr>
          <p:cNvPr id="3076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33375"/>
            <a:ext cx="2089150" cy="2089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1258888" y="260350"/>
            <a:ext cx="6624637" cy="6408738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Рамка 5"/>
          <p:cNvSpPr/>
          <p:nvPr/>
        </p:nvSpPr>
        <p:spPr>
          <a:xfrm>
            <a:off x="4500562" y="357166"/>
            <a:ext cx="2286016" cy="500066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Prezentacii.com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8" descr="Изображение 3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5111750" cy="3646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799" name="Picture 7" descr="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3141663"/>
            <a:ext cx="4783137" cy="3590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3798" name="Picture 6" descr="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175" y="765175"/>
            <a:ext cx="4932363" cy="3702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2"/>
          <p:cNvGrpSpPr>
            <a:grpSpLocks/>
          </p:cNvGrpSpPr>
          <p:nvPr/>
        </p:nvGrpSpPr>
        <p:grpSpPr bwMode="auto">
          <a:xfrm>
            <a:off x="0" y="0"/>
            <a:ext cx="9101138" cy="6858000"/>
            <a:chOff x="-89" y="0"/>
            <a:chExt cx="5733" cy="4320"/>
          </a:xfrm>
        </p:grpSpPr>
        <p:pic>
          <p:nvPicPr>
            <p:cNvPr id="13315" name="Picture 8"/>
            <p:cNvPicPr>
              <a:picLocks noChangeAspect="1" noChangeArrowheads="1"/>
            </p:cNvPicPr>
            <p:nvPr/>
          </p:nvPicPr>
          <p:blipFill>
            <a:blip r:embed="rId2" cstate="print">
              <a:lum contrast="42000"/>
            </a:blip>
            <a:srcRect t="17453"/>
            <a:stretch>
              <a:fillRect/>
            </a:stretch>
          </p:blipFill>
          <p:spPr bwMode="auto">
            <a:xfrm>
              <a:off x="-89" y="0"/>
              <a:ext cx="5733" cy="43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13316" name="Rectangle 9"/>
            <p:cNvSpPr>
              <a:spLocks noChangeArrowheads="1"/>
            </p:cNvSpPr>
            <p:nvPr/>
          </p:nvSpPr>
          <p:spPr bwMode="auto">
            <a:xfrm>
              <a:off x="5012" y="3566"/>
              <a:ext cx="614" cy="22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-242888"/>
            <a:ext cx="8080375" cy="1143001"/>
          </a:xfrm>
        </p:spPr>
        <p:txBody>
          <a:bodyPr/>
          <a:lstStyle/>
          <a:p>
            <a:pPr eaLnBrk="1" hangingPunct="1">
              <a:defRPr/>
            </a:pPr>
            <a:r>
              <a:rPr lang="ru-RU" sz="2200" smtClean="0">
                <a:latin typeface="Arial" charset="0"/>
              </a:rPr>
              <a:t>Строение органа слуха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356100" y="4789488"/>
            <a:ext cx="4787900" cy="22558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1.Слуховые рецепторы преобразуют звуковые сигналы в нервные импульсы, передающиеся в слуховую зону коры больших полушарий.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8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2.Воспринимает положение тела в пространстве и передает импульсы в продолговатый мозг, затем в вестибулярную зону коры больших полушарий.</a:t>
            </a: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1476375" y="4789488"/>
            <a:ext cx="2879725" cy="22558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 орган слуха: улитка с полостью, заполненной жидкостью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8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орган равновесия состоит из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трех  полукружных каналов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0" y="4789488"/>
            <a:ext cx="1476375" cy="22558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Внутреннее ухо</a:t>
            </a:r>
          </a:p>
        </p:txBody>
      </p:sp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4356100" y="3006725"/>
            <a:ext cx="4787900" cy="1782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Проводят и усиливают звуковые колебания.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Соединена с носоглоткой и выравнивает давление на барабанной перепонке. 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800" b="1">
              <a:solidFill>
                <a:srgbClr val="CCE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1476375" y="3006725"/>
            <a:ext cx="2879725" cy="1782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 слуховые косточки: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-молоточек,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-наковальня,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-стремечко;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евстахиева труба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3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61449" name="Rectangle 9"/>
          <p:cNvSpPr>
            <a:spLocks noChangeArrowheads="1"/>
          </p:cNvSpPr>
          <p:nvPr/>
        </p:nvSpPr>
        <p:spPr bwMode="auto">
          <a:xfrm>
            <a:off x="0" y="3006725"/>
            <a:ext cx="1476375" cy="1782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Среднее ухо</a:t>
            </a:r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4356100" y="1052513"/>
            <a:ext cx="4787900" cy="1954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Улавливает звук и направляет его в слуховой проход.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Проводит звук, содержит железы, которые выделяют серу.</a:t>
            </a:r>
            <a:endParaRPr lang="ru-RU" sz="16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Преобразует воздушные звуковые волны в механические, колеблет слуховые косточки.</a:t>
            </a:r>
          </a:p>
        </p:txBody>
      </p:sp>
      <p:sp>
        <p:nvSpPr>
          <p:cNvPr id="61451" name="Rectangle 11"/>
          <p:cNvSpPr>
            <a:spLocks noChangeArrowheads="1"/>
          </p:cNvSpPr>
          <p:nvPr/>
        </p:nvSpPr>
        <p:spPr bwMode="auto">
          <a:xfrm>
            <a:off x="1476375" y="1052513"/>
            <a:ext cx="2879725" cy="1954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1 ушная раковина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 наружный слуховой проход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3 барабанная перепонка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3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61452" name="Rectangle 12"/>
          <p:cNvSpPr>
            <a:spLocks noChangeArrowheads="1"/>
          </p:cNvSpPr>
          <p:nvPr/>
        </p:nvSpPr>
        <p:spPr bwMode="auto">
          <a:xfrm>
            <a:off x="0" y="1052513"/>
            <a:ext cx="1476375" cy="1954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ru-RU" sz="1600"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Наружное ухо</a:t>
            </a:r>
          </a:p>
        </p:txBody>
      </p:sp>
      <p:sp>
        <p:nvSpPr>
          <p:cNvPr id="61453" name="Rectangle 13"/>
          <p:cNvSpPr>
            <a:spLocks noChangeArrowheads="1"/>
          </p:cNvSpPr>
          <p:nvPr/>
        </p:nvSpPr>
        <p:spPr bwMode="auto">
          <a:xfrm>
            <a:off x="4356100" y="549275"/>
            <a:ext cx="4787900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Функции </a:t>
            </a:r>
          </a:p>
        </p:txBody>
      </p:sp>
      <p:sp>
        <p:nvSpPr>
          <p:cNvPr id="61454" name="Rectangle 14"/>
          <p:cNvSpPr>
            <a:spLocks noChangeArrowheads="1"/>
          </p:cNvSpPr>
          <p:nvPr/>
        </p:nvSpPr>
        <p:spPr bwMode="auto">
          <a:xfrm>
            <a:off x="1476375" y="549275"/>
            <a:ext cx="2879725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Строение</a:t>
            </a:r>
          </a:p>
        </p:txBody>
      </p:sp>
      <p:sp>
        <p:nvSpPr>
          <p:cNvPr id="61455" name="Rectangle 15"/>
          <p:cNvSpPr>
            <a:spLocks noChangeArrowheads="1"/>
          </p:cNvSpPr>
          <p:nvPr/>
        </p:nvSpPr>
        <p:spPr bwMode="auto">
          <a:xfrm>
            <a:off x="0" y="549275"/>
            <a:ext cx="1476375" cy="5032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1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Отделы органа слуха</a:t>
            </a:r>
          </a:p>
        </p:txBody>
      </p:sp>
      <p:sp>
        <p:nvSpPr>
          <p:cNvPr id="14351" name="Line 16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>
            <a:off x="0" y="1052513"/>
            <a:ext cx="91440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3" name="Line 18"/>
          <p:cNvSpPr>
            <a:spLocks noChangeShapeType="1"/>
          </p:cNvSpPr>
          <p:nvPr/>
        </p:nvSpPr>
        <p:spPr bwMode="auto">
          <a:xfrm>
            <a:off x="0" y="3006725"/>
            <a:ext cx="91440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4" name="Line 19"/>
          <p:cNvSpPr>
            <a:spLocks noChangeShapeType="1"/>
          </p:cNvSpPr>
          <p:nvPr/>
        </p:nvSpPr>
        <p:spPr bwMode="auto">
          <a:xfrm>
            <a:off x="0" y="4789488"/>
            <a:ext cx="9144000" cy="0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5" name="Line 20"/>
          <p:cNvSpPr>
            <a:spLocks noChangeShapeType="1"/>
          </p:cNvSpPr>
          <p:nvPr/>
        </p:nvSpPr>
        <p:spPr bwMode="auto">
          <a:xfrm>
            <a:off x="0" y="6958013"/>
            <a:ext cx="9144000" cy="0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6" name="Line 21"/>
          <p:cNvSpPr>
            <a:spLocks noChangeShapeType="1"/>
          </p:cNvSpPr>
          <p:nvPr/>
        </p:nvSpPr>
        <p:spPr bwMode="auto">
          <a:xfrm>
            <a:off x="0" y="549275"/>
            <a:ext cx="0" cy="6496050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7" name="Line 22"/>
          <p:cNvSpPr>
            <a:spLocks noChangeShapeType="1"/>
          </p:cNvSpPr>
          <p:nvPr/>
        </p:nvSpPr>
        <p:spPr bwMode="auto">
          <a:xfrm>
            <a:off x="1476375" y="549275"/>
            <a:ext cx="0" cy="6496050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8" name="Line 23"/>
          <p:cNvSpPr>
            <a:spLocks noChangeShapeType="1"/>
          </p:cNvSpPr>
          <p:nvPr/>
        </p:nvSpPr>
        <p:spPr bwMode="auto">
          <a:xfrm>
            <a:off x="4356100" y="549275"/>
            <a:ext cx="0" cy="6496050"/>
          </a:xfrm>
          <a:prstGeom prst="line">
            <a:avLst/>
          </a:pr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9" name="Line 24"/>
          <p:cNvSpPr>
            <a:spLocks noChangeShapeType="1"/>
          </p:cNvSpPr>
          <p:nvPr/>
        </p:nvSpPr>
        <p:spPr bwMode="auto">
          <a:xfrm>
            <a:off x="9144000" y="549275"/>
            <a:ext cx="0" cy="6496050"/>
          </a:xfrm>
          <a:prstGeom prst="line">
            <a:avLst/>
          </a:prstGeom>
          <a:noFill/>
          <a:ln w="28575" cap="rnd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1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61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14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614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4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4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614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61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1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14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614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3" name="53. FAUSTO PAPETTI - STRANGERS IN THE NIGHT.mp3">
            <a:hlinkClick r:id="" action="ppaction://media"/>
          </p:cNvPr>
          <p:cNvPicPr>
            <a:picLocks noRot="1" noChangeAspect="1" noChangeArrowheads="1"/>
          </p:cNvPicPr>
          <p:nvPr>
            <p:ph/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172450" y="6021388"/>
            <a:ext cx="304800" cy="304800"/>
          </a:xfrm>
        </p:spPr>
      </p:pic>
      <p:pic>
        <p:nvPicPr>
          <p:cNvPr id="15363" name="Picture 9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30238" y="-471488"/>
            <a:ext cx="10404476" cy="780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30" fill="hold"/>
                                        <p:tgtEl>
                                          <p:spTgt spid="583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37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GBI_2B12_02A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0"/>
            <a:ext cx="8316912" cy="680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GBI_2B12_0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260350"/>
            <a:ext cx="7921625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video fullScrn="1"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9028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GBI_2B12_0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84138"/>
            <a:ext cx="8137525" cy="665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AutoShape 2"/>
          <p:cNvSpPr>
            <a:spLocks noChangeArrowheads="1"/>
          </p:cNvSpPr>
          <p:nvPr/>
        </p:nvSpPr>
        <p:spPr bwMode="auto">
          <a:xfrm>
            <a:off x="250825" y="404813"/>
            <a:ext cx="1368425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6699FF"/>
              </a:gs>
              <a:gs pos="50000">
                <a:schemeClr val="tx2"/>
              </a:gs>
              <a:gs pos="100000">
                <a:srgbClr val="6699FF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99FF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sz="2000" b="1">
                <a:solidFill>
                  <a:srgbClr val="D22800"/>
                </a:solidFill>
                <a:latin typeface="Times New Roman" charset="0"/>
              </a:rPr>
              <a:t>Звуковая</a:t>
            </a:r>
          </a:p>
          <a:p>
            <a:pPr algn="ctr">
              <a:defRPr/>
            </a:pPr>
            <a:r>
              <a:rPr kumimoji="1" lang="ru-RU" sz="2000" b="1">
                <a:solidFill>
                  <a:srgbClr val="D22800"/>
                </a:solidFill>
                <a:latin typeface="Times New Roman" charset="0"/>
              </a:rPr>
              <a:t>волна</a:t>
            </a:r>
          </a:p>
        </p:txBody>
      </p:sp>
      <p:sp>
        <p:nvSpPr>
          <p:cNvPr id="130051" name="AutoShape 3"/>
          <p:cNvSpPr>
            <a:spLocks noChangeArrowheads="1"/>
          </p:cNvSpPr>
          <p:nvPr/>
        </p:nvSpPr>
        <p:spPr bwMode="auto">
          <a:xfrm>
            <a:off x="2555875" y="404813"/>
            <a:ext cx="1581150" cy="8620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Барабанную </a:t>
            </a:r>
          </a:p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перепонку</a:t>
            </a:r>
          </a:p>
        </p:txBody>
      </p:sp>
      <p:sp>
        <p:nvSpPr>
          <p:cNvPr id="130052" name="AutoShape 4"/>
          <p:cNvSpPr>
            <a:spLocks noChangeArrowheads="1"/>
          </p:cNvSpPr>
          <p:nvPr/>
        </p:nvSpPr>
        <p:spPr bwMode="auto">
          <a:xfrm>
            <a:off x="5076825" y="404813"/>
            <a:ext cx="1439863" cy="8620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Слуховые </a:t>
            </a:r>
          </a:p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косточки</a:t>
            </a:r>
          </a:p>
        </p:txBody>
      </p:sp>
      <p:sp>
        <p:nvSpPr>
          <p:cNvPr id="130053" name="AutoShape 5"/>
          <p:cNvSpPr>
            <a:spLocks noChangeArrowheads="1"/>
          </p:cNvSpPr>
          <p:nvPr/>
        </p:nvSpPr>
        <p:spPr bwMode="auto">
          <a:xfrm>
            <a:off x="7451725" y="404813"/>
            <a:ext cx="1512888" cy="10795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Мембрану </a:t>
            </a:r>
          </a:p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овального </a:t>
            </a:r>
          </a:p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окна</a:t>
            </a:r>
          </a:p>
          <a:p>
            <a:pPr algn="ctr">
              <a:defRPr/>
            </a:pPr>
            <a:r>
              <a:rPr kumimoji="1" lang="ru-RU" sz="1400" b="1">
                <a:solidFill>
                  <a:srgbClr val="00007E"/>
                </a:solidFill>
                <a:latin typeface="Times New Roman" charset="0"/>
              </a:rPr>
              <a:t>(внутреннее ухо)</a:t>
            </a:r>
          </a:p>
        </p:txBody>
      </p:sp>
      <p:sp>
        <p:nvSpPr>
          <p:cNvPr id="130054" name="AutoShape 6"/>
          <p:cNvSpPr>
            <a:spLocks noChangeArrowheads="1"/>
          </p:cNvSpPr>
          <p:nvPr/>
        </p:nvSpPr>
        <p:spPr bwMode="auto">
          <a:xfrm>
            <a:off x="7524750" y="3141663"/>
            <a:ext cx="1368425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Жидкость </a:t>
            </a:r>
          </a:p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в улитке</a:t>
            </a:r>
          </a:p>
        </p:txBody>
      </p:sp>
      <p:sp>
        <p:nvSpPr>
          <p:cNvPr id="130055" name="AutoShape 7"/>
          <p:cNvSpPr>
            <a:spLocks noChangeArrowheads="1"/>
          </p:cNvSpPr>
          <p:nvPr/>
        </p:nvSpPr>
        <p:spPr bwMode="auto">
          <a:xfrm>
            <a:off x="7524750" y="5589588"/>
            <a:ext cx="1366838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Основную </a:t>
            </a:r>
          </a:p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мембрану</a:t>
            </a:r>
          </a:p>
        </p:txBody>
      </p:sp>
      <p:sp>
        <p:nvSpPr>
          <p:cNvPr id="130056" name="AutoShape 8"/>
          <p:cNvSpPr>
            <a:spLocks noChangeArrowheads="1"/>
          </p:cNvSpPr>
          <p:nvPr/>
        </p:nvSpPr>
        <p:spPr bwMode="auto">
          <a:xfrm>
            <a:off x="5076825" y="5589588"/>
            <a:ext cx="1508125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Рецепторные </a:t>
            </a:r>
          </a:p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клетки </a:t>
            </a:r>
          </a:p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с волосками</a:t>
            </a:r>
          </a:p>
        </p:txBody>
      </p:sp>
      <p:sp>
        <p:nvSpPr>
          <p:cNvPr id="130057" name="AutoShape 9"/>
          <p:cNvSpPr>
            <a:spLocks noChangeArrowheads="1"/>
          </p:cNvSpPr>
          <p:nvPr/>
        </p:nvSpPr>
        <p:spPr bwMode="auto">
          <a:xfrm>
            <a:off x="2700338" y="5664200"/>
            <a:ext cx="1439862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Покровной </a:t>
            </a:r>
          </a:p>
          <a:p>
            <a:pPr algn="ctr">
              <a:defRPr/>
            </a:pPr>
            <a:r>
              <a:rPr kumimoji="1" lang="ru-RU" b="1">
                <a:solidFill>
                  <a:srgbClr val="00007E"/>
                </a:solidFill>
                <a:latin typeface="Times New Roman" charset="0"/>
              </a:rPr>
              <a:t>мембраны</a:t>
            </a:r>
          </a:p>
        </p:txBody>
      </p:sp>
      <p:sp>
        <p:nvSpPr>
          <p:cNvPr id="130058" name="AutoShape 10"/>
          <p:cNvSpPr>
            <a:spLocks noChangeArrowheads="1"/>
          </p:cNvSpPr>
          <p:nvPr/>
        </p:nvSpPr>
        <p:spPr bwMode="auto">
          <a:xfrm>
            <a:off x="325438" y="5664200"/>
            <a:ext cx="1366837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sz="2000" b="1">
                <a:solidFill>
                  <a:srgbClr val="D22800"/>
                </a:solidFill>
                <a:latin typeface="Times New Roman" charset="0"/>
              </a:rPr>
              <a:t>Нервный </a:t>
            </a:r>
          </a:p>
          <a:p>
            <a:pPr algn="ctr">
              <a:defRPr/>
            </a:pPr>
            <a:r>
              <a:rPr kumimoji="1" lang="ru-RU" sz="2000" b="1">
                <a:solidFill>
                  <a:srgbClr val="D22800"/>
                </a:solidFill>
                <a:latin typeface="Times New Roman" charset="0"/>
              </a:rPr>
              <a:t>импульс</a:t>
            </a:r>
          </a:p>
        </p:txBody>
      </p:sp>
      <p:sp>
        <p:nvSpPr>
          <p:cNvPr id="130059" name="AutoShape 11"/>
          <p:cNvSpPr>
            <a:spLocks noChangeArrowheads="1"/>
          </p:cNvSpPr>
          <p:nvPr/>
        </p:nvSpPr>
        <p:spPr bwMode="auto">
          <a:xfrm>
            <a:off x="323850" y="3213100"/>
            <a:ext cx="1584325" cy="7921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25400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Головной </a:t>
            </a:r>
          </a:p>
          <a:p>
            <a:pPr algn="ctr">
              <a:defRPr/>
            </a:pPr>
            <a:r>
              <a:rPr kumimoji="1" lang="ru-RU" b="1">
                <a:solidFill>
                  <a:srgbClr val="000000"/>
                </a:solidFill>
                <a:latin typeface="Times New Roman" charset="0"/>
              </a:rPr>
              <a:t>мозг</a:t>
            </a:r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1619250" y="908050"/>
            <a:ext cx="936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4140200" y="908050"/>
            <a:ext cx="936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6" name="Line 14"/>
          <p:cNvSpPr>
            <a:spLocks noChangeShapeType="1"/>
          </p:cNvSpPr>
          <p:nvPr/>
        </p:nvSpPr>
        <p:spPr bwMode="auto">
          <a:xfrm>
            <a:off x="6516688" y="908050"/>
            <a:ext cx="93503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8243888" y="1484313"/>
            <a:ext cx="0" cy="15843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8" name="Line 16"/>
          <p:cNvSpPr>
            <a:spLocks noChangeShapeType="1"/>
          </p:cNvSpPr>
          <p:nvPr/>
        </p:nvSpPr>
        <p:spPr bwMode="auto">
          <a:xfrm>
            <a:off x="8243888" y="4005263"/>
            <a:ext cx="0" cy="14398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49" name="Line 17"/>
          <p:cNvSpPr>
            <a:spLocks noChangeShapeType="1"/>
          </p:cNvSpPr>
          <p:nvPr/>
        </p:nvSpPr>
        <p:spPr bwMode="auto">
          <a:xfrm flipH="1">
            <a:off x="6588125" y="6021388"/>
            <a:ext cx="936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 flipH="1">
            <a:off x="4067175" y="6021388"/>
            <a:ext cx="936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1" name="Line 19"/>
          <p:cNvSpPr>
            <a:spLocks noChangeShapeType="1"/>
          </p:cNvSpPr>
          <p:nvPr/>
        </p:nvSpPr>
        <p:spPr bwMode="auto">
          <a:xfrm flipH="1">
            <a:off x="1619250" y="6092825"/>
            <a:ext cx="1081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2" name="Line 20"/>
          <p:cNvSpPr>
            <a:spLocks noChangeShapeType="1"/>
          </p:cNvSpPr>
          <p:nvPr/>
        </p:nvSpPr>
        <p:spPr bwMode="auto">
          <a:xfrm flipH="1" flipV="1">
            <a:off x="1042988" y="4005263"/>
            <a:ext cx="0" cy="1655762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8453" name="Text Box 23"/>
          <p:cNvSpPr txBox="1">
            <a:spLocks noChangeArrowheads="1"/>
          </p:cNvSpPr>
          <p:nvPr/>
        </p:nvSpPr>
        <p:spPr bwMode="auto">
          <a:xfrm>
            <a:off x="2484438" y="2636838"/>
            <a:ext cx="44640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800" b="1">
                <a:latin typeface="Georgia" pitchFamily="18" charset="0"/>
              </a:rPr>
              <a:t>Прохождение звуковой волны</a:t>
            </a:r>
          </a:p>
        </p:txBody>
      </p:sp>
      <p:sp>
        <p:nvSpPr>
          <p:cNvPr id="18454" name="Text Box 24"/>
          <p:cNvSpPr txBox="1">
            <a:spLocks noChangeArrowheads="1"/>
          </p:cNvSpPr>
          <p:nvPr/>
        </p:nvSpPr>
        <p:spPr bwMode="auto">
          <a:xfrm>
            <a:off x="1547813" y="47625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колеблет</a:t>
            </a:r>
          </a:p>
        </p:txBody>
      </p:sp>
      <p:sp>
        <p:nvSpPr>
          <p:cNvPr id="18455" name="Text Box 25"/>
          <p:cNvSpPr txBox="1">
            <a:spLocks noChangeArrowheads="1"/>
          </p:cNvSpPr>
          <p:nvPr/>
        </p:nvSpPr>
        <p:spPr bwMode="auto">
          <a:xfrm>
            <a:off x="4067175" y="47625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колеблет</a:t>
            </a:r>
          </a:p>
        </p:txBody>
      </p:sp>
      <p:sp>
        <p:nvSpPr>
          <p:cNvPr id="18456" name="Text Box 26"/>
          <p:cNvSpPr txBox="1">
            <a:spLocks noChangeArrowheads="1"/>
          </p:cNvSpPr>
          <p:nvPr/>
        </p:nvSpPr>
        <p:spPr bwMode="auto">
          <a:xfrm>
            <a:off x="6443663" y="908050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колеблет</a:t>
            </a:r>
          </a:p>
        </p:txBody>
      </p:sp>
      <p:sp>
        <p:nvSpPr>
          <p:cNvPr id="18457" name="Text Box 27"/>
          <p:cNvSpPr txBox="1">
            <a:spLocks noChangeArrowheads="1"/>
          </p:cNvSpPr>
          <p:nvPr/>
        </p:nvSpPr>
        <p:spPr bwMode="auto">
          <a:xfrm>
            <a:off x="6443663" y="549275"/>
            <a:ext cx="1152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solidFill>
                  <a:schemeClr val="hlink"/>
                </a:solidFill>
                <a:latin typeface="Georgia" pitchFamily="18" charset="0"/>
              </a:rPr>
              <a:t>стремечко</a:t>
            </a:r>
          </a:p>
        </p:txBody>
      </p:sp>
      <p:sp>
        <p:nvSpPr>
          <p:cNvPr id="18458" name="Text Box 28"/>
          <p:cNvSpPr txBox="1">
            <a:spLocks noChangeArrowheads="1"/>
          </p:cNvSpPr>
          <p:nvPr/>
        </p:nvSpPr>
        <p:spPr bwMode="auto">
          <a:xfrm>
            <a:off x="7235825" y="1844675"/>
            <a:ext cx="1208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колеблет</a:t>
            </a:r>
          </a:p>
        </p:txBody>
      </p:sp>
      <p:sp>
        <p:nvSpPr>
          <p:cNvPr id="18459" name="Text Box 29"/>
          <p:cNvSpPr txBox="1">
            <a:spLocks noChangeArrowheads="1"/>
          </p:cNvSpPr>
          <p:nvPr/>
        </p:nvSpPr>
        <p:spPr bwMode="auto">
          <a:xfrm>
            <a:off x="7235825" y="4508500"/>
            <a:ext cx="1208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колеблет</a:t>
            </a:r>
          </a:p>
        </p:txBody>
      </p:sp>
      <p:sp>
        <p:nvSpPr>
          <p:cNvPr id="18460" name="Text Box 30"/>
          <p:cNvSpPr txBox="1">
            <a:spLocks noChangeArrowheads="1"/>
          </p:cNvSpPr>
          <p:nvPr/>
        </p:nvSpPr>
        <p:spPr bwMode="auto">
          <a:xfrm>
            <a:off x="6516688" y="5661025"/>
            <a:ext cx="12080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колеблет</a:t>
            </a:r>
          </a:p>
        </p:txBody>
      </p:sp>
      <p:sp>
        <p:nvSpPr>
          <p:cNvPr id="18461" name="Text Box 31"/>
          <p:cNvSpPr txBox="1">
            <a:spLocks noChangeArrowheads="1"/>
          </p:cNvSpPr>
          <p:nvPr/>
        </p:nvSpPr>
        <p:spPr bwMode="auto">
          <a:xfrm>
            <a:off x="4067175" y="5661025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касаются</a:t>
            </a:r>
          </a:p>
        </p:txBody>
      </p:sp>
      <p:sp>
        <p:nvSpPr>
          <p:cNvPr id="18462" name="Text Box 32"/>
          <p:cNvSpPr txBox="1">
            <a:spLocks noChangeArrowheads="1"/>
          </p:cNvSpPr>
          <p:nvPr/>
        </p:nvSpPr>
        <p:spPr bwMode="auto">
          <a:xfrm>
            <a:off x="1619250" y="5734050"/>
            <a:ext cx="1223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возникает</a:t>
            </a:r>
          </a:p>
        </p:txBody>
      </p:sp>
      <p:sp>
        <p:nvSpPr>
          <p:cNvPr id="18463" name="Text Box 33"/>
          <p:cNvSpPr txBox="1">
            <a:spLocks noChangeArrowheads="1"/>
          </p:cNvSpPr>
          <p:nvPr/>
        </p:nvSpPr>
        <p:spPr bwMode="auto">
          <a:xfrm>
            <a:off x="1042988" y="4724400"/>
            <a:ext cx="12969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chemeClr val="hlink"/>
                </a:solidFill>
                <a:latin typeface="Georgia" pitchFamily="18" charset="0"/>
              </a:rPr>
              <a:t>передается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3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30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30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0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0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300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300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0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0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300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0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0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300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0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0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30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0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0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130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Без имени-2копир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0"/>
            <a:ext cx="6364288" cy="685800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76375" y="5516563"/>
            <a:ext cx="6481763" cy="9334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Людвиг ван Бетховен                                         (1770 – 1827)</a:t>
            </a:r>
          </a:p>
          <a:p>
            <a:pPr algn="ctr" eaLnBrk="1" hangingPunct="1">
              <a:lnSpc>
                <a:spcPct val="90000"/>
              </a:lnSpc>
              <a:defRPr/>
            </a:pPr>
            <a:endParaRPr lang="ru-RU" sz="2800" b="1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88068" name="Picture 4" descr="b_029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260350"/>
            <a:ext cx="4535487" cy="512286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chemeClr val="tx2">
                <a:alpha val="50000"/>
              </a:schemeClr>
            </a:outerShdw>
          </a:effectLst>
        </p:spPr>
      </p:pic>
      <p:pic>
        <p:nvPicPr>
          <p:cNvPr id="88069" name="Beethoven's Symphony No. 9 (Scherzo).wma">
            <a:hlinkClick r:id="" action="ppaction://media"/>
          </p:cNvPr>
          <p:cNvPicPr>
            <a:picLocks noRot="1" noChangeAspect="1" noChangeArrowheads="1"/>
          </p:cNvPicPr>
          <p:nvPr>
            <p:ph sz="half" idx="2"/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677275" y="6237288"/>
            <a:ext cx="304800" cy="304800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42" fill="hold"/>
                                        <p:tgtEl>
                                          <p:spTgt spid="880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806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429000"/>
            <a:ext cx="4535488" cy="3270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7" name="Picture 11"/>
          <p:cNvPicPr>
            <a:picLocks noChangeAspect="1" noChangeArrowheads="1"/>
          </p:cNvPicPr>
          <p:nvPr/>
        </p:nvPicPr>
        <p:blipFill>
          <a:blip r:embed="rId3" cstate="print"/>
          <a:srcRect l="5606"/>
          <a:stretch>
            <a:fillRect/>
          </a:stretch>
        </p:blipFill>
        <p:spPr bwMode="auto">
          <a:xfrm>
            <a:off x="5292725" y="188913"/>
            <a:ext cx="3635375" cy="28733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8" name="Picture 14" descr="114"/>
          <p:cNvPicPr>
            <a:picLocks noChangeAspect="1" noChangeArrowheads="1"/>
          </p:cNvPicPr>
          <p:nvPr/>
        </p:nvPicPr>
        <p:blipFill>
          <a:blip r:embed="rId4" cstate="print"/>
          <a:srcRect r="4164"/>
          <a:stretch>
            <a:fillRect/>
          </a:stretch>
        </p:blipFill>
        <p:spPr bwMode="auto">
          <a:xfrm>
            <a:off x="179388" y="188913"/>
            <a:ext cx="4679950" cy="278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509" name="Picture 15" descr="111"/>
          <p:cNvPicPr>
            <a:picLocks noChangeAspect="1" noChangeArrowheads="1"/>
          </p:cNvPicPr>
          <p:nvPr/>
        </p:nvPicPr>
        <p:blipFill>
          <a:blip r:embed="rId5" cstate="print">
            <a:lum bright="6000" contrast="6000"/>
          </a:blip>
          <a:srcRect t="9373" b="2168"/>
          <a:stretch>
            <a:fillRect/>
          </a:stretch>
        </p:blipFill>
        <p:spPr bwMode="auto">
          <a:xfrm>
            <a:off x="5364163" y="3429000"/>
            <a:ext cx="3384550" cy="32400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0"/>
            <a:ext cx="8080375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0" smtClean="0">
                <a:solidFill>
                  <a:schemeClr val="hlink"/>
                </a:solidFill>
                <a:latin typeface="Arial" charset="0"/>
              </a:rPr>
              <a:t>Оценочный лист</a:t>
            </a:r>
          </a:p>
        </p:txBody>
      </p:sp>
      <p:graphicFrame>
        <p:nvGraphicFramePr>
          <p:cNvPr id="51303" name="Group 103"/>
          <p:cNvGraphicFramePr>
            <a:graphicFrameLocks noGrp="1"/>
          </p:cNvGraphicFramePr>
          <p:nvPr>
            <p:ph idx="1"/>
          </p:nvPr>
        </p:nvGraphicFramePr>
        <p:xfrm>
          <a:off x="250825" y="1123950"/>
          <a:ext cx="8642350" cy="5632007"/>
        </p:xfrm>
        <a:graphic>
          <a:graphicData uri="http://schemas.openxmlformats.org/drawingml/2006/table">
            <a:tbl>
              <a:tblPr/>
              <a:tblGrid>
                <a:gridCol w="4321175"/>
                <a:gridCol w="4321175"/>
              </a:tblGrid>
              <a:tr h="635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Фамилия и имя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обучающегося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Book Antiqua" pitchFamily="18" charset="0"/>
                        </a:rPr>
                        <a:t>                                      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Этапы работы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Количество баллов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7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Тест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«Зрительный анализатор»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Схема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«Прохождение звуковой волны»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Выходной контроль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5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451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Общее количество баллов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1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45124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Оценка за урок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6725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>Гигиена слуха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229600" cy="6048375"/>
          </a:xfrm>
        </p:spPr>
        <p:txBody>
          <a:bodyPr/>
          <a:lstStyle/>
          <a:p>
            <a:pPr marL="533400" indent="-533400" eaLnBrk="1" hangingPunct="1">
              <a:buClr>
                <a:srgbClr val="FFFF00"/>
              </a:buClr>
              <a:buFont typeface="Wingdings" pitchFamily="2" charset="2"/>
              <a:buAutoNum type="arabicPeriod"/>
              <a:defRPr/>
            </a:pPr>
            <a:r>
              <a:rPr lang="ru-RU" b="1" smtClean="0">
                <a:latin typeface="Arial" charset="0"/>
              </a:rPr>
              <a:t>Не чистите уши спичками, вязальными спицами.</a:t>
            </a:r>
          </a:p>
          <a:p>
            <a:pPr marL="533400" indent="-533400" eaLnBrk="1" hangingPunct="1">
              <a:buClr>
                <a:srgbClr val="FFFF00"/>
              </a:buClr>
              <a:buFont typeface="Wingdings" pitchFamily="2" charset="2"/>
              <a:buAutoNum type="arabicPeriod"/>
              <a:defRPr/>
            </a:pPr>
            <a:r>
              <a:rPr lang="ru-RU" b="1" smtClean="0">
                <a:latin typeface="Arial" charset="0"/>
              </a:rPr>
              <a:t>Защищайте уши от сильного шума.</a:t>
            </a:r>
          </a:p>
          <a:p>
            <a:pPr marL="533400" indent="-533400" eaLnBrk="1" hangingPunct="1">
              <a:buClr>
                <a:srgbClr val="FFFF00"/>
              </a:buClr>
              <a:buFont typeface="Wingdings" pitchFamily="2" charset="2"/>
              <a:buAutoNum type="arabicPeriod"/>
              <a:defRPr/>
            </a:pPr>
            <a:r>
              <a:rPr lang="ru-RU" b="1" smtClean="0">
                <a:latin typeface="Arial" charset="0"/>
              </a:rPr>
              <a:t>Если уши заболели, обратитесь к врачу.</a:t>
            </a:r>
          </a:p>
          <a:p>
            <a:pPr marL="533400" indent="-533400" eaLnBrk="1" hangingPunct="1">
              <a:buClr>
                <a:srgbClr val="FFFF00"/>
              </a:buClr>
              <a:buFont typeface="Wingdings" pitchFamily="2" charset="2"/>
              <a:buAutoNum type="arabicPeriod"/>
              <a:defRPr/>
            </a:pPr>
            <a:r>
              <a:rPr lang="ru-RU" b="1" smtClean="0">
                <a:latin typeface="Arial" charset="0"/>
              </a:rPr>
              <a:t>Каждое утро разминайте ушную раковину.</a:t>
            </a:r>
          </a:p>
          <a:p>
            <a:pPr marL="533400" indent="-533400" eaLnBrk="1" hangingPunct="1">
              <a:buClr>
                <a:srgbClr val="FFFF00"/>
              </a:buClr>
              <a:buFont typeface="Wingdings" pitchFamily="2" charset="2"/>
              <a:buAutoNum type="arabicPeriod"/>
              <a:defRPr/>
            </a:pPr>
            <a:r>
              <a:rPr lang="ru-RU" b="1" smtClean="0">
                <a:latin typeface="Arial" charset="0"/>
              </a:rPr>
              <a:t>Слушайте спокойную музыку.</a:t>
            </a:r>
          </a:p>
          <a:p>
            <a:pPr marL="533400" indent="-533400" eaLnBrk="1" hangingPunct="1">
              <a:buClr>
                <a:srgbClr val="FFFF00"/>
              </a:buClr>
              <a:buFont typeface="Wingdings" pitchFamily="2" charset="2"/>
              <a:buNone/>
              <a:defRPr/>
            </a:pPr>
            <a:endParaRPr lang="ru-RU" b="1" smtClean="0">
              <a:latin typeface="Arial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AutoShape 4"/>
          <p:cNvSpPr>
            <a:spLocks noChangeArrowheads="1"/>
          </p:cNvSpPr>
          <p:nvPr/>
        </p:nvSpPr>
        <p:spPr bwMode="auto">
          <a:xfrm>
            <a:off x="3059113" y="3141663"/>
            <a:ext cx="3059112" cy="863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ru-RU" sz="2400" b="1" i="1">
                <a:solidFill>
                  <a:srgbClr val="993366"/>
                </a:solidFill>
                <a:latin typeface="Arial" charset="0"/>
              </a:rPr>
              <a:t>Согласны ли вы,</a:t>
            </a:r>
          </a:p>
          <a:p>
            <a:pPr algn="ctr">
              <a:defRPr/>
            </a:pPr>
            <a:r>
              <a:rPr lang="ru-RU" sz="2400" b="1" i="1">
                <a:solidFill>
                  <a:srgbClr val="993366"/>
                </a:solidFill>
                <a:latin typeface="Arial" charset="0"/>
              </a:rPr>
              <a:t>что:</a:t>
            </a:r>
          </a:p>
        </p:txBody>
      </p:sp>
      <p:sp>
        <p:nvSpPr>
          <p:cNvPr id="92165" name="Oval 5"/>
          <p:cNvSpPr>
            <a:spLocks noChangeArrowheads="1"/>
          </p:cNvSpPr>
          <p:nvPr/>
        </p:nvSpPr>
        <p:spPr bwMode="auto">
          <a:xfrm>
            <a:off x="1476375" y="260350"/>
            <a:ext cx="2665413" cy="16557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defRPr/>
            </a:pPr>
            <a:endParaRPr lang="ru-RU">
              <a:solidFill>
                <a:srgbClr val="000099"/>
              </a:solidFill>
              <a:latin typeface="Times New Roman" charset="0"/>
            </a:endParaRP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1. Наружное ухо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состоит из слуховой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трубы и ушной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раковины.</a:t>
            </a:r>
            <a:endParaRPr lang="ru-RU" b="1">
              <a:solidFill>
                <a:srgbClr val="000000"/>
              </a:solidFill>
              <a:latin typeface="Arial" charset="0"/>
            </a:endParaRPr>
          </a:p>
          <a:p>
            <a:pPr marL="457200" indent="-457200" algn="ctr">
              <a:defRPr/>
            </a:pPr>
            <a:endParaRPr kumimoji="1" lang="ru-RU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66" name="Oval 6"/>
          <p:cNvSpPr>
            <a:spLocks noChangeArrowheads="1"/>
          </p:cNvSpPr>
          <p:nvPr/>
        </p:nvSpPr>
        <p:spPr bwMode="auto">
          <a:xfrm>
            <a:off x="4643438" y="260350"/>
            <a:ext cx="2665412" cy="16557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defRPr/>
            </a:pPr>
            <a:endParaRPr lang="ru-RU">
              <a:solidFill>
                <a:srgbClr val="000099"/>
              </a:solidFill>
              <a:latin typeface="Times New Roman" charset="0"/>
            </a:endParaRP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2. Наружное ухо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 улавливает и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проводит звуковые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колебания.</a:t>
            </a:r>
          </a:p>
          <a:p>
            <a:pPr marL="457200" indent="-457200" algn="ctr">
              <a:defRPr/>
            </a:pPr>
            <a:endParaRPr kumimoji="1" lang="ru-RU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67" name="Oval 7"/>
          <p:cNvSpPr>
            <a:spLocks noChangeArrowheads="1"/>
          </p:cNvSpPr>
          <p:nvPr/>
        </p:nvSpPr>
        <p:spPr bwMode="auto">
          <a:xfrm>
            <a:off x="6300788" y="1916113"/>
            <a:ext cx="2665412" cy="16557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500" b="1">
                <a:solidFill>
                  <a:srgbClr val="000000"/>
                </a:solidFill>
                <a:latin typeface="Arial" charset="0"/>
              </a:rPr>
              <a:t>3.Наружный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500" b="1">
                <a:solidFill>
                  <a:srgbClr val="000000"/>
                </a:solidFill>
                <a:latin typeface="Arial" charset="0"/>
              </a:rPr>
              <a:t>слуховой проход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500" b="1">
                <a:solidFill>
                  <a:srgbClr val="000000"/>
                </a:solidFill>
                <a:latin typeface="Arial" charset="0"/>
              </a:rPr>
              <a:t>заканчивается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500" b="1">
                <a:solidFill>
                  <a:srgbClr val="000000"/>
                </a:solidFill>
                <a:latin typeface="Arial" charset="0"/>
              </a:rPr>
              <a:t> барабанной перепонкой.</a:t>
            </a:r>
            <a:endParaRPr lang="ru-RU" sz="1600">
              <a:solidFill>
                <a:srgbClr val="000000"/>
              </a:solidFill>
              <a:latin typeface="Arial" charset="0"/>
            </a:endParaRPr>
          </a:p>
          <a:p>
            <a:pPr marL="457200" indent="-457200" algn="ctr">
              <a:defRPr/>
            </a:pPr>
            <a:endParaRPr kumimoji="1" lang="ru-RU" sz="16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92168" name="Oval 8"/>
          <p:cNvSpPr>
            <a:spLocks noChangeArrowheads="1"/>
          </p:cNvSpPr>
          <p:nvPr/>
        </p:nvSpPr>
        <p:spPr bwMode="auto">
          <a:xfrm>
            <a:off x="6227763" y="3933825"/>
            <a:ext cx="2665412" cy="16557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defRPr/>
            </a:pPr>
            <a:endParaRPr lang="ru-RU" sz="1200" b="1">
              <a:solidFill>
                <a:srgbClr val="000099"/>
              </a:solidFill>
              <a:latin typeface="Times New Roman" charset="0"/>
            </a:endParaRP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  4.Слуховые косточки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среднего уха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срастаются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друг с другом.</a:t>
            </a:r>
          </a:p>
          <a:p>
            <a:pPr marL="457200" indent="-457200" algn="ctr">
              <a:defRPr/>
            </a:pPr>
            <a:endParaRPr kumimoji="1" lang="ru-RU" sz="16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69" name="Oval 9"/>
          <p:cNvSpPr>
            <a:spLocks noChangeArrowheads="1"/>
          </p:cNvSpPr>
          <p:nvPr/>
        </p:nvSpPr>
        <p:spPr bwMode="auto">
          <a:xfrm>
            <a:off x="3348038" y="5013325"/>
            <a:ext cx="2665412" cy="16557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buFontTx/>
              <a:buAutoNum type="arabicPeriod"/>
              <a:defRPr/>
            </a:pPr>
            <a:endParaRPr lang="ru-RU" sz="2400" b="1">
              <a:solidFill>
                <a:srgbClr val="000099"/>
              </a:solidFill>
              <a:latin typeface="Times New Roman" charset="0"/>
            </a:endParaRP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5. Ухо состоит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из двух отделов.</a:t>
            </a:r>
          </a:p>
          <a:p>
            <a:pPr marL="457200" indent="-457200" algn="ctr">
              <a:defRPr/>
            </a:pPr>
            <a:endParaRPr kumimoji="1" lang="ru-RU" sz="2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70" name="Oval 10"/>
          <p:cNvSpPr>
            <a:spLocks noChangeArrowheads="1"/>
          </p:cNvSpPr>
          <p:nvPr/>
        </p:nvSpPr>
        <p:spPr bwMode="auto">
          <a:xfrm>
            <a:off x="250825" y="4005263"/>
            <a:ext cx="2665413" cy="16557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6. Полость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внутреннего уха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b="1">
                <a:solidFill>
                  <a:srgbClr val="000000"/>
                </a:solidFill>
                <a:latin typeface="Arial" charset="0"/>
              </a:rPr>
              <a:t>заполнена жидкостью.</a:t>
            </a:r>
            <a:endParaRPr lang="ru-RU" sz="1200" b="1">
              <a:solidFill>
                <a:srgbClr val="000000"/>
              </a:solidFill>
              <a:latin typeface="Arial" charset="0"/>
            </a:endParaRPr>
          </a:p>
          <a:p>
            <a:pPr marL="457200" indent="-457200" algn="ctr">
              <a:defRPr/>
            </a:pPr>
            <a:endParaRPr kumimoji="1" lang="ru-RU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2171" name="Oval 11"/>
          <p:cNvSpPr>
            <a:spLocks noChangeArrowheads="1"/>
          </p:cNvSpPr>
          <p:nvPr/>
        </p:nvSpPr>
        <p:spPr bwMode="auto">
          <a:xfrm>
            <a:off x="179388" y="2060575"/>
            <a:ext cx="2665412" cy="16557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50000">
                <a:schemeClr val="tx2"/>
              </a:gs>
              <a:gs pos="100000">
                <a:schemeClr val="accent1"/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marL="457200" indent="-457200" algn="ctr">
              <a:spcBef>
                <a:spcPct val="20000"/>
              </a:spcBef>
              <a:buSzPct val="90000"/>
              <a:defRPr/>
            </a:pPr>
            <a:endParaRPr lang="ru-RU" sz="1600" b="1">
              <a:solidFill>
                <a:srgbClr val="000099"/>
              </a:solidFill>
              <a:latin typeface="Times New Roman" charset="0"/>
            </a:endParaRP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7. Слуховая зона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находится в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 височной доле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коры больших </a:t>
            </a:r>
          </a:p>
          <a:p>
            <a:pPr marL="457200" indent="-457200" algn="ctr">
              <a:spcBef>
                <a:spcPct val="20000"/>
              </a:spcBef>
              <a:buSzPct val="90000"/>
              <a:defRPr/>
            </a:pPr>
            <a:r>
              <a:rPr lang="ru-RU" sz="1600" b="1">
                <a:solidFill>
                  <a:srgbClr val="000000"/>
                </a:solidFill>
                <a:latin typeface="Arial" charset="0"/>
              </a:rPr>
              <a:t>полушарий.</a:t>
            </a:r>
          </a:p>
          <a:p>
            <a:pPr marL="457200" indent="-457200" algn="ctr">
              <a:defRPr/>
            </a:pPr>
            <a:endParaRPr kumimoji="1" lang="ru-RU" sz="16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562" name="Line 12"/>
          <p:cNvSpPr>
            <a:spLocks noChangeShapeType="1"/>
          </p:cNvSpPr>
          <p:nvPr/>
        </p:nvSpPr>
        <p:spPr bwMode="auto">
          <a:xfrm flipH="1" flipV="1">
            <a:off x="3203575" y="1844675"/>
            <a:ext cx="504825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 flipH="1" flipV="1">
            <a:off x="2771775" y="3213100"/>
            <a:ext cx="287338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4" name="Line 15"/>
          <p:cNvSpPr>
            <a:spLocks noChangeShapeType="1"/>
          </p:cNvSpPr>
          <p:nvPr/>
        </p:nvSpPr>
        <p:spPr bwMode="auto">
          <a:xfrm flipV="1">
            <a:off x="6084888" y="3141663"/>
            <a:ext cx="287337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5" name="Line 16"/>
          <p:cNvSpPr>
            <a:spLocks noChangeShapeType="1"/>
          </p:cNvSpPr>
          <p:nvPr/>
        </p:nvSpPr>
        <p:spPr bwMode="auto">
          <a:xfrm flipH="1">
            <a:off x="2627313" y="3933825"/>
            <a:ext cx="5048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6" name="Line 17"/>
          <p:cNvSpPr>
            <a:spLocks noChangeShapeType="1"/>
          </p:cNvSpPr>
          <p:nvPr/>
        </p:nvSpPr>
        <p:spPr bwMode="auto">
          <a:xfrm>
            <a:off x="6011863" y="4005263"/>
            <a:ext cx="360362" cy="360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Line 18"/>
          <p:cNvSpPr>
            <a:spLocks noChangeShapeType="1"/>
          </p:cNvSpPr>
          <p:nvPr/>
        </p:nvSpPr>
        <p:spPr bwMode="auto">
          <a:xfrm>
            <a:off x="4716463" y="4005263"/>
            <a:ext cx="0" cy="10080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68" name="Line 21"/>
          <p:cNvSpPr>
            <a:spLocks noChangeShapeType="1"/>
          </p:cNvSpPr>
          <p:nvPr/>
        </p:nvSpPr>
        <p:spPr bwMode="auto">
          <a:xfrm flipV="1">
            <a:off x="5364163" y="1916113"/>
            <a:ext cx="576262" cy="1225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182" name="Rectangle 22"/>
          <p:cNvSpPr>
            <a:spLocks noChangeArrowheads="1"/>
          </p:cNvSpPr>
          <p:nvPr/>
        </p:nvSpPr>
        <p:spPr bwMode="auto">
          <a:xfrm>
            <a:off x="3348038" y="1219200"/>
            <a:ext cx="1112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нет</a:t>
            </a:r>
          </a:p>
        </p:txBody>
      </p:sp>
      <p:sp>
        <p:nvSpPr>
          <p:cNvPr id="92183" name="Rectangle 23"/>
          <p:cNvSpPr>
            <a:spLocks noChangeArrowheads="1"/>
          </p:cNvSpPr>
          <p:nvPr/>
        </p:nvSpPr>
        <p:spPr bwMode="auto">
          <a:xfrm>
            <a:off x="3995738" y="4748213"/>
            <a:ext cx="1112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нет</a:t>
            </a:r>
          </a:p>
        </p:txBody>
      </p:sp>
      <p:sp>
        <p:nvSpPr>
          <p:cNvPr id="92184" name="Rectangle 24"/>
          <p:cNvSpPr>
            <a:spLocks noChangeArrowheads="1"/>
          </p:cNvSpPr>
          <p:nvPr/>
        </p:nvSpPr>
        <p:spPr bwMode="auto">
          <a:xfrm>
            <a:off x="5724525" y="4459288"/>
            <a:ext cx="11128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нет</a:t>
            </a:r>
          </a:p>
        </p:txBody>
      </p:sp>
      <p:sp>
        <p:nvSpPr>
          <p:cNvPr id="92185" name="Rectangle 25"/>
          <p:cNvSpPr>
            <a:spLocks noChangeArrowheads="1"/>
          </p:cNvSpPr>
          <p:nvPr/>
        </p:nvSpPr>
        <p:spPr bwMode="auto">
          <a:xfrm>
            <a:off x="4787900" y="1268413"/>
            <a:ext cx="936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да</a:t>
            </a:r>
          </a:p>
        </p:txBody>
      </p:sp>
      <p:sp>
        <p:nvSpPr>
          <p:cNvPr id="92186" name="Rectangle 26"/>
          <p:cNvSpPr>
            <a:spLocks noChangeArrowheads="1"/>
          </p:cNvSpPr>
          <p:nvPr/>
        </p:nvSpPr>
        <p:spPr bwMode="auto">
          <a:xfrm>
            <a:off x="2411413" y="2300288"/>
            <a:ext cx="800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да</a:t>
            </a:r>
          </a:p>
        </p:txBody>
      </p:sp>
      <p:sp>
        <p:nvSpPr>
          <p:cNvPr id="92187" name="Rectangle 27"/>
          <p:cNvSpPr>
            <a:spLocks noChangeArrowheads="1"/>
          </p:cNvSpPr>
          <p:nvPr/>
        </p:nvSpPr>
        <p:spPr bwMode="auto">
          <a:xfrm>
            <a:off x="2484438" y="4171950"/>
            <a:ext cx="800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да</a:t>
            </a:r>
          </a:p>
        </p:txBody>
      </p:sp>
      <p:sp>
        <p:nvSpPr>
          <p:cNvPr id="92188" name="Rectangle 28"/>
          <p:cNvSpPr>
            <a:spLocks noChangeArrowheads="1"/>
          </p:cNvSpPr>
          <p:nvPr/>
        </p:nvSpPr>
        <p:spPr bwMode="auto">
          <a:xfrm>
            <a:off x="6011863" y="2155825"/>
            <a:ext cx="800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4000" b="1">
                <a:solidFill>
                  <a:schemeClr val="hlink"/>
                </a:solidFill>
                <a:latin typeface="Georgia" pitchFamily="18" charset="0"/>
              </a:rPr>
              <a:t>да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2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2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2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2" grpId="0"/>
      <p:bldP spid="92183" grpId="0"/>
      <p:bldP spid="92184" grpId="0"/>
      <p:bldP spid="92185" grpId="0"/>
      <p:bldP spid="92186" grpId="0"/>
      <p:bldP spid="92187" grpId="0"/>
      <p:bldP spid="921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6725" y="0"/>
            <a:ext cx="8229600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>Оценка за урок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908050"/>
            <a:ext cx="82296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smtClean="0">
                <a:latin typeface="Arial" charset="0"/>
              </a:rPr>
              <a:t>Если вы набрали:</a:t>
            </a:r>
            <a:r>
              <a:rPr lang="ru-RU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smtClean="0">
                <a:solidFill>
                  <a:schemeClr val="tx2"/>
                </a:solidFill>
                <a:latin typeface="Arial" charset="0"/>
              </a:rPr>
              <a:t>18-19 баллов</a:t>
            </a: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> – </a:t>
            </a: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оценка</a:t>
            </a:r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«5»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smtClean="0">
                <a:solidFill>
                  <a:schemeClr val="tx2"/>
                </a:solidFill>
                <a:latin typeface="Arial" charset="0"/>
              </a:rPr>
              <a:t>15-17 баллов</a:t>
            </a:r>
            <a:r>
              <a:rPr lang="ru-RU" sz="2800" b="1" smtClean="0">
                <a:solidFill>
                  <a:srgbClr val="663300"/>
                </a:solidFill>
                <a:latin typeface="Arial" charset="0"/>
              </a:rPr>
              <a:t> </a:t>
            </a: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>– </a:t>
            </a: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оценка</a:t>
            </a:r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«4»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smtClean="0">
                <a:solidFill>
                  <a:schemeClr val="tx2"/>
                </a:solidFill>
                <a:latin typeface="Arial" charset="0"/>
              </a:rPr>
              <a:t>11-14 баллов</a:t>
            </a:r>
            <a:r>
              <a:rPr lang="ru-RU" sz="2800" b="1" smtClean="0">
                <a:solidFill>
                  <a:srgbClr val="663300"/>
                </a:solidFill>
                <a:latin typeface="Arial" charset="0"/>
              </a:rPr>
              <a:t> </a:t>
            </a: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>– </a:t>
            </a: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оценка</a:t>
            </a:r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«3»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u="sng" smtClean="0">
                <a:solidFill>
                  <a:schemeClr val="tx2"/>
                </a:solidFill>
                <a:latin typeface="Arial" charset="0"/>
              </a:rPr>
              <a:t>меньше 11 баллов</a:t>
            </a:r>
            <a:r>
              <a:rPr lang="ru-RU" sz="2800" b="1" smtClean="0">
                <a:solidFill>
                  <a:schemeClr val="tx2"/>
                </a:solidFill>
                <a:latin typeface="Arial" charset="0"/>
              </a:rPr>
              <a:t> -</a:t>
            </a:r>
            <a:r>
              <a:rPr lang="ru-RU" sz="2800" smtClean="0">
                <a:solidFill>
                  <a:srgbClr val="663300"/>
                </a:solidFill>
                <a:latin typeface="Arial" charset="0"/>
              </a:rPr>
              <a:t> </a:t>
            </a:r>
            <a:r>
              <a:rPr lang="ru-RU" sz="3600" smtClean="0">
                <a:solidFill>
                  <a:schemeClr val="hlink"/>
                </a:solidFill>
                <a:latin typeface="Arial" charset="0"/>
              </a:rPr>
              <a:t>повторите данную тему и проанализируйте задания, которые вызвали у вас затруднения.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smtClean="0">
              <a:solidFill>
                <a:schemeClr val="hlink"/>
              </a:solidFill>
              <a:latin typeface="Arial" charset="0"/>
            </a:endParaRPr>
          </a:p>
          <a:p>
            <a:pPr eaLnBrk="1" hangingPunct="1">
              <a:defRPr/>
            </a:pPr>
            <a:endParaRPr lang="ru-RU" sz="2800" smtClean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492375"/>
            <a:ext cx="8893175" cy="19431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Природа, давшая нам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лишь один орган для речи,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дала нам два органа для слуха,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дабы мы знали,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что надо больше слушать,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чем говорить.</a:t>
            </a: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3600" b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4000" b="0" smtClean="0">
                <a:solidFill>
                  <a:schemeClr val="tx1"/>
                </a:solidFill>
                <a:latin typeface="Arial" charset="0"/>
              </a:rPr>
              <a:t>                      </a:t>
            </a:r>
            <a:r>
              <a:rPr lang="ru-RU" sz="1400" b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1400" b="0" smtClean="0">
                <a:solidFill>
                  <a:schemeClr val="tx1"/>
                </a:solidFill>
                <a:latin typeface="Arial" charset="0"/>
              </a:rPr>
            </a:br>
            <a:r>
              <a:rPr lang="ru-RU" sz="1400" b="0" smtClean="0">
                <a:solidFill>
                  <a:schemeClr val="tx1"/>
                </a:solidFill>
                <a:latin typeface="Arial" charset="0"/>
              </a:rPr>
              <a:t>                                                                </a:t>
            </a:r>
            <a:r>
              <a:rPr lang="ru-RU" sz="3200" b="0" smtClean="0">
                <a:solidFill>
                  <a:schemeClr val="tx1"/>
                </a:solidFill>
                <a:latin typeface="Arial" charset="0"/>
              </a:rPr>
              <a:t>Арабское изречение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hlink"/>
                </a:solidFill>
                <a:latin typeface="Arial" charset="0"/>
              </a:rPr>
              <a:t>Домашнее задание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44675"/>
            <a:ext cx="8723312" cy="3916363"/>
          </a:xfrm>
        </p:spPr>
        <p:txBody>
          <a:bodyPr/>
          <a:lstStyle/>
          <a:p>
            <a:pPr marL="609600" indent="-609600" eaLnBrk="1" hangingPunct="1">
              <a:spcAft>
                <a:spcPct val="30000"/>
              </a:spcAft>
              <a:buFont typeface="Wingdings" pitchFamily="2" charset="2"/>
              <a:buAutoNum type="arabicPeriod"/>
              <a:defRPr/>
            </a:pPr>
            <a:r>
              <a:rPr lang="ru-RU" sz="2800" b="1" smtClean="0">
                <a:latin typeface="Arial" charset="0"/>
              </a:rPr>
              <a:t>Составьте кроссворд на тему «Слух».</a:t>
            </a:r>
          </a:p>
          <a:p>
            <a:pPr marL="609600" indent="-609600" eaLnBrk="1" hangingPunct="1">
              <a:spcAft>
                <a:spcPct val="30000"/>
              </a:spcAft>
              <a:buFont typeface="Wingdings" pitchFamily="2" charset="2"/>
              <a:buAutoNum type="arabicPeriod"/>
              <a:defRPr/>
            </a:pPr>
            <a:r>
              <a:rPr lang="ru-RU" sz="2800" b="1" smtClean="0">
                <a:latin typeface="Arial" charset="0"/>
              </a:rPr>
              <a:t>Определите чувствительность слуха (выполните задание в учебнике на стр. 257).</a:t>
            </a:r>
          </a:p>
          <a:p>
            <a:pPr marL="609600" indent="-609600" eaLnBrk="1" hangingPunct="1">
              <a:spcAft>
                <a:spcPct val="30000"/>
              </a:spcAft>
              <a:buFont typeface="Wingdings" pitchFamily="2" charset="2"/>
              <a:buAutoNum type="arabicPeriod"/>
              <a:defRPr/>
            </a:pPr>
            <a:r>
              <a:rPr lang="ru-RU" sz="2800" b="1" smtClean="0">
                <a:latin typeface="Arial" charset="0"/>
              </a:rPr>
              <a:t>Прочитайте в учебнике </a:t>
            </a:r>
            <a:r>
              <a:rPr lang="en-US" sz="2800" b="1" smtClean="0">
                <a:latin typeface="Arial" charset="0"/>
                <a:cs typeface="Arial" charset="0"/>
              </a:rPr>
              <a:t>§</a:t>
            </a:r>
            <a:r>
              <a:rPr lang="ru-RU" sz="2800" b="1" smtClean="0">
                <a:latin typeface="Arial" charset="0"/>
                <a:cs typeface="Arial" charset="0"/>
              </a:rPr>
              <a:t> 51, ответьте на вопросы.</a:t>
            </a:r>
            <a:endParaRPr lang="en-US" sz="2800" b="1" smtClean="0">
              <a:latin typeface="Arial" charset="0"/>
              <a:cs typeface="Arial" charset="0"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sz="2800" b="1" smtClean="0">
              <a:latin typeface="Arial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0" descr="36r2"/>
          <p:cNvPicPr>
            <a:picLocks noChangeAspect="1" noChangeArrowheads="1" noCrop="1"/>
          </p:cNvPicPr>
          <p:nvPr/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 bwMode="auto">
          <a:xfrm>
            <a:off x="0" y="0"/>
            <a:ext cx="1619250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115888"/>
            <a:ext cx="8229600" cy="9556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>Мелодия урока</a:t>
            </a:r>
          </a:p>
        </p:txBody>
      </p:sp>
      <p:sp>
        <p:nvSpPr>
          <p:cNvPr id="97294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2555875" y="1341438"/>
            <a:ext cx="6130925" cy="53006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Arial" charset="0"/>
              </a:rPr>
              <a:t>Урок был интересен. Он был полезен для меня.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smtClean="0"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b="1" smtClean="0"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Arial" charset="0"/>
              </a:rPr>
              <a:t>Я удовлетворен уроком, но я не проявил достаточной активности на нем. </a:t>
            </a:r>
            <a:endParaRPr lang="ru-RU" sz="3200" b="1" smtClean="0">
              <a:solidFill>
                <a:srgbClr val="00FF00"/>
              </a:solidFill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200" b="1" smtClean="0">
              <a:solidFill>
                <a:srgbClr val="FF3300"/>
              </a:solidFill>
              <a:latin typeface="Arial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Arial" charset="0"/>
              </a:rPr>
              <a:t>Урок принес  мне мало пользы.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smtClean="0">
              <a:solidFill>
                <a:srgbClr val="66FF99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endParaRPr lang="ru-RU" smtClean="0">
              <a:solidFill>
                <a:schemeClr val="hlink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11188" y="2420938"/>
            <a:ext cx="13700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sz="15000">
                <a:solidFill>
                  <a:srgbClr val="00FF00"/>
                </a:solidFill>
                <a:latin typeface="Arial" charset="0"/>
              </a:rPr>
              <a:t>♪</a:t>
            </a:r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684213" y="620713"/>
            <a:ext cx="151288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ru-RU" sz="15000">
                <a:solidFill>
                  <a:srgbClr val="FFFF00"/>
                </a:solidFill>
                <a:latin typeface="Arial" charset="0"/>
              </a:rPr>
              <a:t>♪</a:t>
            </a:r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611188" y="4221163"/>
            <a:ext cx="1136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ru-RU" sz="15000">
                <a:solidFill>
                  <a:srgbClr val="FF3300"/>
                </a:solidFill>
                <a:latin typeface="Arial" charset="0"/>
              </a:rPr>
              <a:t>♪</a:t>
            </a:r>
          </a:p>
        </p:txBody>
      </p:sp>
      <p:pic>
        <p:nvPicPr>
          <p:cNvPr id="97305" name="081_Vanessa Mae - Con Tradanz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32813" y="64531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73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6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73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2"/>
          <p:cNvGrpSpPr>
            <a:grpSpLocks/>
          </p:cNvGrpSpPr>
          <p:nvPr/>
        </p:nvGrpSpPr>
        <p:grpSpPr bwMode="auto">
          <a:xfrm>
            <a:off x="0" y="0"/>
            <a:ext cx="9540875" cy="6872288"/>
            <a:chOff x="0" y="0"/>
            <a:chExt cx="6010" cy="4329"/>
          </a:xfrm>
        </p:grpSpPr>
        <p:pic>
          <p:nvPicPr>
            <p:cNvPr id="5123" name="Picture 7" descr="3"/>
            <p:cNvPicPr>
              <a:picLocks noChangeAspect="1" noChangeArrowheads="1"/>
            </p:cNvPicPr>
            <p:nvPr/>
          </p:nvPicPr>
          <p:blipFill>
            <a:blip r:embed="rId2" cstate="print">
              <a:lum bright="24000" contrast="18000"/>
            </a:blip>
            <a:srcRect/>
            <a:stretch>
              <a:fillRect/>
            </a:stretch>
          </p:blipFill>
          <p:spPr bwMode="auto">
            <a:xfrm>
              <a:off x="0" y="0"/>
              <a:ext cx="6010" cy="4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4" name="Rectangle 8"/>
            <p:cNvSpPr>
              <a:spLocks noChangeArrowheads="1"/>
            </p:cNvSpPr>
            <p:nvPr/>
          </p:nvSpPr>
          <p:spPr bwMode="auto">
            <a:xfrm>
              <a:off x="0" y="2931"/>
              <a:ext cx="3288" cy="1389"/>
            </a:xfrm>
            <a:prstGeom prst="rect">
              <a:avLst/>
            </a:prstGeom>
            <a:solidFill>
              <a:srgbClr val="3333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5" name="Rectangle 10"/>
            <p:cNvSpPr>
              <a:spLocks noChangeArrowheads="1"/>
            </p:cNvSpPr>
            <p:nvPr/>
          </p:nvSpPr>
          <p:spPr bwMode="auto">
            <a:xfrm rot="5400000">
              <a:off x="-1238" y="1238"/>
              <a:ext cx="2909" cy="43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6" name="Rectangle 11"/>
            <p:cNvSpPr>
              <a:spLocks noChangeArrowheads="1"/>
            </p:cNvSpPr>
            <p:nvPr/>
          </p:nvSpPr>
          <p:spPr bwMode="auto">
            <a:xfrm rot="10800000">
              <a:off x="476" y="0"/>
              <a:ext cx="2812" cy="553"/>
            </a:xfrm>
            <a:prstGeom prst="rect">
              <a:avLst/>
            </a:prstGeom>
            <a:solidFill>
              <a:srgbClr val="3333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63713" y="981075"/>
            <a:ext cx="5903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chemeClr val="hlink"/>
                </a:solidFill>
                <a:latin typeface="Arial" charset="0"/>
              </a:rPr>
              <a:t>Ключ к тесту</a:t>
            </a:r>
          </a:p>
        </p:txBody>
      </p:sp>
      <p:graphicFrame>
        <p:nvGraphicFramePr>
          <p:cNvPr id="139267" name="Group 3"/>
          <p:cNvGraphicFramePr>
            <a:graphicFrameLocks noGrp="1"/>
          </p:cNvGraphicFramePr>
          <p:nvPr>
            <p:ph/>
          </p:nvPr>
        </p:nvGraphicFramePr>
        <p:xfrm>
          <a:off x="466725" y="2349500"/>
          <a:ext cx="8229600" cy="3255264"/>
        </p:xfrm>
        <a:graphic>
          <a:graphicData uri="http://schemas.openxmlformats.org/drawingml/2006/table">
            <a:tbl>
              <a:tblPr/>
              <a:tblGrid>
                <a:gridCol w="1177925"/>
                <a:gridCol w="1174750"/>
                <a:gridCol w="1176338"/>
                <a:gridCol w="1171575"/>
                <a:gridCol w="1176337"/>
                <a:gridCol w="1176338"/>
                <a:gridCol w="1176337"/>
              </a:tblGrid>
              <a:tr h="976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II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III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IV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V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VI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ea typeface="Times New Roman" charset="0"/>
                          <a:cs typeface="Arial" charset="0"/>
                        </a:rPr>
                        <a:t>VII</a:t>
                      </a: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  <a:ea typeface="Times New Roman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1">
                            <a:gamma/>
                            <a:shade val="46275"/>
                            <a:invGamma/>
                          </a:schemeClr>
                        </a:gs>
                        <a:gs pos="100000">
                          <a:schemeClr val="accent1"/>
                        </a:gs>
                      </a:gsLst>
                      <a:lin ang="5400000" scaled="1"/>
                    </a:gradFill>
                  </a:tcPr>
                </a:tc>
              </a:tr>
              <a:tr h="152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6699"/>
                        </a:gs>
                        <a:gs pos="100000">
                          <a:srgbClr val="006699">
                            <a:gamma/>
                            <a:shade val="46275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2" name="Rectangle 1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природа</a:t>
            </a:r>
          </a:p>
        </p:txBody>
      </p:sp>
      <p:sp>
        <p:nvSpPr>
          <p:cNvPr id="12303" name="Rectangle 1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7172" name="Picture 16" descr="71"/>
          <p:cNvPicPr>
            <a:picLocks noChangeAspect="1" noChangeArrowheads="1"/>
          </p:cNvPicPr>
          <p:nvPr/>
        </p:nvPicPr>
        <p:blipFill>
          <a:blip r:embed="rId4" cstate="print">
            <a:lum bright="-6000" contrast="6000"/>
          </a:blip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5" name="утренний хор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112" fill="hold"/>
                                        <p:tgtEl>
                                          <p:spTgt spid="123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30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2016125" cy="157003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87450" y="1916113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7300" b="0" smtClean="0">
                <a:solidFill>
                  <a:schemeClr val="hlink"/>
                </a:solidFill>
                <a:latin typeface="Georgia" pitchFamily="18" charset="0"/>
              </a:rPr>
              <a:t>СЛУХОВОЙ АНАЛИЗАТОР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4221163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latin typeface="Georgia" pitchFamily="18" charset="0"/>
              </a:rPr>
              <a:t>урок биологии </a:t>
            </a:r>
          </a:p>
          <a:p>
            <a:pPr eaLnBrk="1" hangingPunct="1">
              <a:defRPr/>
            </a:pPr>
            <a:r>
              <a:rPr lang="ru-RU" sz="3600" b="1" i="1" smtClean="0">
                <a:latin typeface="Georgia" pitchFamily="18" charset="0"/>
              </a:rPr>
              <a:t>8 класс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55650" y="333375"/>
            <a:ext cx="7272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i="1">
                <a:solidFill>
                  <a:schemeClr val="hlink"/>
                </a:solidFill>
                <a:latin typeface="Arial" charset="0"/>
              </a:rPr>
              <a:t>Цели урока:</a:t>
            </a: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1547813"/>
            <a:ext cx="89281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ru-RU" sz="3600" b="1" i="1">
                <a:solidFill>
                  <a:srgbClr val="FFFF00"/>
                </a:solidFill>
                <a:latin typeface="Georgia" pitchFamily="18" charset="0"/>
              </a:rPr>
              <a:t> </a:t>
            </a:r>
            <a:r>
              <a:rPr lang="ru-RU" sz="3600">
                <a:latin typeface="Arial" charset="0"/>
              </a:rPr>
              <a:t>сформировать знания о </a:t>
            </a:r>
          </a:p>
          <a:p>
            <a:r>
              <a:rPr lang="ru-RU" sz="3600">
                <a:latin typeface="Arial" charset="0"/>
              </a:rPr>
              <a:t>    значении слуха в жизни      </a:t>
            </a:r>
          </a:p>
          <a:p>
            <a:r>
              <a:rPr lang="ru-RU" sz="3600">
                <a:latin typeface="Arial" charset="0"/>
              </a:rPr>
              <a:t>    человека;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ru-RU" sz="3600">
                <a:latin typeface="Arial" charset="0"/>
              </a:rPr>
              <a:t> рассмотреть строение и   </a:t>
            </a:r>
          </a:p>
          <a:p>
            <a:r>
              <a:rPr lang="ru-RU" sz="3600">
                <a:latin typeface="Arial" charset="0"/>
              </a:rPr>
              <a:t>    функции наружного, среднего и </a:t>
            </a:r>
          </a:p>
          <a:p>
            <a:r>
              <a:rPr lang="ru-RU" sz="3600">
                <a:latin typeface="Arial" charset="0"/>
              </a:rPr>
              <a:t>    внутреннего уха;</a:t>
            </a:r>
          </a:p>
          <a:p>
            <a:pPr>
              <a:buClr>
                <a:schemeClr val="hlink"/>
              </a:buClr>
              <a:buFont typeface="Wingdings" pitchFamily="2" charset="2"/>
              <a:buChar char="Ø"/>
            </a:pPr>
            <a:r>
              <a:rPr lang="ru-RU" sz="3600">
                <a:latin typeface="Arial" charset="0"/>
              </a:rPr>
              <a:t> сформировать навыки гигиены </a:t>
            </a:r>
            <a:r>
              <a:rPr lang="ru-RU" sz="3600" b="1">
                <a:latin typeface="Arial" charset="0"/>
              </a:rPr>
              <a:t>слуха.</a:t>
            </a: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endParaRPr lang="ru-RU" sz="3600">
              <a:latin typeface="Arial" charset="0"/>
            </a:endParaRPr>
          </a:p>
          <a:p>
            <a:pPr>
              <a:buClr>
                <a:schemeClr val="hlink"/>
              </a:buClr>
              <a:buFont typeface="Wingdings" pitchFamily="2" charset="2"/>
              <a:buNone/>
            </a:pPr>
            <a:r>
              <a:rPr lang="ru-RU" sz="3600">
                <a:latin typeface="Arial" charset="0"/>
              </a:rPr>
              <a:t>    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813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420938"/>
            <a:ext cx="8893175" cy="19431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Природа, давшая нам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лишь один орган для речи,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дала нам два органа для слуха,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дабы мы знали,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что надо больше слушать, </a:t>
            </a:r>
            <a:br>
              <a:rPr lang="ru-RU" sz="3600" b="0" i="1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i="1" smtClean="0">
                <a:solidFill>
                  <a:schemeClr val="hlink"/>
                </a:solidFill>
                <a:latin typeface="Arial" charset="0"/>
              </a:rPr>
              <a:t>чем говорить.</a:t>
            </a: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/>
            </a:r>
            <a:br>
              <a:rPr lang="ru-RU" sz="3600" b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4000" b="0" smtClean="0">
                <a:solidFill>
                  <a:schemeClr val="tx1"/>
                </a:solidFill>
                <a:latin typeface="Arial" charset="0"/>
              </a:rPr>
              <a:t>                      </a:t>
            </a:r>
            <a:r>
              <a:rPr lang="ru-RU" sz="1400" b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1400" b="0" smtClean="0">
                <a:solidFill>
                  <a:schemeClr val="tx1"/>
                </a:solidFill>
                <a:latin typeface="Arial" charset="0"/>
              </a:rPr>
            </a:br>
            <a:r>
              <a:rPr lang="ru-RU" sz="1400" b="0" smtClean="0">
                <a:solidFill>
                  <a:schemeClr val="tx1"/>
                </a:solidFill>
                <a:latin typeface="Arial" charset="0"/>
              </a:rPr>
              <a:t>                                                                </a:t>
            </a:r>
            <a:r>
              <a:rPr lang="ru-RU" sz="3200" b="0" smtClean="0">
                <a:solidFill>
                  <a:schemeClr val="tx1"/>
                </a:solidFill>
                <a:latin typeface="Arial" charset="0"/>
              </a:rPr>
              <a:t>Арабское изречение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7191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0" smtClean="0">
                <a:solidFill>
                  <a:srgbClr val="FFFFCC"/>
                </a:solidFill>
              </a:rPr>
              <a:t/>
            </a:r>
            <a:br>
              <a:rPr lang="ru-RU" sz="3600" b="0" smtClean="0">
                <a:solidFill>
                  <a:srgbClr val="FFFFCC"/>
                </a:solidFill>
              </a:rPr>
            </a:b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> </a:t>
            </a:r>
            <a:br>
              <a:rPr lang="ru-RU" sz="3600" b="0" smtClean="0">
                <a:solidFill>
                  <a:schemeClr val="hlink"/>
                </a:solidFill>
                <a:latin typeface="Arial" charset="0"/>
              </a:rPr>
            </a:br>
            <a:r>
              <a:rPr lang="ru-RU" sz="3600" b="0" smtClean="0">
                <a:solidFill>
                  <a:schemeClr val="hlink"/>
                </a:solidFill>
                <a:latin typeface="Arial" charset="0"/>
              </a:rPr>
              <a:t>Строение слухового анализатора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466725" y="2565400"/>
            <a:ext cx="2159000" cy="21590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8488C4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Слуховой </a:t>
            </a:r>
          </a:p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рецептор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>
            <a:off x="3348038" y="2565400"/>
            <a:ext cx="2159000" cy="22320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8488C4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Слуховой </a:t>
            </a:r>
          </a:p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нерв</a:t>
            </a:r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>
            <a:off x="6372225" y="2636838"/>
            <a:ext cx="2520950" cy="20875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488C4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Слуховая зона</a:t>
            </a:r>
          </a:p>
          <a:p>
            <a:pPr algn="ctr"/>
            <a:r>
              <a:rPr kumimoji="1" lang="ru-RU" sz="2400" b="1">
                <a:solidFill>
                  <a:srgbClr val="800000"/>
                </a:solidFill>
                <a:latin typeface="Georgia" pitchFamily="18" charset="0"/>
              </a:rPr>
              <a:t>(</a:t>
            </a:r>
            <a:r>
              <a:rPr kumimoji="1" lang="ru-RU" sz="2200" b="1">
                <a:solidFill>
                  <a:srgbClr val="800000"/>
                </a:solidFill>
                <a:latin typeface="Georgia" pitchFamily="18" charset="0"/>
              </a:rPr>
              <a:t>височная доля)</a:t>
            </a:r>
          </a:p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коры больших </a:t>
            </a:r>
          </a:p>
          <a:p>
            <a:pPr algn="ctr"/>
            <a:r>
              <a:rPr kumimoji="1" lang="ru-RU" sz="2400" b="1">
                <a:solidFill>
                  <a:srgbClr val="000066"/>
                </a:solidFill>
                <a:latin typeface="Georgia" pitchFamily="18" charset="0"/>
              </a:rPr>
              <a:t>полушарий</a:t>
            </a:r>
          </a:p>
        </p:txBody>
      </p:sp>
      <p:sp>
        <p:nvSpPr>
          <p:cNvPr id="11270" name="Line 9"/>
          <p:cNvSpPr>
            <a:spLocks noChangeShapeType="1"/>
          </p:cNvSpPr>
          <p:nvPr/>
        </p:nvSpPr>
        <p:spPr bwMode="auto">
          <a:xfrm>
            <a:off x="2627313" y="3644900"/>
            <a:ext cx="7207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Line 10"/>
          <p:cNvSpPr>
            <a:spLocks noChangeShapeType="1"/>
          </p:cNvSpPr>
          <p:nvPr/>
        </p:nvSpPr>
        <p:spPr bwMode="auto">
          <a:xfrm>
            <a:off x="5508625" y="3644900"/>
            <a:ext cx="8636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4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48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48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48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48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348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348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0">
      <a:dk1>
        <a:srgbClr val="001148"/>
      </a:dk1>
      <a:lt1>
        <a:srgbClr val="FFFFFF"/>
      </a:lt1>
      <a:dk2>
        <a:srgbClr val="002F8E"/>
      </a:dk2>
      <a:lt2>
        <a:srgbClr val="E5E5FF"/>
      </a:lt2>
      <a:accent1>
        <a:srgbClr val="0099CC"/>
      </a:accent1>
      <a:accent2>
        <a:srgbClr val="A886E0"/>
      </a:accent2>
      <a:accent3>
        <a:srgbClr val="AAADC6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10">
        <a:dk1>
          <a:srgbClr val="001148"/>
        </a:dk1>
        <a:lt1>
          <a:srgbClr val="FFFFFF"/>
        </a:lt1>
        <a:dk2>
          <a:srgbClr val="002F8E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6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867</TotalTime>
  <Words>550</Words>
  <Application>Microsoft Office PowerPoint</Application>
  <PresentationFormat>Экран (4:3)</PresentationFormat>
  <Paragraphs>228</Paragraphs>
  <Slides>25</Slides>
  <Notes>9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Garamond</vt:lpstr>
      <vt:lpstr>Arial</vt:lpstr>
      <vt:lpstr>Wingdings</vt:lpstr>
      <vt:lpstr>Times New Roman</vt:lpstr>
      <vt:lpstr>Book Antiqua</vt:lpstr>
      <vt:lpstr>Georgia</vt:lpstr>
      <vt:lpstr>Bookman Old Style</vt:lpstr>
      <vt:lpstr>Течение</vt:lpstr>
      <vt:lpstr>Слайд 1</vt:lpstr>
      <vt:lpstr>Оценочный лист</vt:lpstr>
      <vt:lpstr>Слайд 3</vt:lpstr>
      <vt:lpstr>Слайд 4</vt:lpstr>
      <vt:lpstr>природа</vt:lpstr>
      <vt:lpstr>СЛУХОВОЙ АНАЛИЗАТОР</vt:lpstr>
      <vt:lpstr>Слайд 7</vt:lpstr>
      <vt:lpstr>Природа, давшая нам  лишь один орган для речи,  дала нам два органа для слуха,  дабы мы знали,  что надо больше слушать,  чем говорить.                                                                                        Арабское изречение</vt:lpstr>
      <vt:lpstr>   Строение слухового анализатора</vt:lpstr>
      <vt:lpstr>Слайд 10</vt:lpstr>
      <vt:lpstr>Слайд 11</vt:lpstr>
      <vt:lpstr>Строение органа слуха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Гигиена слуха</vt:lpstr>
      <vt:lpstr>Слайд 21</vt:lpstr>
      <vt:lpstr>Оценка за урок</vt:lpstr>
      <vt:lpstr>Природа, давшая нам  лишь один орган для речи,  дала нам два органа для слуха,  дабы мы знали,  что надо больше слушать,  чем говорить.                                                                                        Арабское изречение</vt:lpstr>
      <vt:lpstr>Домашнее задание</vt:lpstr>
      <vt:lpstr>Мелодия урока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СЛУХОВОЙ АНАЛИЗАТОР</dc:title>
  <dc:creator>Света</dc:creator>
  <cp:lastModifiedBy>Admin</cp:lastModifiedBy>
  <cp:revision>45</cp:revision>
  <cp:lastPrinted>1601-01-01T00:00:00Z</cp:lastPrinted>
  <dcterms:created xsi:type="dcterms:W3CDTF">2007-03-22T17:57:52Z</dcterms:created>
  <dcterms:modified xsi:type="dcterms:W3CDTF">2012-03-15T16:52:56Z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</Properties>
</file>