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7" r:id="rId5"/>
    <p:sldId id="259" r:id="rId6"/>
    <p:sldId id="274" r:id="rId7"/>
    <p:sldId id="275" r:id="rId8"/>
    <p:sldId id="260" r:id="rId9"/>
    <p:sldId id="261" r:id="rId10"/>
    <p:sldId id="263" r:id="rId11"/>
    <p:sldId id="265" r:id="rId12"/>
    <p:sldId id="264" r:id="rId13"/>
    <p:sldId id="262" r:id="rId14"/>
    <p:sldId id="266" r:id="rId15"/>
    <p:sldId id="267" r:id="rId16"/>
    <p:sldId id="268" r:id="rId17"/>
    <p:sldId id="269" r:id="rId18"/>
    <p:sldId id="270" r:id="rId19"/>
    <p:sldId id="272" r:id="rId20"/>
    <p:sldId id="271" r:id="rId21"/>
    <p:sldId id="273" r:id="rId22"/>
    <p:sldId id="276" r:id="rId23"/>
    <p:sldId id="278" r:id="rId24"/>
    <p:sldId id="279" r:id="rId25"/>
    <p:sldId id="280" r:id="rId26"/>
    <p:sldId id="281" r:id="rId27"/>
    <p:sldId id="282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9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BF20E2-C470-4961-9C41-1D0F2DF81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A634B0-3389-472B-802F-35B91212FC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6DE64-6C6F-47EE-8EDD-FFA280B5B3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C82CB-010C-4D44-9BF6-4C8CB69726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72807-FB3A-4C02-9AEE-038048C22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5A30A3-29EC-4F99-ABC2-C582B8934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584FF1-5F87-40FD-8B8B-9DA454819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062BE-0508-40E4-80DB-9D87320AA5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D7A21-B1CC-41F4-B12C-D1CB8D2698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3D9545-5D9C-401A-91E9-E09DB2B33E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25E322-5DBB-436B-8E27-375C7DB29C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41E987BA-2E47-4B9F-96A9-CC69ABE26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mara-photo.ru/images/45ff6f961f15b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http://upload.wikimedia.org/wikipedia/commons/thumb/8/86/Sevmorput'.jpg/250px-Sevmorput'.jpg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russia-norway.ru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6"/>
          <p:cNvSpPr>
            <a:spLocks noChangeArrowheads="1" noChangeShapeType="1" noTextEdit="1"/>
          </p:cNvSpPr>
          <p:nvPr/>
        </p:nvSpPr>
        <p:spPr bwMode="auto">
          <a:xfrm>
            <a:off x="0" y="571480"/>
            <a:ext cx="9144000" cy="292895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е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в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е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р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н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ы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й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Л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едо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в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и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т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ы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й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  <a:p>
            <a:pPr algn="ctr"/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О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к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е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а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3600" kern="10" spc="-360" dirty="0" err="1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н</a:t>
            </a:r>
            <a:r>
              <a:rPr lang="en-US" sz="36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endParaRPr lang="ru-RU" sz="36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</a:rPr>
              <a:t>ВИДЫ ЛЬДОВ</a:t>
            </a: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611188" y="1341438"/>
            <a:ext cx="3313112" cy="6477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ТОРОСЫ</a:t>
            </a:r>
          </a:p>
        </p:txBody>
      </p:sp>
      <p:sp>
        <p:nvSpPr>
          <p:cNvPr id="11268" name="Rectangle 5"/>
          <p:cNvSpPr>
            <a:spLocks noChangeArrowheads="1"/>
          </p:cNvSpPr>
          <p:nvPr/>
        </p:nvSpPr>
        <p:spPr bwMode="auto">
          <a:xfrm>
            <a:off x="5292725" y="1341438"/>
            <a:ext cx="3313113" cy="6477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АЙСБЕРГИ</a:t>
            </a:r>
          </a:p>
        </p:txBody>
      </p:sp>
      <p:sp>
        <p:nvSpPr>
          <p:cNvPr id="11269" name="Rectangle 6"/>
          <p:cNvSpPr>
            <a:spLocks noChangeArrowheads="1"/>
          </p:cNvSpPr>
          <p:nvPr/>
        </p:nvSpPr>
        <p:spPr bwMode="auto">
          <a:xfrm>
            <a:off x="611188" y="1989138"/>
            <a:ext cx="3313112" cy="863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latin typeface="Times New Roman" pitchFamily="18" charset="0"/>
              </a:rPr>
              <a:t>Гряды ледяных глыб</a:t>
            </a:r>
          </a:p>
        </p:txBody>
      </p:sp>
      <p:sp>
        <p:nvSpPr>
          <p:cNvPr id="11270" name="Rectangle 7"/>
          <p:cNvSpPr>
            <a:spLocks noChangeArrowheads="1"/>
          </p:cNvSpPr>
          <p:nvPr/>
        </p:nvSpPr>
        <p:spPr bwMode="auto">
          <a:xfrm>
            <a:off x="5292725" y="1989138"/>
            <a:ext cx="3313113" cy="863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chemeClr val="accent2"/>
                </a:solidFill>
                <a:latin typeface="Times New Roman" pitchFamily="18" charset="0"/>
              </a:rPr>
              <a:t>Что это такое?</a:t>
            </a:r>
          </a:p>
        </p:txBody>
      </p:sp>
      <p:pic>
        <p:nvPicPr>
          <p:cNvPr id="11271" name="Picture 9" descr="Картинка 13 из 89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3532188"/>
            <a:ext cx="3960813" cy="297021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72" name="Picture 10" descr="70964_prev_42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9338" y="3500438"/>
            <a:ext cx="4048125" cy="29527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</a:rPr>
              <a:t>ТОРОСЫ</a:t>
            </a:r>
          </a:p>
        </p:txBody>
      </p:sp>
      <p:pic>
        <p:nvPicPr>
          <p:cNvPr id="12291" name="Picture 4" descr="торос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447800"/>
            <a:ext cx="6769100" cy="5078413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4140200" y="1196975"/>
            <a:ext cx="4752975" cy="865188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400" b="1">
                <a:latin typeface="Times New Roman" pitchFamily="18" charset="0"/>
              </a:rPr>
              <a:t>Слой льда может достигать 20м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</a:rPr>
              <a:t>ВИДЫ ЛЬДОВ</a:t>
            </a:r>
          </a:p>
        </p:txBody>
      </p:sp>
      <p:pic>
        <p:nvPicPr>
          <p:cNvPr id="13315" name="Picture 4" descr="черный айсбер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2133600"/>
            <a:ext cx="5897562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250825" y="1268413"/>
            <a:ext cx="5184775" cy="1798637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b="1">
                <a:latin typeface="Times New Roman" pitchFamily="18" charset="0"/>
              </a:rPr>
              <a:t>ЧЕРНЫЙ АЙСБЕРГ </a:t>
            </a:r>
          </a:p>
          <a:p>
            <a:pPr>
              <a:buFontTx/>
              <a:buChar char="•"/>
            </a:pPr>
            <a:r>
              <a:rPr lang="ru-RU" sz="2000" b="1">
                <a:latin typeface="Times New Roman" pitchFamily="18" charset="0"/>
              </a:rPr>
              <a:t>плавучие черные ледяные горы</a:t>
            </a:r>
          </a:p>
          <a:p>
            <a:pPr>
              <a:buFontTx/>
              <a:buChar char="•"/>
            </a:pPr>
            <a:r>
              <a:rPr lang="ru-RU" sz="2000" b="1">
                <a:latin typeface="Times New Roman" pitchFamily="18" charset="0"/>
              </a:rPr>
              <a:t>Покрыты толстым слоем вулканической</a:t>
            </a:r>
          </a:p>
          <a:p>
            <a:r>
              <a:rPr lang="ru-RU" sz="2000" b="1">
                <a:latin typeface="Times New Roman" pitchFamily="18" charset="0"/>
              </a:rPr>
              <a:t> пыли</a:t>
            </a:r>
          </a:p>
          <a:p>
            <a:pPr>
              <a:buFontTx/>
              <a:buChar char="•"/>
            </a:pPr>
            <a:r>
              <a:rPr lang="ru-RU" sz="2000" b="1">
                <a:latin typeface="Times New Roman" pitchFamily="18" charset="0"/>
              </a:rPr>
              <a:t>С таким столкнулся «Титаник» в 1912г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dirty="0" smtClean="0">
                <a:latin typeface="Times New Roman" pitchFamily="18" charset="0"/>
              </a:rPr>
              <a:t>ЛЕДОВЫЙ РЕЖИМ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</a:rPr>
              <a:t>Льды Северного Ледовитого океана постоянно дрейфуют, образуя </a:t>
            </a:r>
            <a:r>
              <a:rPr lang="ru-RU" b="1" i="1" smtClean="0">
                <a:solidFill>
                  <a:schemeClr val="accent2"/>
                </a:solidFill>
                <a:latin typeface="Times New Roman" pitchFamily="18" charset="0"/>
              </a:rPr>
              <a:t>циклонический</a:t>
            </a:r>
            <a:r>
              <a:rPr lang="ru-RU" b="1" smtClean="0">
                <a:latin typeface="Times New Roman" pitchFamily="18" charset="0"/>
              </a:rPr>
              <a:t>, то есть против часовой стрелки, </a:t>
            </a:r>
            <a:r>
              <a:rPr lang="ru-RU" b="1" i="1" smtClean="0">
                <a:solidFill>
                  <a:schemeClr val="accent2"/>
                </a:solidFill>
                <a:latin typeface="Times New Roman" pitchFamily="18" charset="0"/>
              </a:rPr>
              <a:t>круговорот</a:t>
            </a:r>
            <a:r>
              <a:rPr lang="ru-RU" b="1" smtClean="0">
                <a:latin typeface="Times New Roman" pitchFamily="18" charset="0"/>
              </a:rPr>
              <a:t>. </a:t>
            </a:r>
          </a:p>
          <a:p>
            <a:pPr eaLnBrk="1" hangingPunct="1"/>
            <a:r>
              <a:rPr lang="ru-RU" b="1" smtClean="0">
                <a:latin typeface="Times New Roman" pitchFamily="18" charset="0"/>
              </a:rPr>
              <a:t>Часть льдов выносится в Атлантический океан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333375"/>
            <a:ext cx="8229600" cy="1008063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</a:rPr>
              <a:t>«Челюскин» во льдах Арктики</a:t>
            </a: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268413"/>
            <a:ext cx="6697662" cy="49339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3276600" y="5229225"/>
            <a:ext cx="5616575" cy="1439863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latin typeface="Times New Roman" pitchFamily="18" charset="0"/>
              </a:rPr>
              <a:t>13 февраля 1934г  судно было </a:t>
            </a:r>
          </a:p>
          <a:p>
            <a:pPr algn="ctr"/>
            <a:r>
              <a:rPr lang="ru-RU" sz="2000" b="1">
                <a:latin typeface="Times New Roman" pitchFamily="18" charset="0"/>
              </a:rPr>
              <a:t>раздавлено льдами. В беду попали 100 членов</a:t>
            </a:r>
          </a:p>
          <a:p>
            <a:pPr algn="ctr"/>
            <a:r>
              <a:rPr lang="ru-RU" sz="2000" b="1">
                <a:latin typeface="Times New Roman" pitchFamily="18" charset="0"/>
              </a:rPr>
              <a:t>экипажа, в том числе женщины и дети.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</a:rPr>
              <a:t>ВЗАИМОДЕЙСТВИЕ ОКЕАНА, </a:t>
            </a:r>
            <a:br>
              <a:rPr lang="ru-RU" sz="3600" b="1" dirty="0" smtClean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</a:rPr>
              <a:t>АТМОСФЕРЫ И СУШИ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9138"/>
            <a:ext cx="8229600" cy="3673475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</a:rPr>
              <a:t>Океан находится в холодном поясе освещенности</a:t>
            </a:r>
          </a:p>
          <a:p>
            <a:pPr eaLnBrk="1" hangingPunct="1"/>
            <a:r>
              <a:rPr lang="ru-RU" b="1" smtClean="0">
                <a:latin typeface="Times New Roman" pitchFamily="18" charset="0"/>
              </a:rPr>
              <a:t>Полярная ночь длится 189 суток, а полярный день – 178.</a:t>
            </a:r>
          </a:p>
          <a:p>
            <a:pPr eaLnBrk="1" hangingPunct="1"/>
            <a:r>
              <a:rPr lang="ru-RU" b="1" smtClean="0">
                <a:latin typeface="Times New Roman" pitchFamily="18" charset="0"/>
              </a:rPr>
              <a:t>Снег и лед отражают 90% солнечной радиации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chemeClr val="accent2"/>
                </a:solidFill>
                <a:latin typeface="Times New Roman" pitchFamily="18" charset="0"/>
              </a:rPr>
              <a:t>ГЕОГРАФИЧЕСКИЕ ЗАДАЧИ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213100"/>
            <a:ext cx="8229600" cy="2913063"/>
          </a:xfrm>
        </p:spPr>
        <p:txBody>
          <a:bodyPr/>
          <a:lstStyle/>
          <a:p>
            <a:pPr eaLnBrk="1" hangingPunct="1"/>
            <a:r>
              <a:rPr lang="ru-RU" b="1" i="1" smtClean="0">
                <a:solidFill>
                  <a:schemeClr val="bg1"/>
                </a:solidFill>
                <a:latin typeface="Times New Roman" pitchFamily="18" charset="0"/>
              </a:rPr>
              <a:t>Какие воздушные массы формируются над этим океаном?</a:t>
            </a:r>
          </a:p>
          <a:p>
            <a:pPr eaLnBrk="1" hangingPunct="1"/>
            <a:r>
              <a:rPr lang="ru-RU" b="1" i="1" smtClean="0">
                <a:solidFill>
                  <a:schemeClr val="bg1"/>
                </a:solidFill>
                <a:latin typeface="Times New Roman" pitchFamily="18" charset="0"/>
              </a:rPr>
              <a:t>Какое влияние оказывает океан на климат окружающих его материков зимой и летом?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atin typeface="Times New Roman" pitchFamily="18" charset="0"/>
              </a:rPr>
              <a:t>ОРГАНИЧЕСКИЙ МИР ОКЕАНА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25538"/>
            <a:ext cx="3384550" cy="647700"/>
          </a:xfrm>
        </p:spPr>
        <p:txBody>
          <a:bodyPr/>
          <a:lstStyle/>
          <a:p>
            <a:pPr eaLnBrk="1" hangingPunct="1"/>
            <a:r>
              <a:rPr lang="ru-RU" sz="2800" b="1" smtClean="0">
                <a:latin typeface="Times New Roman" pitchFamily="18" charset="0"/>
              </a:rPr>
              <a:t>Белые медведи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357563"/>
            <a:ext cx="4279900" cy="3209925"/>
          </a:xfrm>
          <a:prstGeom prst="rect">
            <a:avLst/>
          </a:prstGeom>
          <a:noFill/>
          <a:ln w="254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981075"/>
            <a:ext cx="4762500" cy="47625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8438" name="Text Box 7"/>
          <p:cNvSpPr txBox="1">
            <a:spLocks noChangeArrowheads="1"/>
          </p:cNvSpPr>
          <p:nvPr/>
        </p:nvSpPr>
        <p:spPr bwMode="auto">
          <a:xfrm>
            <a:off x="5148263" y="5949950"/>
            <a:ext cx="3384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800" b="1">
                <a:latin typeface="Times New Roman" pitchFamily="18" charset="0"/>
              </a:rPr>
              <a:t>Моржи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</a:rPr>
              <a:t>ОРГАНИЧЕСКИЙ МИР ОКЕАНА</a:t>
            </a:r>
          </a:p>
        </p:txBody>
      </p:sp>
      <p:pic>
        <p:nvPicPr>
          <p:cNvPr id="19459" name="Picture 4" descr="Sebastes chlorostictus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196975"/>
            <a:ext cx="3527425" cy="2360613"/>
          </a:xfrm>
          <a:noFill/>
        </p:spPr>
      </p:pic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539750" y="3644900"/>
            <a:ext cx="3311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Морской окунь</a:t>
            </a:r>
          </a:p>
        </p:txBody>
      </p:sp>
      <p:pic>
        <p:nvPicPr>
          <p:cNvPr id="19461" name="Picture 6" descr="Сельд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96975"/>
            <a:ext cx="3983038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 Box 7"/>
          <p:cNvSpPr txBox="1">
            <a:spLocks noChangeArrowheads="1"/>
          </p:cNvSpPr>
          <p:nvPr/>
        </p:nvSpPr>
        <p:spPr bwMode="auto">
          <a:xfrm>
            <a:off x="7308850" y="4292600"/>
            <a:ext cx="1619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Треска</a:t>
            </a:r>
          </a:p>
        </p:txBody>
      </p:sp>
      <p:pic>
        <p:nvPicPr>
          <p:cNvPr id="19463" name="Picture 8" descr="Атлантическая трес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846638"/>
            <a:ext cx="3984625" cy="1701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9464" name="Text Box 9"/>
          <p:cNvSpPr txBox="1">
            <a:spLocks noChangeArrowheads="1"/>
          </p:cNvSpPr>
          <p:nvPr/>
        </p:nvSpPr>
        <p:spPr bwMode="auto">
          <a:xfrm>
            <a:off x="7164388" y="3716338"/>
            <a:ext cx="1800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Сельдь</a:t>
            </a:r>
            <a:r>
              <a:rPr lang="ru-RU"/>
              <a:t> </a:t>
            </a:r>
          </a:p>
        </p:txBody>
      </p:sp>
      <p:pic>
        <p:nvPicPr>
          <p:cNvPr id="19465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4076700"/>
            <a:ext cx="3527425" cy="249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6" name="Text Box 11"/>
          <p:cNvSpPr txBox="1">
            <a:spLocks noChangeArrowheads="1"/>
          </p:cNvSpPr>
          <p:nvPr/>
        </p:nvSpPr>
        <p:spPr bwMode="auto">
          <a:xfrm>
            <a:off x="4067175" y="4076700"/>
            <a:ext cx="1800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</a:rPr>
              <a:t>Белуха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5084763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tx1"/>
                </a:solidFill>
                <a:latin typeface="Times New Roman" pitchFamily="18" charset="0"/>
              </a:rPr>
              <a:t>Льды являются домом для многих обитателей.</a:t>
            </a:r>
            <a:br>
              <a:rPr lang="ru-RU" sz="3600" b="1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600" b="1" i="1" smtClean="0">
                <a:solidFill>
                  <a:schemeClr val="accent2"/>
                </a:solidFill>
                <a:latin typeface="Times New Roman" pitchFamily="18" charset="0"/>
              </a:rPr>
              <a:t>Каких именно?</a:t>
            </a:r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88913"/>
            <a:ext cx="592455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ChangeArrowheads="1"/>
          </p:cNvSpPr>
          <p:nvPr/>
        </p:nvSpPr>
        <p:spPr bwMode="auto">
          <a:xfrm>
            <a:off x="179388" y="3068638"/>
            <a:ext cx="6553200" cy="36004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/>
            <a:r>
              <a:rPr lang="ru-RU" sz="3200" b="1">
                <a:latin typeface="Times New Roman" pitchFamily="18" charset="0"/>
              </a:rPr>
              <a:t>                       ПЛАН УРОКА</a:t>
            </a:r>
          </a:p>
          <a:p>
            <a:pPr marL="342900" indent="-342900"/>
            <a:r>
              <a:rPr lang="ru-RU" sz="2400" b="1">
                <a:latin typeface="Times New Roman" pitchFamily="18" charset="0"/>
              </a:rPr>
              <a:t>1. Географическое положение океана</a:t>
            </a:r>
          </a:p>
          <a:p>
            <a:pPr marL="342900" indent="-342900"/>
            <a:r>
              <a:rPr lang="ru-RU" sz="2400" b="1">
                <a:latin typeface="Times New Roman" pitchFamily="18" charset="0"/>
              </a:rPr>
              <a:t>2. Строение океанической впадины</a:t>
            </a:r>
          </a:p>
          <a:p>
            <a:pPr marL="342900" indent="-342900"/>
            <a:r>
              <a:rPr lang="ru-RU" sz="2400" b="1">
                <a:latin typeface="Times New Roman" pitchFamily="18" charset="0"/>
              </a:rPr>
              <a:t>3. Виды льдов и ледовый режим</a:t>
            </a:r>
          </a:p>
          <a:p>
            <a:pPr marL="342900" indent="-342900"/>
            <a:r>
              <a:rPr lang="ru-RU" sz="2400" b="1">
                <a:latin typeface="Times New Roman" pitchFamily="18" charset="0"/>
              </a:rPr>
              <a:t>4. Взаимодействие океана, атмосферы и суши</a:t>
            </a:r>
          </a:p>
          <a:p>
            <a:pPr marL="342900" indent="-342900"/>
            <a:r>
              <a:rPr lang="ru-RU" sz="2400" b="1">
                <a:latin typeface="Times New Roman" pitchFamily="18" charset="0"/>
              </a:rPr>
              <a:t>5. Органический мир океана</a:t>
            </a:r>
          </a:p>
          <a:p>
            <a:pPr marL="342900" indent="-342900"/>
            <a:r>
              <a:rPr lang="ru-RU" sz="2400" b="1">
                <a:latin typeface="Times New Roman" pitchFamily="18" charset="0"/>
              </a:rPr>
              <a:t>6. Хозяйственное использование</a:t>
            </a:r>
          </a:p>
          <a:p>
            <a:pPr marL="342900" indent="-342900"/>
            <a:r>
              <a:rPr lang="ru-RU" sz="2400" b="1">
                <a:latin typeface="Times New Roman" pitchFamily="18" charset="0"/>
              </a:rPr>
              <a:t>7. Интересные факты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792162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latin typeface="Times New Roman" pitchFamily="18" charset="0"/>
              </a:rPr>
              <a:t>ХОЗЯЙСТВЕННОЕ ИСПОЛЬЗОВАНИЕ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229600" cy="749300"/>
          </a:xfrm>
        </p:spPr>
        <p:txBody>
          <a:bodyPr/>
          <a:lstStyle/>
          <a:p>
            <a:pPr algn="ctr" eaLnBrk="1" hangingPunct="1"/>
            <a:r>
              <a:rPr lang="ru-RU" b="1" smtClean="0">
                <a:solidFill>
                  <a:schemeClr val="accent2"/>
                </a:solidFill>
                <a:latin typeface="Times New Roman" pitchFamily="18" charset="0"/>
              </a:rPr>
              <a:t>СЕВЕРНЫЙ МОРСКОЙ ПУТЬ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4572000" y="1557338"/>
            <a:ext cx="4105275" cy="551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>
                <a:latin typeface="Times New Roman" pitchFamily="18" charset="0"/>
              </a:rPr>
              <a:t>кратчайший морской путь между Дальним Востоком и Европейской частью России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>
                <a:latin typeface="Times New Roman" pitchFamily="18" charset="0"/>
              </a:rPr>
              <a:t> главная судоходная магистраль России в Арктике.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000" b="1">
                <a:solidFill>
                  <a:schemeClr val="accent2"/>
                </a:solidFill>
                <a:latin typeface="Times New Roman" pitchFamily="18" charset="0"/>
              </a:rPr>
              <a:t>Северный морской путь (обозначен красным) и альтернативный путь, использующий Суэцкий канал (синий)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ru-RU" sz="2000" b="1">
              <a:solidFill>
                <a:schemeClr val="accent2"/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ru-RU" sz="2400" b="1">
              <a:latin typeface="Times New Roman" pitchFamily="18" charset="0"/>
            </a:endParaRPr>
          </a:p>
        </p:txBody>
      </p:sp>
      <p:pic>
        <p:nvPicPr>
          <p:cNvPr id="21509" name="Picture 5" descr="Северный морской путь (обозначен красным) и альтернативный путь, использующий Суэцкий канал (синий)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250825" y="1700213"/>
            <a:ext cx="4070350" cy="40703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1510" name="Rectangle 7"/>
          <p:cNvSpPr>
            <a:spLocks noChangeArrowheads="1"/>
          </p:cNvSpPr>
          <p:nvPr/>
        </p:nvSpPr>
        <p:spPr bwMode="auto">
          <a:xfrm>
            <a:off x="179388" y="6092825"/>
            <a:ext cx="8353425" cy="504825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По каким морям он проходит?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Times New Roman" pitchFamily="18" charset="0"/>
              </a:rPr>
              <a:t>ХОЗЯЙСТВЕННОЕ ИСПОЛЬЗОВАНИЕ</a:t>
            </a:r>
          </a:p>
        </p:txBody>
      </p:sp>
      <p:sp>
        <p:nvSpPr>
          <p:cNvPr id="22531" name="Text Box 7"/>
          <p:cNvSpPr txBox="1">
            <a:spLocks noChangeArrowheads="1"/>
          </p:cNvSpPr>
          <p:nvPr/>
        </p:nvSpPr>
        <p:spPr bwMode="auto">
          <a:xfrm>
            <a:off x="5795963" y="2205038"/>
            <a:ext cx="3168650" cy="265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В шельфовой зоне ведется добыча нефти.</a:t>
            </a:r>
          </a:p>
          <a:p>
            <a:pPr>
              <a:spcBef>
                <a:spcPct val="50000"/>
              </a:spcBef>
            </a:pPr>
            <a:endParaRPr lang="ru-RU" sz="2800" b="1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accent2"/>
                </a:solidFill>
                <a:latin typeface="Times New Roman" pitchFamily="18" charset="0"/>
              </a:rPr>
              <a:t>В каких странах ?</a:t>
            </a:r>
          </a:p>
        </p:txBody>
      </p:sp>
      <p:pic>
        <p:nvPicPr>
          <p:cNvPr id="22532" name="Picture 10" descr="s1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052513"/>
            <a:ext cx="5068888" cy="5616575"/>
          </a:xfr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Times New Roman" pitchFamily="18" charset="0"/>
              </a:rPr>
              <a:t>ХОЗЯЙСТВЕННОЕ ИСПОЛЬЗОВАНИЕ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0200" y="1844675"/>
            <a:ext cx="4752975" cy="4681538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</a:rPr>
              <a:t>Часть морей является промысловыми (ведется отлов </a:t>
            </a:r>
            <a:r>
              <a:rPr lang="ru-RU" b="1" i="1" smtClean="0">
                <a:solidFill>
                  <a:schemeClr val="accent2"/>
                </a:solidFill>
                <a:latin typeface="Times New Roman" pitchFamily="18" charset="0"/>
              </a:rPr>
              <a:t>трески, палтуса, пикши</a:t>
            </a:r>
            <a:r>
              <a:rPr lang="ru-RU" b="1" smtClean="0">
                <a:latin typeface="Times New Roman" pitchFamily="18" charset="0"/>
              </a:rPr>
              <a:t> и др.)</a:t>
            </a:r>
          </a:p>
          <a:p>
            <a:pPr eaLnBrk="1" hangingPunct="1"/>
            <a:r>
              <a:rPr lang="ru-RU" b="1" smtClean="0">
                <a:latin typeface="Times New Roman" pitchFamily="18" charset="0"/>
              </a:rPr>
              <a:t>Развивается </a:t>
            </a:r>
            <a:r>
              <a:rPr lang="ru-RU" b="1" i="1" smtClean="0">
                <a:solidFill>
                  <a:schemeClr val="accent2"/>
                </a:solidFill>
                <a:latin typeface="Times New Roman" pitchFamily="18" charset="0"/>
              </a:rPr>
              <a:t>марикультура</a:t>
            </a:r>
            <a:r>
              <a:rPr lang="ru-RU" b="1" smtClean="0">
                <a:latin typeface="Times New Roman" pitchFamily="18" charset="0"/>
              </a:rPr>
              <a:t>. Например в России в Белом море выращивают мидий.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005263"/>
            <a:ext cx="3600450" cy="270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</a:rPr>
              <a:t>ИНТЕРЕСНЫЕ ФАКТЫ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87900" y="1196975"/>
            <a:ext cx="3898900" cy="525621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z="2400" b="1" smtClean="0">
                <a:solidFill>
                  <a:schemeClr val="accent2"/>
                </a:solidFill>
                <a:latin typeface="Times New Roman" pitchFamily="18" charset="0"/>
              </a:rPr>
              <a:t>Вилькицкий Борис Андреевич (1885–1961)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>
                <a:latin typeface="Times New Roman" pitchFamily="18" charset="0"/>
              </a:rPr>
              <a:t> начальник гидрографической экспедиции в Северный Ледовитый океан на судах «Таймыр» и «Вайгач» (1913–1915).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 smtClean="0">
                <a:latin typeface="Times New Roman" pitchFamily="18" charset="0"/>
              </a:rPr>
              <a:t>Его имя носит один из проливов океана</a:t>
            </a:r>
            <a:endParaRPr lang="ru-RU" sz="2400" b="1" smtClean="0">
              <a:latin typeface="Times New Roman" pitchFamily="18" charset="0"/>
              <a:hlinkClick r:id="rId2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  <a:hlinkClick r:id="rId2"/>
              </a:rPr>
              <a:t>http://www.russia-norway.ru/</a:t>
            </a:r>
            <a:endParaRPr lang="ru-RU" sz="2400" smtClean="0">
              <a:latin typeface="Times New Roman" pitchFamily="18" charset="0"/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052513"/>
            <a:ext cx="3941763" cy="5486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516563"/>
            <a:ext cx="8229600" cy="10414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2400" b="1" smtClean="0">
                <a:latin typeface="Times New Roman" pitchFamily="18" charset="0"/>
              </a:rPr>
              <a:t>В.П.Яркин. Ледоколы "Таймыр" и "Вайгач" у мыса Челюскин. 1990 г. Холст, масло</a:t>
            </a:r>
            <a:br>
              <a:rPr lang="ru-RU" sz="2400" b="1" smtClean="0">
                <a:latin typeface="Times New Roman" pitchFamily="18" charset="0"/>
              </a:rPr>
            </a:br>
            <a:r>
              <a:rPr lang="ru-RU" sz="2400" b="1" smtClean="0">
                <a:latin typeface="Times New Roman" pitchFamily="18" charset="0"/>
              </a:rPr>
              <a:t>Коллекция Центрального Военно-морского музея</a:t>
            </a:r>
          </a:p>
        </p:txBody>
      </p:sp>
      <p:pic>
        <p:nvPicPr>
          <p:cNvPr id="25603" name="Picture 5" descr="Ледоколы &quot;Таймырь&quot; и &quot;Вайгач&quot; у мыса Челюскин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404813"/>
            <a:ext cx="7489825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4005263"/>
            <a:ext cx="8569325" cy="28527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Заложен  в ноябре 1935 года под названием “О. Ю. Шмидт”.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В годы войны был составе конвоя советских кораблей в Карском море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После войны долгое время проводил суда по Северному Ледовитому океану, а затем был переведен во Владивосток. Судно бороздило суровые арктические и дальневосточные воды еще более 25 лет.</a:t>
            </a:r>
          </a:p>
          <a:p>
            <a:pPr eaLnBrk="1" hangingPunct="1">
              <a:lnSpc>
                <a:spcPct val="80000"/>
              </a:lnSpc>
            </a:pPr>
            <a:endParaRPr lang="ru-RU" sz="2400" smtClean="0">
              <a:latin typeface="Times New Roman" pitchFamily="18" charset="0"/>
            </a:endParaRPr>
          </a:p>
        </p:txBody>
      </p:sp>
      <p:pic>
        <p:nvPicPr>
          <p:cNvPr id="26627" name="Picture 5" descr="mikojan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4438" y="260350"/>
            <a:ext cx="4673600" cy="3505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148263" y="908050"/>
            <a:ext cx="3744912" cy="5545138"/>
          </a:xfrm>
        </p:spPr>
        <p:txBody>
          <a:bodyPr/>
          <a:lstStyle/>
          <a:p>
            <a:pPr eaLnBrk="1" hangingPunct="1"/>
            <a:r>
              <a:rPr lang="ru-RU" sz="3200" b="1" smtClean="0">
                <a:latin typeface="Times New Roman" pitchFamily="18" charset="0"/>
              </a:rPr>
              <a:t>Спутник CryoSat, запущенный ЕКА с целью изучения динамики таяния льдов, упал к северу от Гренландии в районе Северного полюса.</a:t>
            </a:r>
            <a:br>
              <a:rPr lang="ru-RU" sz="3200" b="1" smtClean="0">
                <a:latin typeface="Times New Roman" pitchFamily="18" charset="0"/>
              </a:rPr>
            </a:br>
            <a:r>
              <a:rPr lang="ru-RU" sz="3600" b="1" smtClean="0">
                <a:latin typeface="Times New Roman" pitchFamily="18" charset="0"/>
              </a:rPr>
              <a:t/>
            </a:r>
            <a:br>
              <a:rPr lang="ru-RU" sz="3600" b="1" smtClean="0">
                <a:latin typeface="Times New Roman" pitchFamily="18" charset="0"/>
              </a:rPr>
            </a:br>
            <a:endParaRPr lang="ru-RU" sz="3600" b="1" smtClean="0">
              <a:latin typeface="Times New Roman" pitchFamily="18" charset="0"/>
            </a:endParaRPr>
          </a:p>
        </p:txBody>
      </p:sp>
      <p:pic>
        <p:nvPicPr>
          <p:cNvPr id="27651" name="Picture 4" descr="(Фото: esa.int)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628775"/>
            <a:ext cx="3402013" cy="4930775"/>
          </a:xfrm>
          <a:noFill/>
        </p:spPr>
      </p:pic>
      <p:pic>
        <p:nvPicPr>
          <p:cNvPr id="27652" name="Picture 5" descr="спутник Cryosa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404813"/>
            <a:ext cx="3187700" cy="238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573463"/>
            <a:ext cx="8713787" cy="2951162"/>
          </a:xfrm>
        </p:spPr>
        <p:txBody>
          <a:bodyPr/>
          <a:lstStyle/>
          <a:p>
            <a:pPr algn="l" eaLnBrk="1" hangingPunct="1"/>
            <a:r>
              <a:rPr lang="ru-RU" sz="2400" smtClean="0">
                <a:latin typeface="Times New Roman" pitchFamily="18" charset="0"/>
              </a:rPr>
              <a:t>Северный Ледовитый океан когда-то был пресным озером, соединенным с Атлантикой узким проливом.</a:t>
            </a:r>
            <a:br>
              <a:rPr lang="ru-RU" sz="2400" smtClean="0">
                <a:latin typeface="Times New Roman" pitchFamily="18" charset="0"/>
              </a:rPr>
            </a:br>
            <a:r>
              <a:rPr lang="ru-RU" sz="2400" smtClean="0">
                <a:latin typeface="Times New Roman" pitchFamily="18" charset="0"/>
              </a:rPr>
              <a:t>18 миллионов лет назад загадочные передвижения тектонических плит привели к тому, что пролив между Гренландией и Европой стал расширяться. Постепенно (это продолжалось сотни тысяч лет) солёная вода Атлантики начала поступать в Арктику, превращая пресное озеро в океан</a:t>
            </a:r>
            <a:endParaRPr lang="ru-RU" smtClean="0"/>
          </a:p>
        </p:txBody>
      </p:sp>
      <p:pic>
        <p:nvPicPr>
          <p:cNvPr id="28675" name="Picture 4" descr="Северный Ледовитый океан был пресным озером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39975" y="260350"/>
            <a:ext cx="4537075" cy="3248025"/>
          </a:xfr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0200" y="476250"/>
            <a:ext cx="4752975" cy="6121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smtClean="0">
                <a:latin typeface="Times New Roman" pitchFamily="18" charset="0"/>
              </a:rPr>
              <a:t>Проведенные исследования показали, что лед, который тает летом в большом количестве, не успевает восстановиться за зиму, поэтому его количество неуклонно снижается.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smtClean="0">
                <a:latin typeface="Times New Roman" pitchFamily="18" charset="0"/>
              </a:rPr>
              <a:t>Если так и будет продолжаться (а это неизбежно, поскольку процесс необратим), то к 2030 г. лед в нем полностью исчезнет.</a:t>
            </a:r>
          </a:p>
        </p:txBody>
      </p:sp>
      <p:pic>
        <p:nvPicPr>
          <p:cNvPr id="29699" name="Picture 4" descr="716b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196975"/>
            <a:ext cx="3671887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</a:rPr>
              <a:t>ОКЕАНУ ГРОЗИТ ОПАСНОСТЬ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5113338" cy="49244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b="1" smtClean="0">
                <a:latin typeface="Times New Roman" pitchFamily="18" charset="0"/>
              </a:rPr>
              <a:t>Северный Ледовитый океан, который во время "холодной" войны был свалкой радиационных отходов из СССР, в последнее время превращается в отстойник для вредных химических веществ со всего мира, сообщила в четверг экологическая организация Всемирный фонд защиты природы (WWF)</a:t>
            </a:r>
            <a:r>
              <a:rPr lang="ru-RU" sz="2800" smtClean="0">
                <a:latin typeface="Times New Roman" pitchFamily="18" charset="0"/>
              </a:rPr>
              <a:t> </a:t>
            </a:r>
          </a:p>
        </p:txBody>
      </p:sp>
      <p:pic>
        <p:nvPicPr>
          <p:cNvPr id="30724" name="Picture 4" descr="Льды Арктики полностью растают уже через 60 л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981075"/>
            <a:ext cx="3938588" cy="26955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smtClean="0">
                <a:latin typeface="Times New Roman" pitchFamily="18" charset="0"/>
              </a:rPr>
              <a:t>ГЕОГРАФИЧЕСКОЕ ПОЛОЖЕНИЕ ОКЕАНА</a:t>
            </a:r>
          </a:p>
        </p:txBody>
      </p:sp>
      <p:pic>
        <p:nvPicPr>
          <p:cNvPr id="4099" name="Picture 4" descr="Arctika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412875"/>
            <a:ext cx="5761038" cy="5111750"/>
          </a:xfrm>
          <a:noFill/>
        </p:spPr>
      </p:pic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6084888" y="1628775"/>
            <a:ext cx="252095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</a:rPr>
              <a:t>Дайте описание географического положения Северного Ледовитого океана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400" b="1" i="1" dirty="0">
                <a:solidFill>
                  <a:schemeClr val="accent2"/>
                </a:solidFill>
                <a:latin typeface="Times New Roman" pitchFamily="18" charset="0"/>
              </a:rPr>
              <a:t>Назовите моря Северного Ледовитого океана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ru-RU" sz="2400" b="1" i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997200"/>
            <a:ext cx="8229600" cy="36718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b="1" smtClean="0">
                <a:latin typeface="Times New Roman" pitchFamily="18" charset="0"/>
              </a:rPr>
              <a:t>Таяние вечной мерзлоты, помимо подъема уровня воды в мировом океане, приведет также к большому выбросу углерода в атмосферу. Бактерии, находящиеся в почве, после таяния льда начнут активно размножаться и вырабатывать метан, который является в 20 раз более опасным с точки зрения парникового эффекта, чем углекислый газ. По мнению ученых, больше всего от выброса газов в результате таяния льдов пострадают северные провинции Канады, Аляска и Россия. </a:t>
            </a:r>
          </a:p>
        </p:txBody>
      </p:sp>
      <p:pic>
        <p:nvPicPr>
          <p:cNvPr id="31747" name="Picture 4" descr="Жизнь на Земле изменится до неузнаваемости с потерей ледяного одеяла на Северном полюсе и подъемом уровня морей (фото ИТАР-ТАСС)"/>
          <p:cNvPicPr>
            <a:picLocks noGrp="1" noChangeAspect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11413" y="260350"/>
            <a:ext cx="4103687" cy="2676525"/>
          </a:xfr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5600700"/>
            <a:ext cx="8291512" cy="1257300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latin typeface="Times New Roman" pitchFamily="18" charset="0"/>
              </a:rPr>
              <a:t>Снимок Северного Ледовитого океана из космоса</a:t>
            </a:r>
          </a:p>
        </p:txBody>
      </p: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260350"/>
            <a:ext cx="4941888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b="1" dirty="0" smtClean="0">
                <a:latin typeface="Times New Roman" pitchFamily="18" charset="0"/>
              </a:rPr>
              <a:t>СТРОЕНИЕ ОКЕАНИЧЕСКОЙ ВПАДИНЫ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5445125"/>
            <a:ext cx="7932737" cy="14128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</a:rPr>
              <a:t>Назовите страны бассейна Северного Ледовитого океана.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</a:rPr>
              <a:t> Опишите особенности расположения хребтов и назовите крупнейшие из их.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endParaRPr lang="ru-RU" sz="2400" b="1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400" b="1" dirty="0" smtClean="0">
              <a:latin typeface="Times New Roman" pitchFamily="18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341438"/>
            <a:ext cx="5472113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latin typeface="Times New Roman" pitchFamily="18" charset="0"/>
              </a:rPr>
              <a:t>ХРЕБЕТ ЛОМОНОСОВА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97425"/>
            <a:ext cx="8229600" cy="1727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</a:pPr>
            <a:r>
              <a:rPr lang="ru-RU" sz="2800" b="1" i="1" dirty="0" smtClean="0">
                <a:solidFill>
                  <a:schemeClr val="accent2"/>
                </a:solidFill>
                <a:latin typeface="Times New Roman" pitchFamily="18" charset="0"/>
              </a:rPr>
              <a:t>В каком направлении он протянулся?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i="1" dirty="0" smtClean="0">
                <a:solidFill>
                  <a:schemeClr val="accent2"/>
                </a:solidFill>
                <a:latin typeface="Times New Roman" pitchFamily="18" charset="0"/>
              </a:rPr>
              <a:t> Определите примерную протяженность хребта.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196975"/>
            <a:ext cx="5715000" cy="3733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11188" y="333375"/>
            <a:ext cx="8229600" cy="4525963"/>
          </a:xfrm>
        </p:spPr>
        <p:txBody>
          <a:bodyPr/>
          <a:lstStyle/>
          <a:p>
            <a:pPr eaLnBrk="1" hangingPunct="1"/>
            <a:r>
              <a:rPr lang="ru-RU" sz="2800" b="1" smtClean="0">
                <a:latin typeface="Times New Roman" pitchFamily="18" charset="0"/>
              </a:rPr>
              <a:t>В ходе второй экспедиции, в которой принимал участие ледокол «Россия», было выяснено учеными, что  Хребты Ломоносова и Менделеева в Северном ледовитом океане являются продолжением континентального шельфа России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  <a:latin typeface="Times New Roman" pitchFamily="18" charset="0"/>
              </a:rPr>
              <a:t>ГЕОГРАФИЧЕСКИЕ ЗАДАЧИ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smtClean="0"/>
              <a:t>   </a:t>
            </a:r>
            <a:r>
              <a:rPr lang="ru-RU" sz="2800" b="1" smtClean="0">
                <a:latin typeface="Times New Roman" pitchFamily="18" charset="0"/>
              </a:rPr>
              <a:t>1.</a:t>
            </a:r>
            <a:r>
              <a:rPr lang="ru-RU" sz="2800" smtClean="0"/>
              <a:t> </a:t>
            </a:r>
            <a:r>
              <a:rPr lang="ru-RU" sz="2800" b="1" smtClean="0">
                <a:latin typeface="Times New Roman" pitchFamily="18" charset="0"/>
              </a:rPr>
              <a:t>Шельф Северного Ледовитого океана отличается от материковой отмели других океанов: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i="1" smtClean="0">
                <a:solidFill>
                  <a:schemeClr val="accent2"/>
                </a:solidFill>
                <a:latin typeface="Times New Roman" pitchFamily="18" charset="0"/>
              </a:rPr>
              <a:t>В чем эти различия?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i="1" smtClean="0">
                <a:solidFill>
                  <a:schemeClr val="accent2"/>
                </a:solidFill>
                <a:latin typeface="Times New Roman" pitchFamily="18" charset="0"/>
              </a:rPr>
              <a:t>Назовите шельфовые моря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i="1" smtClean="0">
                <a:solidFill>
                  <a:schemeClr val="accent2"/>
                </a:solidFill>
                <a:latin typeface="Times New Roman" pitchFamily="18" charset="0"/>
              </a:rPr>
              <a:t>По градусной сети карты рассчитайте примерную протяженность шельфа у берегов Евразии и Северной Америки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i="1" smtClean="0">
                <a:solidFill>
                  <a:schemeClr val="accent2"/>
                </a:solidFill>
                <a:latin typeface="Times New Roman" pitchFamily="18" charset="0"/>
              </a:rPr>
              <a:t>Определите, какую примерно часть площади океана занимает шельф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smtClean="0">
                <a:latin typeface="Times New Roman" pitchFamily="18" charset="0"/>
              </a:rPr>
              <a:t>2. Сравните строение котловины Северного Ледовитого океана с котловинами других океанов.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ru-RU" sz="3600" b="1" smtClean="0">
                <a:latin typeface="Times New Roman" pitchFamily="18" charset="0"/>
              </a:rPr>
              <a:t>ВИДЫ ЛЬДОВ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3059113" y="2060575"/>
            <a:ext cx="3240087" cy="576263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МОРСКИЕ ЛЬДЫ</a:t>
            </a: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827088" y="3284538"/>
            <a:ext cx="3240087" cy="576262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ПРИПАЙНЫЕ</a:t>
            </a:r>
          </a:p>
        </p:txBody>
      </p:sp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5219700" y="3284538"/>
            <a:ext cx="3240088" cy="792162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>
                <a:latin typeface="Times New Roman" pitchFamily="18" charset="0"/>
              </a:rPr>
              <a:t>ДРЕЙФУЮЩИЕ</a:t>
            </a:r>
          </a:p>
          <a:p>
            <a:pPr algn="ctr"/>
            <a:r>
              <a:rPr lang="ru-RU" sz="2400" b="1" dirty="0">
                <a:latin typeface="Times New Roman" pitchFamily="18" charset="0"/>
              </a:rPr>
              <a:t>(ПАКОВЫЕ)</a:t>
            </a:r>
          </a:p>
        </p:txBody>
      </p:sp>
      <p:sp>
        <p:nvSpPr>
          <p:cNvPr id="10246" name="Rectangle 9"/>
          <p:cNvSpPr>
            <a:spLocks noChangeArrowheads="1"/>
          </p:cNvSpPr>
          <p:nvPr/>
        </p:nvSpPr>
        <p:spPr bwMode="auto">
          <a:xfrm>
            <a:off x="827088" y="3860800"/>
            <a:ext cx="3240087" cy="273685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Char char="•"/>
            </a:pPr>
            <a:r>
              <a:rPr lang="ru-RU" sz="2000" b="1">
                <a:latin typeface="Times New Roman" pitchFamily="18" charset="0"/>
              </a:rPr>
              <a:t>Прикреплены к берегам и</a:t>
            </a:r>
          </a:p>
          <a:p>
            <a:r>
              <a:rPr lang="ru-RU" sz="2000" b="1">
                <a:latin typeface="Times New Roman" pitchFamily="18" charset="0"/>
              </a:rPr>
              <a:t>могут образовывать </a:t>
            </a:r>
          </a:p>
          <a:p>
            <a:r>
              <a:rPr lang="ru-RU" sz="2000" b="1">
                <a:latin typeface="Times New Roman" pitchFamily="18" charset="0"/>
              </a:rPr>
              <a:t>сплошные поля</a:t>
            </a:r>
          </a:p>
          <a:p>
            <a:r>
              <a:rPr lang="ru-RU" sz="2000" b="1">
                <a:latin typeface="Times New Roman" pitchFamily="18" charset="0"/>
              </a:rPr>
              <a:t> (несколько км)</a:t>
            </a:r>
          </a:p>
          <a:p>
            <a:pPr>
              <a:buFontTx/>
              <a:buChar char="•"/>
            </a:pPr>
            <a:r>
              <a:rPr lang="ru-RU" sz="2000" b="1">
                <a:latin typeface="Times New Roman" pitchFamily="18" charset="0"/>
              </a:rPr>
              <a:t>Образуется из </a:t>
            </a:r>
          </a:p>
          <a:p>
            <a:r>
              <a:rPr lang="ru-RU" sz="2000" b="1">
                <a:latin typeface="Times New Roman" pitchFamily="18" charset="0"/>
              </a:rPr>
              <a:t>однолетнего льда</a:t>
            </a:r>
          </a:p>
          <a:p>
            <a:pPr>
              <a:buFontTx/>
              <a:buChar char="•"/>
            </a:pPr>
            <a:r>
              <a:rPr lang="ru-RU" sz="2000" b="1">
                <a:latin typeface="Times New Roman" pitchFamily="18" charset="0"/>
              </a:rPr>
              <a:t>Практически непроходим</a:t>
            </a:r>
          </a:p>
          <a:p>
            <a:r>
              <a:rPr lang="ru-RU" sz="2000" b="1">
                <a:latin typeface="Times New Roman" pitchFamily="18" charset="0"/>
              </a:rPr>
              <a:t>для ледоколов</a:t>
            </a:r>
          </a:p>
        </p:txBody>
      </p:sp>
      <p:sp>
        <p:nvSpPr>
          <p:cNvPr id="10247" name="Rectangle 10"/>
          <p:cNvSpPr>
            <a:spLocks noChangeArrowheads="1"/>
          </p:cNvSpPr>
          <p:nvPr/>
        </p:nvSpPr>
        <p:spPr bwMode="auto">
          <a:xfrm>
            <a:off x="5219700" y="4076700"/>
            <a:ext cx="3240088" cy="2447925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Char char="•"/>
            </a:pPr>
            <a:r>
              <a:rPr lang="ru-RU" sz="2000" b="1">
                <a:latin typeface="Times New Roman" pitchFamily="18" charset="0"/>
              </a:rPr>
              <a:t>Движутся под влиянием </a:t>
            </a:r>
          </a:p>
          <a:p>
            <a:r>
              <a:rPr lang="ru-RU" sz="2000" b="1">
                <a:latin typeface="Times New Roman" pitchFamily="18" charset="0"/>
              </a:rPr>
              <a:t> морских течений</a:t>
            </a:r>
          </a:p>
          <a:p>
            <a:pPr>
              <a:buFontTx/>
              <a:buChar char="•"/>
            </a:pPr>
            <a:r>
              <a:rPr lang="ru-RU" sz="2000" b="1">
                <a:latin typeface="Times New Roman" pitchFamily="18" charset="0"/>
              </a:rPr>
              <a:t>Смесь ледниковых полей</a:t>
            </a:r>
          </a:p>
          <a:p>
            <a:r>
              <a:rPr lang="ru-RU" sz="2000" b="1">
                <a:latin typeface="Times New Roman" pitchFamily="18" charset="0"/>
              </a:rPr>
              <a:t>разного возраста</a:t>
            </a:r>
          </a:p>
          <a:p>
            <a:pPr>
              <a:buFontTx/>
              <a:buChar char="•"/>
            </a:pPr>
            <a:r>
              <a:rPr lang="ru-RU" sz="2000" b="1">
                <a:latin typeface="Times New Roman" pitchFamily="18" charset="0"/>
              </a:rPr>
              <a:t>Редко бывают </a:t>
            </a:r>
          </a:p>
          <a:p>
            <a:r>
              <a:rPr lang="ru-RU" sz="2000" b="1">
                <a:latin typeface="Times New Roman" pitchFamily="18" charset="0"/>
              </a:rPr>
              <a:t>сплошными: изобилуют</a:t>
            </a:r>
          </a:p>
          <a:p>
            <a:r>
              <a:rPr lang="ru-RU" sz="2000" b="1">
                <a:latin typeface="Times New Roman" pitchFamily="18" charset="0"/>
              </a:rPr>
              <a:t>разводьями и полыньями</a:t>
            </a:r>
          </a:p>
        </p:txBody>
      </p:sp>
      <p:sp>
        <p:nvSpPr>
          <p:cNvPr id="10248" name="AutoShape 11"/>
          <p:cNvSpPr>
            <a:spLocks noChangeArrowheads="1"/>
          </p:cNvSpPr>
          <p:nvPr/>
        </p:nvSpPr>
        <p:spPr bwMode="auto">
          <a:xfrm rot="1109511">
            <a:off x="1835150" y="2205038"/>
            <a:ext cx="936625" cy="1008062"/>
          </a:xfrm>
          <a:prstGeom prst="curvedRightArrow">
            <a:avLst>
              <a:gd name="adj1" fmla="val 21525"/>
              <a:gd name="adj2" fmla="val 43051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AutoShape 12"/>
          <p:cNvSpPr>
            <a:spLocks noChangeArrowheads="1"/>
          </p:cNvSpPr>
          <p:nvPr/>
        </p:nvSpPr>
        <p:spPr bwMode="auto">
          <a:xfrm rot="-621442">
            <a:off x="6516688" y="2276475"/>
            <a:ext cx="1079500" cy="863600"/>
          </a:xfrm>
          <a:prstGeom prst="curvedLeftArrow">
            <a:avLst>
              <a:gd name="adj1" fmla="val 20000"/>
              <a:gd name="adj2" fmla="val 40000"/>
              <a:gd name="adj3" fmla="val 4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809</Words>
  <Application>Microsoft Office PowerPoint</Application>
  <PresentationFormat>Экран (4:3)</PresentationFormat>
  <Paragraphs>114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Оформление по умолчанию</vt:lpstr>
      <vt:lpstr>Слайд 1</vt:lpstr>
      <vt:lpstr>Слайд 2</vt:lpstr>
      <vt:lpstr>ГЕОГРАФИЧЕСКОЕ ПОЛОЖЕНИЕ ОКЕАНА</vt:lpstr>
      <vt:lpstr>Слайд 4</vt:lpstr>
      <vt:lpstr>СТРОЕНИЕ ОКЕАНИЧЕСКОЙ ВПАДИНЫ</vt:lpstr>
      <vt:lpstr>ХРЕБЕТ ЛОМОНОСОВА</vt:lpstr>
      <vt:lpstr>Слайд 7</vt:lpstr>
      <vt:lpstr>ГЕОГРАФИЧЕСКИЕ ЗАДАЧИ</vt:lpstr>
      <vt:lpstr>ВИДЫ ЛЬДОВ</vt:lpstr>
      <vt:lpstr>ВИДЫ ЛЬДОВ</vt:lpstr>
      <vt:lpstr>ТОРОСЫ</vt:lpstr>
      <vt:lpstr>ВИДЫ ЛЬДОВ</vt:lpstr>
      <vt:lpstr>ЛЕДОВЫЙ РЕЖИМ</vt:lpstr>
      <vt:lpstr>Слайд 14</vt:lpstr>
      <vt:lpstr>ВЗАИМОДЕЙСТВИЕ ОКЕАНА,  АТМОСФЕРЫ И СУШИ</vt:lpstr>
      <vt:lpstr>ГЕОГРАФИЧЕСКИЕ ЗАДАЧИ</vt:lpstr>
      <vt:lpstr>ОРГАНИЧЕСКИЙ МИР ОКЕАНА</vt:lpstr>
      <vt:lpstr>ОРГАНИЧЕСКИЙ МИР ОКЕАНА</vt:lpstr>
      <vt:lpstr>Льды являются домом для многих обитателей. Каких именно?</vt:lpstr>
      <vt:lpstr>ХОЗЯЙСТВЕННОЕ ИСПОЛЬЗОВАНИЕ</vt:lpstr>
      <vt:lpstr>ХОЗЯЙСТВЕННОЕ ИСПОЛЬЗОВАНИЕ</vt:lpstr>
      <vt:lpstr>ХОЗЯЙСТВЕННОЕ ИСПОЛЬЗОВАНИЕ</vt:lpstr>
      <vt:lpstr>ИНТЕРЕСНЫЕ ФАКТЫ</vt:lpstr>
      <vt:lpstr>Слайд 24</vt:lpstr>
      <vt:lpstr>Слайд 25</vt:lpstr>
      <vt:lpstr>Спутник CryoSat, запущенный ЕКА с целью изучения динамики таяния льдов, упал к северу от Гренландии в районе Северного полюса.  </vt:lpstr>
      <vt:lpstr>Северный Ледовитый океан когда-то был пресным озером, соединенным с Атлантикой узким проливом. 18 миллионов лет назад загадочные передвижения тектонических плит привели к тому, что пролив между Гренландией и Европой стал расширяться. Постепенно (это продолжалось сотни тысяч лет) солёная вода Атлантики начала поступать в Арктику, превращая пресное озеро в океан</vt:lpstr>
      <vt:lpstr>Слайд 28</vt:lpstr>
      <vt:lpstr>ОКЕАНУ ГРОЗИТ ОПАСНОСТЬ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Северный Ледовитый океан</dc:title>
  <dc:creator>Долгорукова</dc:creator>
  <cp:lastModifiedBy>Николай</cp:lastModifiedBy>
  <cp:revision>33</cp:revision>
  <dcterms:created xsi:type="dcterms:W3CDTF">2007-11-22T16:16:00Z</dcterms:created>
  <dcterms:modified xsi:type="dcterms:W3CDTF">2012-10-30T11:35:53Z</dcterms:modified>
</cp:coreProperties>
</file>