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89" r:id="rId4"/>
    <p:sldId id="285" r:id="rId5"/>
    <p:sldId id="259" r:id="rId6"/>
    <p:sldId id="267" r:id="rId7"/>
    <p:sldId id="268" r:id="rId8"/>
    <p:sldId id="258" r:id="rId9"/>
    <p:sldId id="283" r:id="rId10"/>
    <p:sldId id="262" r:id="rId11"/>
    <p:sldId id="261" r:id="rId12"/>
    <p:sldId id="260" r:id="rId13"/>
    <p:sldId id="265" r:id="rId14"/>
    <p:sldId id="271" r:id="rId15"/>
    <p:sldId id="264" r:id="rId16"/>
    <p:sldId id="270" r:id="rId17"/>
    <p:sldId id="273" r:id="rId18"/>
    <p:sldId id="277" r:id="rId19"/>
    <p:sldId id="288" r:id="rId20"/>
    <p:sldId id="275" r:id="rId21"/>
    <p:sldId id="274" r:id="rId22"/>
    <p:sldId id="279" r:id="rId23"/>
    <p:sldId id="278" r:id="rId24"/>
    <p:sldId id="281" r:id="rId25"/>
    <p:sldId id="282" r:id="rId26"/>
    <p:sldId id="27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793905"/>
    <a:srgbClr val="642F04"/>
    <a:srgbClr val="CC6600"/>
    <a:srgbClr val="FFDF57"/>
    <a:srgbClr val="FFE579"/>
    <a:srgbClr val="FFD937"/>
    <a:srgbClr val="FF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EA18B-5B47-4362-A03D-54AA14D72A1A}" type="datetimeFigureOut">
              <a:rPr lang="ru-RU" smtClean="0"/>
              <a:pPr/>
              <a:t>04.02.2012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9822E-5EC9-4016-B0EE-6D4C8C68D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EA18B-5B47-4362-A03D-54AA14D72A1A}" type="datetimeFigureOut">
              <a:rPr lang="ru-RU" smtClean="0"/>
              <a:pPr/>
              <a:t>04.02.2012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9822E-5EC9-4016-B0EE-6D4C8C68D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EA18B-5B47-4362-A03D-54AA14D72A1A}" type="datetimeFigureOut">
              <a:rPr lang="ru-RU" smtClean="0"/>
              <a:pPr/>
              <a:t>04.02.2012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9822E-5EC9-4016-B0EE-6D4C8C68D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EA18B-5B47-4362-A03D-54AA14D72A1A}" type="datetimeFigureOut">
              <a:rPr lang="ru-RU" smtClean="0"/>
              <a:pPr/>
              <a:t>04.02.2012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9822E-5EC9-4016-B0EE-6D4C8C68D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EA18B-5B47-4362-A03D-54AA14D72A1A}" type="datetimeFigureOut">
              <a:rPr lang="ru-RU" smtClean="0"/>
              <a:pPr/>
              <a:t>04.02.2012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9822E-5EC9-4016-B0EE-6D4C8C68D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EA18B-5B47-4362-A03D-54AA14D72A1A}" type="datetimeFigureOut">
              <a:rPr lang="ru-RU" smtClean="0"/>
              <a:pPr/>
              <a:t>04.02.2012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9822E-5EC9-4016-B0EE-6D4C8C68D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EA18B-5B47-4362-A03D-54AA14D72A1A}" type="datetimeFigureOut">
              <a:rPr lang="ru-RU" smtClean="0"/>
              <a:pPr/>
              <a:t>04.02.2012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9822E-5EC9-4016-B0EE-6D4C8C68D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EA18B-5B47-4362-A03D-54AA14D72A1A}" type="datetimeFigureOut">
              <a:rPr lang="ru-RU" smtClean="0"/>
              <a:pPr/>
              <a:t>04.02.2012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9822E-5EC9-4016-B0EE-6D4C8C68D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EA18B-5B47-4362-A03D-54AA14D72A1A}" type="datetimeFigureOut">
              <a:rPr lang="ru-RU" smtClean="0"/>
              <a:pPr/>
              <a:t>04.02.2012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9822E-5EC9-4016-B0EE-6D4C8C68D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EA18B-5B47-4362-A03D-54AA14D72A1A}" type="datetimeFigureOut">
              <a:rPr lang="ru-RU" smtClean="0"/>
              <a:pPr/>
              <a:t>04.02.2012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9822E-5EC9-4016-B0EE-6D4C8C68D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EA18B-5B47-4362-A03D-54AA14D72A1A}" type="datetimeFigureOut">
              <a:rPr lang="ru-RU" smtClean="0"/>
              <a:pPr/>
              <a:t>04.02.2012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9822E-5EC9-4016-B0EE-6D4C8C68D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F57">
            <a:alpha val="6235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EA18B-5B47-4362-A03D-54AA14D72A1A}" type="datetimeFigureOut">
              <a:rPr lang="ru-RU" smtClean="0"/>
              <a:pPr/>
              <a:t>04.02.2012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9822E-5EC9-4016-B0EE-6D4C8C68D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78827" y="1412776"/>
            <a:ext cx="47863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Сера</a:t>
            </a:r>
            <a:endParaRPr lang="ru-RU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36096" y="2780928"/>
            <a:ext cx="228601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146" name="Picture 2" descr="D:\ЮЛИЯ - документы\СЕРА\СЕРА и ее соединения\сера\Новая папка\3dc9195bfde8acd2e32fc777ba5ae5a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1665017" y="2519559"/>
            <a:ext cx="2000265" cy="26670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147" name="Picture 3" descr="D:\ЮЛИЯ - документы\СЕРА\СЕРА и ее соединения\сера\Новая папка\m-sera_11-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44208" y="548680"/>
            <a:ext cx="2428860" cy="191783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148" name="Picture 4" descr="D:\ЮЛИЯ - документы\СЕРА\СЕРА и ее соединения\сера\Новая папка\m-sera_14_222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528" y="548680"/>
            <a:ext cx="2493835" cy="171451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251520" y="5301208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93905"/>
                </a:solidFill>
                <a:latin typeface="Comic Sans MS" pitchFamily="66" charset="0"/>
              </a:rPr>
              <a:t>Презентацию подготовила Анисимова Ю.В. </a:t>
            </a:r>
          </a:p>
          <a:p>
            <a:r>
              <a:rPr lang="ru-RU" sz="2400" b="1" dirty="0" smtClean="0">
                <a:solidFill>
                  <a:srgbClr val="793905"/>
                </a:solidFill>
                <a:latin typeface="Comic Sans MS" pitchFamily="66" charset="0"/>
              </a:rPr>
              <a:t>Учитель химии ГОУ № 115; </a:t>
            </a:r>
          </a:p>
          <a:p>
            <a:r>
              <a:rPr lang="ru-RU" sz="2400" b="1" dirty="0" smtClean="0">
                <a:solidFill>
                  <a:srgbClr val="793905"/>
                </a:solidFill>
                <a:latin typeface="Comic Sans MS" pitchFamily="66" charset="0"/>
              </a:rPr>
              <a:t>Санкт-Петербург</a:t>
            </a:r>
            <a:endParaRPr lang="ru-RU" sz="2400" b="1" dirty="0">
              <a:solidFill>
                <a:srgbClr val="793905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786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Историческая справка.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00694" y="1071546"/>
            <a:ext cx="34290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642F04"/>
                </a:solidFill>
                <a:latin typeface="Comic Sans MS" pitchFamily="66" charset="0"/>
              </a:rPr>
              <a:t>C</a:t>
            </a:r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ера встречается в природе в свободном (самородном) состоянии, 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поэтому она была известна человеку уже в глубокой древности.  </a:t>
            </a:r>
          </a:p>
          <a:p>
            <a:endParaRPr lang="ru-RU" sz="2400" b="1" dirty="0" smtClean="0">
              <a:solidFill>
                <a:srgbClr val="642F04"/>
              </a:solidFill>
              <a:latin typeface="Comic Sans MS" pitchFamily="66" charset="0"/>
            </a:endParaRPr>
          </a:p>
        </p:txBody>
      </p:sp>
      <p:pic>
        <p:nvPicPr>
          <p:cNvPr id="4" name="Picture 4" descr="D:\ЮЛИЯ - документы\СЕРА\СЕРА и ее соединения\сера\9d2cbfbee6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142984"/>
            <a:ext cx="4825080" cy="32147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4714884"/>
            <a:ext cx="8572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Сера привлекала внимание характерной окраской, голубым цветом пламени и специфическим запахом, возникающим при горении (запах сернистого газа).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6439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Историческая справка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00430" y="928670"/>
            <a:ext cx="52864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Считалось, что горящая сера отгоняет нечистую силу. </a:t>
            </a:r>
          </a:p>
          <a:p>
            <a:endParaRPr lang="ru-RU" sz="2400" b="1" dirty="0" smtClean="0">
              <a:solidFill>
                <a:srgbClr val="642F04"/>
              </a:solidFill>
              <a:latin typeface="Comic Sans MS" pitchFamily="66" charset="0"/>
            </a:endParaRP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В Библии говорится об использовании серы для очищения грешников. 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928670"/>
            <a:ext cx="307183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282" y="4500570"/>
            <a:ext cx="86439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В Древнем Риме с помощью сернистого газа отбеливали ткани.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Издавна использовалась сера в медицине — ее пламенем окуривали больных, ее включали в состав различных мазей для лечения кожных заболеваний.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44" y="3500438"/>
            <a:ext cx="87868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Применение горящей серы для дезинфекции упоминается Гомером.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44" y="142852"/>
            <a:ext cx="72866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Историческая справка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14876" y="857232"/>
            <a:ext cx="42148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В 11 в.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алхимики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полагали, что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металлы, в том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числе золото и серебро, состоят из находящихся в различных соотношениях серы и ртути. </a:t>
            </a:r>
            <a:endParaRPr lang="ru-RU" sz="2400" b="1" dirty="0">
              <a:solidFill>
                <a:srgbClr val="642F04"/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29520" y="285728"/>
            <a:ext cx="142876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857232"/>
            <a:ext cx="4333587" cy="3286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4282" y="4286256"/>
            <a:ext cx="87154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Поэтому сера играла важную роль в попытках алхимиков найти «философский камень» и превратить недрагоценные металлы в драгоценные.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В 16 в. Парацельс считал серу наряду с ртутью и «солью» одним из основных «начал» природы, «душою» всех тел.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5720" y="142852"/>
            <a:ext cx="8572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Историческая справка.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43306" y="1142984"/>
            <a:ext cx="5286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Практическое значение серы резко возросло после того, как изобрели черный</a:t>
            </a:r>
            <a:r>
              <a:rPr lang="en-US" sz="2400" b="1" dirty="0" smtClean="0">
                <a:solidFill>
                  <a:srgbClr val="642F04"/>
                </a:solidFill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порох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(в состав которого обязательно входит сера).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142984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3286124"/>
            <a:ext cx="87154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                           Византийцы в 673 г., защищая                  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                           Константинополь, 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                           сожгли флот неприятеля с помощью так называемого   греческого огня — смеси селитры, серы, смолы и других  веществ — пламя которого не гасилось водой.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В средние века в Европе применялся черный порох, по составу близкий к смеси греческого огня.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5720" y="142852"/>
            <a:ext cx="8572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Аллотропия серы.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071546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Аллотропия – явление, когда один химический элемент образует несколько простых веществ.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20" y="2285992"/>
            <a:ext cx="8572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Сами простые вещества, образованные одним химическим элементом называются </a:t>
            </a:r>
          </a:p>
          <a:p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аллотропными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модификациями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или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аллотропными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видоизменениями.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034" y="4572008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Для серы характерно явление аллотропии.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5720" y="142852"/>
            <a:ext cx="8572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Аллотропия серы.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20" y="1285860"/>
            <a:ext cx="4071966" cy="7143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786314" y="1285860"/>
            <a:ext cx="4071966" cy="7143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8596" y="1357298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кристаллическая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29190" y="1357298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пластическая</a:t>
            </a:r>
          </a:p>
        </p:txBody>
      </p:sp>
      <p:pic>
        <p:nvPicPr>
          <p:cNvPr id="1026" name="Picture 2" descr="D:\ЮЛИЯ - документы\СЕРА\СЕРА и ее соединения\сера\Новая папка\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4" y="3714752"/>
            <a:ext cx="4015974" cy="28575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5214942" y="2357430"/>
            <a:ext cx="3302000" cy="730250"/>
            <a:chOff x="2866" y="5928"/>
            <a:chExt cx="5199" cy="1150"/>
          </a:xfrm>
        </p:grpSpPr>
        <p:cxnSp>
          <p:nvCxnSpPr>
            <p:cNvPr id="1028" name="AutoShape 4"/>
            <p:cNvCxnSpPr>
              <a:cxnSpLocks noChangeShapeType="1"/>
            </p:cNvCxnSpPr>
            <p:nvPr/>
          </p:nvCxnSpPr>
          <p:spPr bwMode="auto">
            <a:xfrm>
              <a:off x="4768" y="6263"/>
              <a:ext cx="734" cy="584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9" name="AutoShape 5"/>
            <p:cNvCxnSpPr>
              <a:cxnSpLocks noChangeShapeType="1"/>
            </p:cNvCxnSpPr>
            <p:nvPr/>
          </p:nvCxnSpPr>
          <p:spPr bwMode="auto">
            <a:xfrm>
              <a:off x="6519" y="6227"/>
              <a:ext cx="666" cy="552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30" name="AutoShape 6"/>
            <p:cNvCxnSpPr>
              <a:cxnSpLocks noChangeShapeType="1"/>
            </p:cNvCxnSpPr>
            <p:nvPr/>
          </p:nvCxnSpPr>
          <p:spPr bwMode="auto">
            <a:xfrm>
              <a:off x="2866" y="6227"/>
              <a:ext cx="666" cy="516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31" name="AutoShape 7"/>
            <p:cNvCxnSpPr>
              <a:cxnSpLocks noChangeShapeType="1"/>
            </p:cNvCxnSpPr>
            <p:nvPr/>
          </p:nvCxnSpPr>
          <p:spPr bwMode="auto">
            <a:xfrm flipH="1">
              <a:off x="3831" y="6227"/>
              <a:ext cx="666" cy="552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32" name="AutoShape 8"/>
            <p:cNvCxnSpPr>
              <a:cxnSpLocks noChangeShapeType="1"/>
            </p:cNvCxnSpPr>
            <p:nvPr/>
          </p:nvCxnSpPr>
          <p:spPr bwMode="auto">
            <a:xfrm flipH="1">
              <a:off x="5683" y="6191"/>
              <a:ext cx="666" cy="552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33" name="AutoShape 9"/>
            <p:cNvCxnSpPr>
              <a:cxnSpLocks noChangeShapeType="1"/>
            </p:cNvCxnSpPr>
            <p:nvPr/>
          </p:nvCxnSpPr>
          <p:spPr bwMode="auto">
            <a:xfrm flipH="1">
              <a:off x="7399" y="6227"/>
              <a:ext cx="666" cy="552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034" name="Oval 10"/>
            <p:cNvSpPr>
              <a:spLocks noChangeArrowheads="1"/>
            </p:cNvSpPr>
            <p:nvPr/>
          </p:nvSpPr>
          <p:spPr bwMode="auto">
            <a:xfrm>
              <a:off x="3532" y="6616"/>
              <a:ext cx="462" cy="462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00">
                    <a:gamma/>
                    <a:shade val="6000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5322" y="6616"/>
              <a:ext cx="462" cy="462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00">
                    <a:gamma/>
                    <a:shade val="6000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7051" y="6616"/>
              <a:ext cx="462" cy="462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00">
                    <a:gamma/>
                    <a:shade val="6000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4379" y="5928"/>
              <a:ext cx="462" cy="462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00">
                    <a:gamma/>
                    <a:shade val="6000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8" name="Oval 14"/>
            <p:cNvSpPr>
              <a:spLocks noChangeArrowheads="1"/>
            </p:cNvSpPr>
            <p:nvPr/>
          </p:nvSpPr>
          <p:spPr bwMode="auto">
            <a:xfrm>
              <a:off x="6212" y="5928"/>
              <a:ext cx="462" cy="462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00">
                    <a:gamma/>
                    <a:shade val="6000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39" name="Group 15"/>
          <p:cNvGrpSpPr>
            <a:grpSpLocks/>
          </p:cNvGrpSpPr>
          <p:nvPr/>
        </p:nvGrpSpPr>
        <p:grpSpPr bwMode="auto">
          <a:xfrm>
            <a:off x="1214414" y="2143116"/>
            <a:ext cx="2527300" cy="1271588"/>
            <a:chOff x="3079" y="1856"/>
            <a:chExt cx="3982" cy="2001"/>
          </a:xfrm>
        </p:grpSpPr>
        <p:cxnSp>
          <p:nvCxnSpPr>
            <p:cNvPr id="1040" name="AutoShape 16"/>
            <p:cNvCxnSpPr>
              <a:cxnSpLocks noChangeShapeType="1"/>
            </p:cNvCxnSpPr>
            <p:nvPr/>
          </p:nvCxnSpPr>
          <p:spPr bwMode="auto">
            <a:xfrm rot="10800000">
              <a:off x="3407" y="2155"/>
              <a:ext cx="666" cy="552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41" name="AutoShape 17"/>
            <p:cNvCxnSpPr>
              <a:cxnSpLocks noChangeShapeType="1"/>
            </p:cNvCxnSpPr>
            <p:nvPr/>
          </p:nvCxnSpPr>
          <p:spPr bwMode="auto">
            <a:xfrm flipV="1">
              <a:off x="6096" y="2191"/>
              <a:ext cx="666" cy="1331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42" name="AutoShape 18"/>
            <p:cNvCxnSpPr>
              <a:cxnSpLocks noChangeShapeType="1"/>
            </p:cNvCxnSpPr>
            <p:nvPr/>
          </p:nvCxnSpPr>
          <p:spPr bwMode="auto">
            <a:xfrm rot="10800000" flipH="1">
              <a:off x="6096" y="2155"/>
              <a:ext cx="666" cy="552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43" name="AutoShape 19"/>
            <p:cNvCxnSpPr>
              <a:cxnSpLocks noChangeShapeType="1"/>
            </p:cNvCxnSpPr>
            <p:nvPr/>
          </p:nvCxnSpPr>
          <p:spPr bwMode="auto">
            <a:xfrm>
              <a:off x="3301" y="2155"/>
              <a:ext cx="772" cy="1367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 rot="10800000">
              <a:off x="6599" y="1856"/>
              <a:ext cx="462" cy="462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00">
                    <a:gamma/>
                    <a:shade val="6000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 rot="10800000">
              <a:off x="3079" y="1856"/>
              <a:ext cx="462" cy="462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00">
                    <a:gamma/>
                    <a:shade val="6000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1046" name="Group 22"/>
            <p:cNvGrpSpPr>
              <a:grpSpLocks/>
            </p:cNvGrpSpPr>
            <p:nvPr/>
          </p:nvGrpSpPr>
          <p:grpSpPr bwMode="auto">
            <a:xfrm>
              <a:off x="3919" y="1856"/>
              <a:ext cx="2295" cy="1150"/>
              <a:chOff x="3919" y="1856"/>
              <a:chExt cx="2295" cy="1150"/>
            </a:xfrm>
          </p:grpSpPr>
          <p:cxnSp>
            <p:nvCxnSpPr>
              <p:cNvPr id="1047" name="AutoShape 23"/>
              <p:cNvCxnSpPr>
                <a:cxnSpLocks noChangeShapeType="1"/>
              </p:cNvCxnSpPr>
              <p:nvPr/>
            </p:nvCxnSpPr>
            <p:spPr bwMode="auto">
              <a:xfrm rot="10800000">
                <a:off x="5091" y="2087"/>
                <a:ext cx="734" cy="584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048" name="AutoShape 24"/>
              <p:cNvCxnSpPr>
                <a:cxnSpLocks noChangeShapeType="1"/>
              </p:cNvCxnSpPr>
              <p:nvPr/>
            </p:nvCxnSpPr>
            <p:spPr bwMode="auto">
              <a:xfrm rot="10800000" flipH="1">
                <a:off x="4244" y="2191"/>
                <a:ext cx="666" cy="552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049" name="Oval 25"/>
              <p:cNvSpPr>
                <a:spLocks noChangeArrowheads="1"/>
              </p:cNvSpPr>
              <p:nvPr/>
            </p:nvSpPr>
            <p:spPr bwMode="auto">
              <a:xfrm rot="10800000">
                <a:off x="4809" y="1856"/>
                <a:ext cx="462" cy="462"/>
              </a:xfrm>
              <a:prstGeom prst="ellipse">
                <a:avLst/>
              </a:prstGeom>
              <a:gradFill rotWithShape="0">
                <a:gsLst>
                  <a:gs pos="0">
                    <a:srgbClr val="FFFF00"/>
                  </a:gs>
                  <a:gs pos="100000">
                    <a:srgbClr val="FFFF00">
                      <a:gamma/>
                      <a:shade val="60000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0" name="Oval 26"/>
              <p:cNvSpPr>
                <a:spLocks noChangeArrowheads="1"/>
              </p:cNvSpPr>
              <p:nvPr/>
            </p:nvSpPr>
            <p:spPr bwMode="auto">
              <a:xfrm rot="10800000">
                <a:off x="5752" y="2544"/>
                <a:ext cx="462" cy="462"/>
              </a:xfrm>
              <a:prstGeom prst="ellipse">
                <a:avLst/>
              </a:prstGeom>
              <a:gradFill rotWithShape="0">
                <a:gsLst>
                  <a:gs pos="0">
                    <a:srgbClr val="FFFF00"/>
                  </a:gs>
                  <a:gs pos="100000">
                    <a:srgbClr val="FFFF00">
                      <a:gamma/>
                      <a:shade val="60000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1" name="Oval 27"/>
              <p:cNvSpPr>
                <a:spLocks noChangeArrowheads="1"/>
              </p:cNvSpPr>
              <p:nvPr/>
            </p:nvSpPr>
            <p:spPr bwMode="auto">
              <a:xfrm rot="10800000">
                <a:off x="3919" y="2544"/>
                <a:ext cx="462" cy="462"/>
              </a:xfrm>
              <a:prstGeom prst="ellipse">
                <a:avLst/>
              </a:prstGeom>
              <a:gradFill rotWithShape="0">
                <a:gsLst>
                  <a:gs pos="0">
                    <a:srgbClr val="FFFF00"/>
                  </a:gs>
                  <a:gs pos="100000">
                    <a:srgbClr val="FFFF00">
                      <a:gamma/>
                      <a:shade val="60000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52" name="Group 28"/>
            <p:cNvGrpSpPr>
              <a:grpSpLocks/>
            </p:cNvGrpSpPr>
            <p:nvPr/>
          </p:nvGrpSpPr>
          <p:grpSpPr bwMode="auto">
            <a:xfrm>
              <a:off x="3919" y="2707"/>
              <a:ext cx="2295" cy="1150"/>
              <a:chOff x="3919" y="1856"/>
              <a:chExt cx="2295" cy="1150"/>
            </a:xfrm>
          </p:grpSpPr>
          <p:cxnSp>
            <p:nvCxnSpPr>
              <p:cNvPr id="1053" name="AutoShape 29"/>
              <p:cNvCxnSpPr>
                <a:cxnSpLocks noChangeShapeType="1"/>
              </p:cNvCxnSpPr>
              <p:nvPr/>
            </p:nvCxnSpPr>
            <p:spPr bwMode="auto">
              <a:xfrm rot="10800000">
                <a:off x="5091" y="2087"/>
                <a:ext cx="734" cy="584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054" name="AutoShape 30"/>
              <p:cNvCxnSpPr>
                <a:cxnSpLocks noChangeShapeType="1"/>
              </p:cNvCxnSpPr>
              <p:nvPr/>
            </p:nvCxnSpPr>
            <p:spPr bwMode="auto">
              <a:xfrm rot="10800000" flipH="1">
                <a:off x="4244" y="2191"/>
                <a:ext cx="666" cy="552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055" name="Oval 31"/>
              <p:cNvSpPr>
                <a:spLocks noChangeArrowheads="1"/>
              </p:cNvSpPr>
              <p:nvPr/>
            </p:nvSpPr>
            <p:spPr bwMode="auto">
              <a:xfrm rot="10800000">
                <a:off x="4809" y="1856"/>
                <a:ext cx="462" cy="462"/>
              </a:xfrm>
              <a:prstGeom prst="ellipse">
                <a:avLst/>
              </a:prstGeom>
              <a:gradFill rotWithShape="0">
                <a:gsLst>
                  <a:gs pos="0">
                    <a:srgbClr val="FFFF00"/>
                  </a:gs>
                  <a:gs pos="100000">
                    <a:srgbClr val="FFFF00">
                      <a:gamma/>
                      <a:shade val="60000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6" name="Oval 32"/>
              <p:cNvSpPr>
                <a:spLocks noChangeArrowheads="1"/>
              </p:cNvSpPr>
              <p:nvPr/>
            </p:nvSpPr>
            <p:spPr bwMode="auto">
              <a:xfrm rot="10800000">
                <a:off x="5752" y="2544"/>
                <a:ext cx="462" cy="462"/>
              </a:xfrm>
              <a:prstGeom prst="ellipse">
                <a:avLst/>
              </a:prstGeom>
              <a:gradFill rotWithShape="0">
                <a:gsLst>
                  <a:gs pos="0">
                    <a:srgbClr val="FFFF00"/>
                  </a:gs>
                  <a:gs pos="100000">
                    <a:srgbClr val="FFFF00">
                      <a:gamma/>
                      <a:shade val="60000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7" name="Oval 33"/>
              <p:cNvSpPr>
                <a:spLocks noChangeArrowheads="1"/>
              </p:cNvSpPr>
              <p:nvPr/>
            </p:nvSpPr>
            <p:spPr bwMode="auto">
              <a:xfrm rot="10800000">
                <a:off x="3919" y="2544"/>
                <a:ext cx="462" cy="462"/>
              </a:xfrm>
              <a:prstGeom prst="ellipse">
                <a:avLst/>
              </a:prstGeom>
              <a:gradFill rotWithShape="0">
                <a:gsLst>
                  <a:gs pos="0">
                    <a:srgbClr val="FFFF00"/>
                  </a:gs>
                  <a:gs pos="100000">
                    <a:srgbClr val="FFFF00">
                      <a:gamma/>
                      <a:shade val="60000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3714752"/>
            <a:ext cx="285752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Физические свойства.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2" name="Picture 2" descr="D:\ЮЛИЯ - документы\СЕРА\СЕРА и ее соединения\сера\Новая папка\S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142984"/>
            <a:ext cx="3612722" cy="300039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4214810" y="1214422"/>
            <a:ext cx="464347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— твердое агрегатное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                      состояние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— желтого цвета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— не растворима в воде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— не смачивается водой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     (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ФЛОТ</a:t>
            </a:r>
            <a:r>
              <a:rPr lang="ru-RU" sz="2400" b="1" dirty="0" err="1" smtClean="0">
                <a:solidFill>
                  <a:srgbClr val="642F04"/>
                </a:solidFill>
                <a:latin typeface="Comic Sans MS" pitchFamily="66" charset="0"/>
              </a:rPr>
              <a:t>ация</a:t>
            </a:r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)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— растворяется в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            органических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                 растворителях  </a:t>
            </a:r>
          </a:p>
        </p:txBody>
      </p:sp>
      <p:pic>
        <p:nvPicPr>
          <p:cNvPr id="7" name="Picture 7" descr="L05p3p0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5984" y="4214818"/>
            <a:ext cx="3329090" cy="249715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Химические свойства.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000108"/>
          <a:ext cx="8715436" cy="550072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357718"/>
                <a:gridCol w="4357718"/>
              </a:tblGrid>
              <a:tr h="936294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Окислительные </a:t>
                      </a: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свойства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Восстановительные свойства</a:t>
                      </a: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Химические свойства.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000108"/>
          <a:ext cx="8715436" cy="550072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357718"/>
                <a:gridCol w="4357718"/>
              </a:tblGrid>
              <a:tr h="936294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Окислительные </a:t>
                      </a: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свойства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Восстановительные свойства</a:t>
                      </a: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1. Сера взаимодействует практически со всеми металлами.</a:t>
                      </a:r>
                    </a:p>
                    <a:p>
                      <a:pPr algn="ctr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Al + S =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Химические свойства.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000108"/>
          <a:ext cx="8715436" cy="550072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357718"/>
                <a:gridCol w="4357718"/>
              </a:tblGrid>
              <a:tr h="936294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Окислительные </a:t>
                      </a: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свойства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Восстановительные свойства</a:t>
                      </a: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1. Сера взаимодействует практически со всеми металлами.</a:t>
                      </a:r>
                    </a:p>
                    <a:p>
                      <a:pPr algn="ctr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Al + S =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2. Со щелочными металлами сера взаимодействует без нагревания.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Na + S = 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0"/>
            <a:ext cx="835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Положение в Периодической системе:</a:t>
            </a:r>
          </a:p>
        </p:txBody>
      </p:sp>
      <p:pic>
        <p:nvPicPr>
          <p:cNvPr id="9" name="Picture 2" descr="E:\ГАЛОГЕНЫ\Рисунки\Период..gif"/>
          <p:cNvPicPr>
            <a:picLocks noChangeAspect="1" noChangeArrowheads="1"/>
          </p:cNvPicPr>
          <p:nvPr/>
        </p:nvPicPr>
        <p:blipFill>
          <a:blip r:embed="rId2" cstate="email">
            <a:lum/>
          </a:blip>
          <a:srcRect/>
          <a:stretch>
            <a:fillRect/>
          </a:stretch>
        </p:blipFill>
        <p:spPr bwMode="auto">
          <a:xfrm>
            <a:off x="172633" y="620688"/>
            <a:ext cx="8798734" cy="6057979"/>
          </a:xfrm>
          <a:prstGeom prst="rect">
            <a:avLst/>
          </a:prstGeom>
          <a:noFill/>
        </p:spPr>
      </p:pic>
      <p:pic>
        <p:nvPicPr>
          <p:cNvPr id="12" name="Picture 2" descr="E:\ГАЛОГЕНЫ\Рисунки\Период..gif"/>
          <p:cNvPicPr>
            <a:picLocks noChangeAspect="1" noChangeArrowheads="1"/>
          </p:cNvPicPr>
          <p:nvPr/>
        </p:nvPicPr>
        <p:blipFill>
          <a:blip r:embed="rId2" cstate="email">
            <a:lum bright="40000" contrast="-40000"/>
          </a:blip>
          <a:srcRect/>
          <a:stretch>
            <a:fillRect/>
          </a:stretch>
        </p:blipFill>
        <p:spPr bwMode="auto">
          <a:xfrm>
            <a:off x="172633" y="611381"/>
            <a:ext cx="8798734" cy="6057979"/>
          </a:xfrm>
          <a:prstGeom prst="rect">
            <a:avLst/>
          </a:prstGeom>
          <a:noFill/>
        </p:spPr>
      </p:pic>
      <p:pic>
        <p:nvPicPr>
          <p:cNvPr id="14" name="Picture 2" descr="E:\ГАЛОГЕНЫ\Рисунки\Период..gif"/>
          <p:cNvPicPr>
            <a:picLocks noChangeAspect="1" noChangeArrowheads="1"/>
          </p:cNvPicPr>
          <p:nvPr/>
        </p:nvPicPr>
        <p:blipFill>
          <a:blip r:embed="rId2" cstate="email">
            <a:lum/>
          </a:blip>
          <a:srcRect l="41721" t="25354" r="51732" b="69234"/>
          <a:stretch>
            <a:fillRect/>
          </a:stretch>
        </p:blipFill>
        <p:spPr bwMode="auto">
          <a:xfrm>
            <a:off x="3779912" y="2132856"/>
            <a:ext cx="885666" cy="50405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8" name="Picture 2" descr="E:\ГАЛОГЕНЫ\Рисунки\Период..gif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 t="41618"/>
          <a:stretch>
            <a:fillRect/>
          </a:stretch>
        </p:blipFill>
        <p:spPr bwMode="auto">
          <a:xfrm>
            <a:off x="172633" y="3140968"/>
            <a:ext cx="8798734" cy="35367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9512" y="3140968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Сера: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Порядковый номер № 16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Период : 3 период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Группа: 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VI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группа, главная подгруппа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Химические свойства.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000108"/>
          <a:ext cx="8715436" cy="550072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357718"/>
                <a:gridCol w="4357718"/>
              </a:tblGrid>
              <a:tr h="936294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Окислительные </a:t>
                      </a: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свойства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Восстановительные свойства</a:t>
                      </a: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1. Сера взаимодействует практически со всеми металлами.</a:t>
                      </a:r>
                    </a:p>
                    <a:p>
                      <a:pPr algn="ctr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Al + S =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2. Со щелочными металлами сера взаимодействует без нагревания.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Na + S = 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3. При повышенной температуре сера взаимодействует с водородом.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+ S =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Химические свойства.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000108"/>
          <a:ext cx="8715436" cy="550072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357718"/>
                <a:gridCol w="4357718"/>
              </a:tblGrid>
              <a:tr h="936294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Окислительные </a:t>
                      </a: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свойства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Восстановительные свойства</a:t>
                      </a: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1. Сера взаимодействует практически со всеми металлами.</a:t>
                      </a:r>
                    </a:p>
                    <a:p>
                      <a:pPr algn="ctr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Al + S =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1. Сера взаимодействует с кислородом (горит)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 + O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=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2. Со щелочными металлами сера взаимодействует без нагревания.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Na + S = 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3. При повышенной температуре сера взаимодействует с водородом.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+ S =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Химические свойства.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000108"/>
          <a:ext cx="8715436" cy="550072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357718"/>
                <a:gridCol w="4357718"/>
              </a:tblGrid>
              <a:tr h="936294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Окислительные </a:t>
                      </a: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свойства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Восстановительные свойства</a:t>
                      </a: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1. Сера взаимодействует практически со всеми металлами.</a:t>
                      </a:r>
                    </a:p>
                    <a:p>
                      <a:pPr algn="ctr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Al + S =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1. Сера взаимодействует с кислородом (горит)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 + O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=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2. Со щелочными металлами сера взаимодействует без нагревания.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Na + S = 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2. Сера взаимодействует со   фтором.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 + F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= 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3. При повышенной температуре сера взаимодействует с водородом.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+ S =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Химические свойства.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000108"/>
          <a:ext cx="8715436" cy="550072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357718"/>
                <a:gridCol w="4357718"/>
              </a:tblGrid>
              <a:tr h="936294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Окислительные </a:t>
                      </a: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свойства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Восстановительные свойства</a:t>
                      </a: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1. Сера взаимодействует практически со всеми металлами.</a:t>
                      </a:r>
                    </a:p>
                    <a:p>
                      <a:pPr algn="ctr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Al + S = Al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3</a:t>
                      </a:r>
                      <a:endParaRPr lang="ru-RU" sz="2800" b="1" kern="1200" baseline="-250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1. Сера взаимодействует с кислородом (горит)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 + O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= SO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endParaRPr lang="ru-RU" sz="2800" b="1" kern="1200" baseline="-250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2. Со щелочными металлами сера взаимодействует без нагревания.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Na + S = Na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 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2. Сера взаимодействует со   фтором.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 + F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= SF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6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3. При повышенной температуре сера взаимодействует с водородом.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+ S = H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Химические свойства.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000108"/>
          <a:ext cx="8715436" cy="550072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357718"/>
                <a:gridCol w="4357718"/>
              </a:tblGrid>
              <a:tr h="936294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Окислительные </a:t>
                      </a: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свойства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Восстановительные свойства</a:t>
                      </a: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1. Сера взаимодействует практически со всеми металлами.</a:t>
                      </a:r>
                    </a:p>
                    <a:p>
                      <a:pPr algn="ctr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2Al + 3S = Al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3</a:t>
                      </a:r>
                      <a:endParaRPr lang="ru-RU" sz="2800" b="1" kern="1200" baseline="-250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1. Сера взаимодействует с кислородом (горит)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 + O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= SO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endParaRPr lang="ru-RU" sz="2800" b="1" kern="1200" baseline="-250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2. Со щелочными металлами сера взаимодействует без нагревания.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2Na + S = Na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 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2. Сера взаимодействует со   фтором.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 + 3F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= SF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6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214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3. При повышенной температуре сера взаимодействует с водородом.</a:t>
                      </a:r>
                      <a:endParaRPr lang="en-US" sz="1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+ S = H</a:t>
                      </a:r>
                      <a:r>
                        <a:rPr lang="en-US" sz="2800" b="1" kern="1200" baseline="-250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8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</a:t>
                      </a:r>
                      <a:endParaRPr lang="ru-RU" sz="2800" b="1" kern="1200" dirty="0" smtClean="0">
                        <a:solidFill>
                          <a:srgbClr val="642F04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Прямая со стрелкой 19"/>
          <p:cNvCxnSpPr>
            <a:endCxn id="9" idx="3"/>
          </p:cNvCxnSpPr>
          <p:nvPr/>
        </p:nvCxnSpPr>
        <p:spPr>
          <a:xfrm rot="10800000" flipV="1">
            <a:off x="2144896" y="3429000"/>
            <a:ext cx="1569848" cy="66304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15" idx="1"/>
          </p:cNvCxnSpPr>
          <p:nvPr/>
        </p:nvCxnSpPr>
        <p:spPr>
          <a:xfrm>
            <a:off x="4929190" y="3429000"/>
            <a:ext cx="1714512" cy="39669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4714876" y="3714752"/>
            <a:ext cx="1285884" cy="114300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214282" y="142852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Применение серы.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643306" y="2500306"/>
            <a:ext cx="1359359" cy="1446550"/>
            <a:chOff x="3428992" y="2643182"/>
            <a:chExt cx="1359359" cy="1446550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auto">
            <a:xfrm>
              <a:off x="3428992" y="2714620"/>
              <a:ext cx="1359359" cy="1359100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00">
                    <a:gamma/>
                    <a:shade val="6000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571868" y="2643182"/>
              <a:ext cx="114300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dirty="0" smtClean="0"/>
                <a:t>S</a:t>
              </a:r>
              <a:endParaRPr lang="ru-RU" sz="8800" dirty="0"/>
            </a:p>
          </p:txBody>
        </p:sp>
      </p:grp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857232"/>
          <a:ext cx="6096000" cy="47639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0"/>
              </a:tblGrid>
              <a:tr h="377693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Производство резины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57312"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769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Производство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черного пороха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91618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7693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642F04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Производство красителей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769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885875" y="1257209"/>
            <a:ext cx="1029163" cy="1372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3500438"/>
            <a:ext cx="1573424" cy="118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5404363"/>
            <a:ext cx="1833552" cy="1194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429256" y="857232"/>
            <a:ext cx="3714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Производство спичек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00694" y="2571744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Медицина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29256" y="4786322"/>
            <a:ext cx="3714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Борьба с вредителями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72264" y="5214950"/>
            <a:ext cx="1824033" cy="136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43702" y="3071810"/>
            <a:ext cx="1560549" cy="15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72264" y="1285860"/>
            <a:ext cx="1738325" cy="130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Прямая со стрелкой 17"/>
          <p:cNvCxnSpPr>
            <a:endCxn id="8" idx="2"/>
          </p:cNvCxnSpPr>
          <p:nvPr/>
        </p:nvCxnSpPr>
        <p:spPr>
          <a:xfrm rot="10800000">
            <a:off x="2086566" y="1943318"/>
            <a:ext cx="1628179" cy="98561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16" idx="1"/>
          </p:cNvCxnSpPr>
          <p:nvPr/>
        </p:nvCxnSpPr>
        <p:spPr>
          <a:xfrm flipV="1">
            <a:off x="4857752" y="1937732"/>
            <a:ext cx="1714512" cy="91976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3107521" y="3964785"/>
            <a:ext cx="1000132" cy="64294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835696" y="3313813"/>
          <a:ext cx="5760640" cy="2325624"/>
        </p:xfrm>
        <a:graphic>
          <a:graphicData uri="http://schemas.openxmlformats.org/drawingml/2006/table">
            <a:tbl>
              <a:tblPr/>
              <a:tblGrid>
                <a:gridCol w="5760640"/>
              </a:tblGrid>
              <a:tr h="8714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r>
                        <a:rPr lang="ru-RU" sz="2800" b="1" dirty="0">
                          <a:latin typeface="Calibri"/>
                          <a:cs typeface="Times New Roman"/>
                        </a:rPr>
                        <a:t>                         </a:t>
                      </a:r>
                      <a:r>
                        <a:rPr lang="en-US" sz="2800" b="1" dirty="0" err="1">
                          <a:latin typeface="Calibri"/>
                          <a:cs typeface="Times New Roman"/>
                        </a:rPr>
                        <a:t>MgS</a:t>
                      </a:r>
                      <a:r>
                        <a:rPr lang="ru-RU" sz="2800" b="1" dirty="0">
                          <a:latin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8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ru-RU" sz="2800" b="1" dirty="0"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   </a:t>
                      </a: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SO</a:t>
                      </a:r>
                      <a:r>
                        <a:rPr lang="ru-RU" sz="2800" b="1" baseline="-25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714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r>
                        <a:rPr lang="ru-RU" sz="2800" b="1" dirty="0">
                          <a:latin typeface="Calibri"/>
                          <a:cs typeface="Times New Roman"/>
                        </a:rPr>
                        <a:t>                         </a:t>
                      </a:r>
                      <a:r>
                        <a:rPr lang="en-US" sz="2800" b="1" dirty="0">
                          <a:latin typeface="Calibri"/>
                          <a:cs typeface="Times New Roman"/>
                        </a:rPr>
                        <a:t>H</a:t>
                      </a:r>
                      <a:r>
                        <a:rPr lang="en-US" sz="2800" b="1" baseline="-25000" dirty="0">
                          <a:latin typeface="Calibri"/>
                          <a:cs typeface="Times New Roman"/>
                        </a:rPr>
                        <a:t>2</a:t>
                      </a:r>
                      <a:r>
                        <a:rPr lang="en-US" sz="2800" b="1" dirty="0">
                          <a:latin typeface="Calibri"/>
                          <a:cs typeface="Times New Roman"/>
                        </a:rPr>
                        <a:t>S</a:t>
                      </a:r>
                      <a:r>
                        <a:rPr lang="ru-RU" sz="2800" b="1" dirty="0">
                          <a:latin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16" name="Прямая со стрелкой 15"/>
          <p:cNvCxnSpPr/>
          <p:nvPr/>
        </p:nvCxnSpPr>
        <p:spPr>
          <a:xfrm>
            <a:off x="2411760" y="4509120"/>
            <a:ext cx="3744416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51520" y="404664"/>
            <a:ext cx="864096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Домашнее задание: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      Учебник «Химия – 9» , Н.Е.Кузнецова § 25,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Написать уравнения реакций для перехода.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Реакции № 1, 2, 5 разобрать как окислительно-восстановительные: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2267744" y="4005064"/>
            <a:ext cx="1512168" cy="28803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716016" y="4005064"/>
            <a:ext cx="1656184" cy="36004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267744" y="4653136"/>
            <a:ext cx="1512168" cy="72008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4572000" y="4725144"/>
            <a:ext cx="1584176" cy="64807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436096" y="377694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699792" y="377694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771800" y="514509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4067944" y="450912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436096" y="514509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914400" y="762000"/>
            <a:ext cx="1447800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dirty="0" smtClean="0">
                <a:ln w="1905"/>
                <a:solidFill>
                  <a:srgbClr val="CC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S</a:t>
            </a:r>
            <a:endParaRPr lang="ru-RU" sz="9600" b="1" dirty="0">
              <a:ln w="1905"/>
              <a:solidFill>
                <a:srgbClr val="CC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" y="1752600"/>
            <a:ext cx="7620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793905"/>
                </a:solidFill>
                <a:latin typeface="Comic Sans MS" pitchFamily="66" charset="0"/>
              </a:rPr>
              <a:t>+16</a:t>
            </a:r>
            <a:endParaRPr lang="ru-RU" sz="2400" b="1" dirty="0">
              <a:solidFill>
                <a:srgbClr val="793905"/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" y="838200"/>
            <a:ext cx="7620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793905"/>
                </a:solidFill>
                <a:latin typeface="Comic Sans MS" pitchFamily="66" charset="0"/>
              </a:rPr>
              <a:t>32</a:t>
            </a:r>
            <a:endParaRPr lang="ru-RU" sz="2400" b="1" dirty="0" smtClean="0">
              <a:solidFill>
                <a:srgbClr val="793905"/>
              </a:solidFill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57400" y="838200"/>
            <a:ext cx="6096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  <a:latin typeface="Verdana" pitchFamily="34" charset="0"/>
            </a:endParaRPr>
          </a:p>
        </p:txBody>
      </p:sp>
      <p:sp>
        <p:nvSpPr>
          <p:cNvPr id="15" name="Дуга 14"/>
          <p:cNvSpPr/>
          <p:nvPr/>
        </p:nvSpPr>
        <p:spPr>
          <a:xfrm>
            <a:off x="2438400" y="762000"/>
            <a:ext cx="533400" cy="1447800"/>
          </a:xfrm>
          <a:prstGeom prst="arc">
            <a:avLst>
              <a:gd name="adj1" fmla="val 16602595"/>
              <a:gd name="adj2" fmla="val 5240682"/>
            </a:avLst>
          </a:prstGeom>
          <a:ln w="38100">
            <a:solidFill>
              <a:srgbClr val="642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93905"/>
              </a:solidFill>
            </a:endParaRPr>
          </a:p>
        </p:txBody>
      </p:sp>
      <p:sp>
        <p:nvSpPr>
          <p:cNvPr id="16" name="Дуга 15"/>
          <p:cNvSpPr/>
          <p:nvPr/>
        </p:nvSpPr>
        <p:spPr>
          <a:xfrm>
            <a:off x="2819400" y="762000"/>
            <a:ext cx="533400" cy="1447800"/>
          </a:xfrm>
          <a:prstGeom prst="arc">
            <a:avLst>
              <a:gd name="adj1" fmla="val 16602595"/>
              <a:gd name="adj2" fmla="val 5240682"/>
            </a:avLst>
          </a:prstGeom>
          <a:ln w="38100">
            <a:solidFill>
              <a:srgbClr val="642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93905"/>
              </a:solidFill>
            </a:endParaRPr>
          </a:p>
        </p:txBody>
      </p:sp>
      <p:sp>
        <p:nvSpPr>
          <p:cNvPr id="18" name="Дуга 17"/>
          <p:cNvSpPr/>
          <p:nvPr/>
        </p:nvSpPr>
        <p:spPr>
          <a:xfrm>
            <a:off x="3181350" y="762000"/>
            <a:ext cx="533400" cy="1447800"/>
          </a:xfrm>
          <a:prstGeom prst="arc">
            <a:avLst>
              <a:gd name="adj1" fmla="val 16602595"/>
              <a:gd name="adj2" fmla="val 5240682"/>
            </a:avLst>
          </a:prstGeom>
          <a:ln w="38100">
            <a:solidFill>
              <a:srgbClr val="642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93905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362200" y="2196000"/>
            <a:ext cx="6096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793905"/>
                </a:solidFill>
                <a:latin typeface="Comic Sans MS" pitchFamily="66" charset="0"/>
              </a:rPr>
              <a:t>2</a:t>
            </a:r>
            <a:endParaRPr lang="ru-RU" sz="2400" b="1" dirty="0">
              <a:solidFill>
                <a:srgbClr val="793905"/>
              </a:solidFill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40000" y="2196000"/>
            <a:ext cx="6096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793905"/>
                </a:solidFill>
                <a:latin typeface="Comic Sans MS" pitchFamily="66" charset="0"/>
              </a:rPr>
              <a:t>6</a:t>
            </a:r>
            <a:endParaRPr lang="ru-RU" sz="2400" b="1" dirty="0" smtClean="0">
              <a:solidFill>
                <a:srgbClr val="793905"/>
              </a:solidFill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808000" y="2196000"/>
            <a:ext cx="6096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793905"/>
                </a:solidFill>
                <a:latin typeface="Comic Sans MS" pitchFamily="66" charset="0"/>
              </a:rPr>
              <a:t>8</a:t>
            </a:r>
            <a:endParaRPr lang="ru-RU" sz="2400" b="1" dirty="0" smtClean="0">
              <a:solidFill>
                <a:srgbClr val="793905"/>
              </a:solidFill>
              <a:latin typeface="Comic Sans MS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038600" y="838200"/>
            <a:ext cx="13716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  <a:latin typeface="Verdana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038600" y="1752600"/>
            <a:ext cx="13716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  <a:latin typeface="Verdana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114800" y="1295400"/>
            <a:ext cx="13716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  <a:latin typeface="Verdana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371600" y="4648200"/>
            <a:ext cx="533400" cy="4572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1905000" y="4267200"/>
            <a:ext cx="533400" cy="4572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2971800" y="3886200"/>
            <a:ext cx="533400" cy="4572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3505200" y="3886200"/>
            <a:ext cx="533400" cy="4572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2438400" y="3886200"/>
            <a:ext cx="533400" cy="4572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5638800" y="3124200"/>
            <a:ext cx="533400" cy="4572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5105400" y="3124200"/>
            <a:ext cx="533400" cy="4572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4572000" y="3124200"/>
            <a:ext cx="533400" cy="4572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4038600" y="3505200"/>
            <a:ext cx="533400" cy="4572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1115616" y="4191000"/>
            <a:ext cx="827484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793905"/>
                </a:solidFill>
                <a:latin typeface="Comic Sans MS" pitchFamily="66" charset="0"/>
              </a:rPr>
              <a:t>1s</a:t>
            </a:r>
            <a:r>
              <a:rPr lang="en-US" sz="2400" b="1" baseline="30000" dirty="0" smtClean="0">
                <a:solidFill>
                  <a:srgbClr val="793905"/>
                </a:solidFill>
                <a:latin typeface="Comic Sans MS" pitchFamily="66" charset="0"/>
              </a:rPr>
              <a:t>2</a:t>
            </a:r>
            <a:endParaRPr lang="ru-RU" sz="2400" b="1" baseline="30000" dirty="0">
              <a:solidFill>
                <a:srgbClr val="793905"/>
              </a:solidFill>
              <a:latin typeface="Comic Sans MS" pitchFamily="66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1763688" y="3861048"/>
            <a:ext cx="753616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793905"/>
                </a:solidFill>
                <a:latin typeface="Comic Sans MS" pitchFamily="66" charset="0"/>
              </a:rPr>
              <a:t>2s</a:t>
            </a:r>
            <a:r>
              <a:rPr lang="en-US" sz="2400" b="1" baseline="30000" dirty="0" smtClean="0">
                <a:solidFill>
                  <a:srgbClr val="793905"/>
                </a:solidFill>
                <a:latin typeface="Comic Sans MS" pitchFamily="66" charset="0"/>
              </a:rPr>
              <a:t>2</a:t>
            </a:r>
            <a:r>
              <a:rPr lang="ru-RU" b="1" baseline="30000" dirty="0" smtClean="0">
                <a:solidFill>
                  <a:srgbClr val="000066"/>
                </a:solidFill>
                <a:latin typeface="Verdana" pitchFamily="34" charset="0"/>
              </a:rPr>
              <a:t>                              </a:t>
            </a:r>
            <a:endParaRPr lang="ru-RU" b="1" dirty="0">
              <a:solidFill>
                <a:srgbClr val="002060"/>
              </a:solidFill>
              <a:latin typeface="Verdana" pitchFamily="34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2915816" y="3429000"/>
            <a:ext cx="6858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793905"/>
                </a:solidFill>
                <a:latin typeface="Comic Sans MS" pitchFamily="66" charset="0"/>
              </a:rPr>
              <a:t>2p</a:t>
            </a:r>
            <a:r>
              <a:rPr lang="en-US" sz="2400" b="1" baseline="30000" dirty="0" smtClean="0">
                <a:solidFill>
                  <a:srgbClr val="793905"/>
                </a:solidFill>
                <a:latin typeface="Comic Sans MS" pitchFamily="66" charset="0"/>
              </a:rPr>
              <a:t>6</a:t>
            </a:r>
            <a:endParaRPr lang="ru-RU" sz="2400" b="1" baseline="30000" dirty="0">
              <a:solidFill>
                <a:srgbClr val="793905"/>
              </a:solidFill>
              <a:latin typeface="Comic Sans MS" pitchFamily="66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3958208" y="3039616"/>
            <a:ext cx="6858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793905"/>
                </a:solidFill>
                <a:latin typeface="Comic Sans MS" pitchFamily="66" charset="0"/>
              </a:rPr>
              <a:t>3s</a:t>
            </a:r>
            <a:r>
              <a:rPr lang="en-US" sz="2400" b="1" baseline="30000" dirty="0" smtClean="0">
                <a:solidFill>
                  <a:srgbClr val="793905"/>
                </a:solidFill>
                <a:latin typeface="Comic Sans MS" pitchFamily="66" charset="0"/>
              </a:rPr>
              <a:t>2</a:t>
            </a:r>
            <a:endParaRPr lang="ru-RU" sz="2400" b="1" baseline="30000" dirty="0">
              <a:solidFill>
                <a:srgbClr val="793905"/>
              </a:solidFill>
              <a:latin typeface="Comic Sans MS" pitchFamily="66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004048" y="2636912"/>
            <a:ext cx="6858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793905"/>
                </a:solidFill>
                <a:latin typeface="Comic Sans MS" pitchFamily="66" charset="0"/>
              </a:rPr>
              <a:t>3p</a:t>
            </a:r>
            <a:r>
              <a:rPr lang="en-US" sz="2400" b="1" baseline="30000" dirty="0" smtClean="0">
                <a:solidFill>
                  <a:srgbClr val="793905"/>
                </a:solidFill>
                <a:latin typeface="Comic Sans MS" pitchFamily="66" charset="0"/>
              </a:rPr>
              <a:t>4</a:t>
            </a:r>
            <a:endParaRPr lang="ru-RU" sz="2400" b="1" baseline="30000" dirty="0">
              <a:solidFill>
                <a:srgbClr val="793905"/>
              </a:solidFill>
              <a:latin typeface="Comic Sans MS" pitchFamily="66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8305800" y="2743200"/>
            <a:ext cx="533400" cy="4572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7772400" y="2743200"/>
            <a:ext cx="533400" cy="4572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/>
          <p:nvPr/>
        </p:nvSpPr>
        <p:spPr>
          <a:xfrm>
            <a:off x="7239000" y="2743200"/>
            <a:ext cx="533400" cy="4572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6705600" y="2743200"/>
            <a:ext cx="533400" cy="4572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>
            <a:off x="6172200" y="2743200"/>
            <a:ext cx="533400" cy="4572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7164288" y="2276872"/>
            <a:ext cx="6858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793905"/>
                </a:solidFill>
                <a:latin typeface="Comic Sans MS" pitchFamily="66" charset="0"/>
              </a:rPr>
              <a:t>3d</a:t>
            </a:r>
            <a:r>
              <a:rPr lang="en-US" sz="2400" b="1" baseline="30000" dirty="0" smtClean="0">
                <a:solidFill>
                  <a:srgbClr val="793905"/>
                </a:solidFill>
                <a:latin typeface="Comic Sans MS" pitchFamily="66" charset="0"/>
              </a:rPr>
              <a:t>0</a:t>
            </a:r>
            <a:endParaRPr lang="ru-RU" sz="2400" b="1" baseline="30000" dirty="0">
              <a:solidFill>
                <a:srgbClr val="793905"/>
              </a:solidFill>
              <a:latin typeface="Comic Sans MS" pitchFamily="66" charset="0"/>
            </a:endParaRPr>
          </a:p>
        </p:txBody>
      </p:sp>
      <p:cxnSp>
        <p:nvCxnSpPr>
          <p:cNvPr id="89" name="Прямая со стрелкой 88"/>
          <p:cNvCxnSpPr/>
          <p:nvPr/>
        </p:nvCxnSpPr>
        <p:spPr>
          <a:xfrm rot="5400000">
            <a:off x="1600994" y="4876006"/>
            <a:ext cx="304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 rot="5400000">
            <a:off x="2687128" y="4128791"/>
            <a:ext cx="304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 rot="5400000">
            <a:off x="2154866" y="4510928"/>
            <a:ext cx="304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 rot="5400000">
            <a:off x="3741418" y="4135615"/>
            <a:ext cx="304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 rot="5400000">
            <a:off x="3178448" y="4128791"/>
            <a:ext cx="304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 стрелкой 93"/>
          <p:cNvCxnSpPr/>
          <p:nvPr/>
        </p:nvCxnSpPr>
        <p:spPr>
          <a:xfrm rot="16200000">
            <a:off x="1404239" y="4857809"/>
            <a:ext cx="304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 стрелкой 94"/>
          <p:cNvCxnSpPr/>
          <p:nvPr/>
        </p:nvCxnSpPr>
        <p:spPr>
          <a:xfrm rot="5400000">
            <a:off x="4816179" y="3342907"/>
            <a:ext cx="304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 стрелкой 95"/>
          <p:cNvCxnSpPr/>
          <p:nvPr/>
        </p:nvCxnSpPr>
        <p:spPr>
          <a:xfrm rot="5400000">
            <a:off x="4270269" y="3760302"/>
            <a:ext cx="304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 стрелкой 97"/>
          <p:cNvCxnSpPr/>
          <p:nvPr/>
        </p:nvCxnSpPr>
        <p:spPr>
          <a:xfrm rot="16200000">
            <a:off x="1950149" y="4481358"/>
            <a:ext cx="304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 стрелкой 98"/>
          <p:cNvCxnSpPr/>
          <p:nvPr/>
        </p:nvCxnSpPr>
        <p:spPr>
          <a:xfrm rot="16200000">
            <a:off x="2482412" y="4093534"/>
            <a:ext cx="304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/>
          <p:nvPr/>
        </p:nvCxnSpPr>
        <p:spPr>
          <a:xfrm rot="16200000">
            <a:off x="2972594" y="4114006"/>
            <a:ext cx="304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 стрелкой 100"/>
          <p:cNvCxnSpPr/>
          <p:nvPr/>
        </p:nvCxnSpPr>
        <p:spPr>
          <a:xfrm rot="16200000">
            <a:off x="3505994" y="4114006"/>
            <a:ext cx="304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 стрелкой 101"/>
          <p:cNvCxnSpPr/>
          <p:nvPr/>
        </p:nvCxnSpPr>
        <p:spPr>
          <a:xfrm rot="16200000">
            <a:off x="4039394" y="3733006"/>
            <a:ext cx="304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 rot="16200000">
            <a:off x="4600090" y="3330397"/>
            <a:ext cx="304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 стрелкой 103"/>
          <p:cNvCxnSpPr/>
          <p:nvPr/>
        </p:nvCxnSpPr>
        <p:spPr>
          <a:xfrm rot="16200000">
            <a:off x="5652000" y="3348000"/>
            <a:ext cx="304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 стрелкой 104"/>
          <p:cNvCxnSpPr/>
          <p:nvPr/>
        </p:nvCxnSpPr>
        <p:spPr>
          <a:xfrm rot="16200000">
            <a:off x="5148000" y="3348000"/>
            <a:ext cx="304800" cy="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рямоугольник 105"/>
          <p:cNvSpPr/>
          <p:nvPr/>
        </p:nvSpPr>
        <p:spPr>
          <a:xfrm>
            <a:off x="0" y="5791200"/>
            <a:ext cx="529208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93905"/>
                </a:solidFill>
                <a:latin typeface="Comic Sans MS" pitchFamily="66" charset="0"/>
              </a:rPr>
              <a:t>Краткая электронная запись-</a:t>
            </a:r>
            <a:endParaRPr lang="ru-RU" sz="2400" b="1" dirty="0">
              <a:solidFill>
                <a:srgbClr val="793905"/>
              </a:solidFill>
              <a:latin typeface="Comic Sans MS" pitchFamily="66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667000" y="4572000"/>
            <a:ext cx="4800600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93905"/>
                </a:solidFill>
                <a:latin typeface="Comic Sans MS" pitchFamily="66" charset="0"/>
              </a:rPr>
              <a:t>Валентные возможности- </a:t>
            </a:r>
            <a:r>
              <a:rPr lang="en-US" sz="2000" b="1" dirty="0" smtClean="0">
                <a:solidFill>
                  <a:srgbClr val="793905"/>
                </a:solidFill>
                <a:latin typeface="Verdana" pitchFamily="34" charset="0"/>
              </a:rPr>
              <a:t>II</a:t>
            </a:r>
            <a:r>
              <a:rPr lang="ru-RU" sz="2000" b="1" dirty="0" smtClean="0">
                <a:solidFill>
                  <a:srgbClr val="793905"/>
                </a:solidFill>
                <a:latin typeface="Verdana" pitchFamily="34" charset="0"/>
              </a:rPr>
              <a:t>; </a:t>
            </a:r>
            <a:endParaRPr lang="ru-RU" sz="2000" b="1" dirty="0">
              <a:solidFill>
                <a:srgbClr val="793905"/>
              </a:solidFill>
              <a:latin typeface="Verdana" pitchFamily="34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7123387" y="4692869"/>
            <a:ext cx="6858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793905"/>
                </a:solidFill>
                <a:latin typeface="Verdana" pitchFamily="34" charset="0"/>
              </a:rPr>
              <a:t>IV</a:t>
            </a:r>
            <a:r>
              <a:rPr lang="ru-RU" sz="2000" b="1" dirty="0" smtClean="0">
                <a:solidFill>
                  <a:srgbClr val="793905"/>
                </a:solidFill>
                <a:latin typeface="Verdana" pitchFamily="34" charset="0"/>
              </a:rPr>
              <a:t>;</a:t>
            </a:r>
            <a:endParaRPr lang="ru-RU" sz="2000" b="1" dirty="0">
              <a:solidFill>
                <a:srgbClr val="793905"/>
              </a:solidFill>
              <a:latin typeface="Verdana" pitchFamily="34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7668000" y="4680000"/>
            <a:ext cx="685800" cy="557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793905"/>
                </a:solidFill>
                <a:latin typeface="Verdana" pitchFamily="34" charset="0"/>
              </a:rPr>
              <a:t>VI</a:t>
            </a:r>
            <a:r>
              <a:rPr lang="ru-RU" sz="2000" b="1" dirty="0" smtClean="0">
                <a:solidFill>
                  <a:srgbClr val="793905"/>
                </a:solidFill>
                <a:latin typeface="Verdana" pitchFamily="34" charset="0"/>
              </a:rPr>
              <a:t>.</a:t>
            </a:r>
            <a:endParaRPr lang="ru-RU" sz="2000" b="1" dirty="0">
              <a:solidFill>
                <a:srgbClr val="793905"/>
              </a:solidFill>
              <a:latin typeface="Verdana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87524" y="0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Строение атома серы: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5399584" y="5733256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3905"/>
                </a:solidFill>
                <a:latin typeface="Comic Sans MS" pitchFamily="66" charset="0"/>
              </a:rPr>
              <a:t>1</a:t>
            </a:r>
            <a:r>
              <a:rPr lang="en-US" sz="2800" b="1" dirty="0" smtClean="0">
                <a:solidFill>
                  <a:srgbClr val="793905"/>
                </a:solidFill>
                <a:latin typeface="Comic Sans MS" pitchFamily="66" charset="0"/>
              </a:rPr>
              <a:t>s</a:t>
            </a:r>
            <a:r>
              <a:rPr lang="en-US" sz="2800" b="1" baseline="30000" dirty="0" smtClean="0">
                <a:solidFill>
                  <a:srgbClr val="793905"/>
                </a:solidFill>
                <a:latin typeface="Comic Sans MS" pitchFamily="66" charset="0"/>
              </a:rPr>
              <a:t>2</a:t>
            </a:r>
            <a:r>
              <a:rPr lang="en-US" sz="2800" b="1" dirty="0" smtClean="0">
                <a:solidFill>
                  <a:srgbClr val="793905"/>
                </a:solidFill>
                <a:latin typeface="Comic Sans MS" pitchFamily="66" charset="0"/>
              </a:rPr>
              <a:t> 2s</a:t>
            </a:r>
            <a:r>
              <a:rPr lang="en-US" sz="2800" b="1" baseline="30000" dirty="0" smtClean="0">
                <a:solidFill>
                  <a:srgbClr val="793905"/>
                </a:solidFill>
                <a:latin typeface="Comic Sans MS" pitchFamily="66" charset="0"/>
              </a:rPr>
              <a:t>2</a:t>
            </a:r>
            <a:r>
              <a:rPr lang="en-US" sz="2800" b="1" dirty="0" smtClean="0">
                <a:solidFill>
                  <a:srgbClr val="793905"/>
                </a:solidFill>
                <a:latin typeface="Comic Sans MS" pitchFamily="66" charset="0"/>
              </a:rPr>
              <a:t>2p</a:t>
            </a:r>
            <a:r>
              <a:rPr lang="en-US" sz="2800" b="1" baseline="30000" dirty="0" smtClean="0">
                <a:solidFill>
                  <a:srgbClr val="793905"/>
                </a:solidFill>
                <a:latin typeface="Comic Sans MS" pitchFamily="66" charset="0"/>
              </a:rPr>
              <a:t>6</a:t>
            </a:r>
            <a:r>
              <a:rPr lang="en-US" sz="2800" b="1" dirty="0" smtClean="0">
                <a:solidFill>
                  <a:srgbClr val="793905"/>
                </a:solidFill>
                <a:latin typeface="Comic Sans MS" pitchFamily="66" charset="0"/>
              </a:rPr>
              <a:t> 3s</a:t>
            </a:r>
            <a:r>
              <a:rPr lang="en-US" sz="2800" b="1" baseline="30000" dirty="0" smtClean="0">
                <a:solidFill>
                  <a:srgbClr val="793905"/>
                </a:solidFill>
                <a:latin typeface="Comic Sans MS" pitchFamily="66" charset="0"/>
              </a:rPr>
              <a:t>2</a:t>
            </a:r>
            <a:r>
              <a:rPr lang="en-US" sz="2800" b="1" dirty="0" smtClean="0">
                <a:solidFill>
                  <a:srgbClr val="793905"/>
                </a:solidFill>
                <a:latin typeface="Comic Sans MS" pitchFamily="66" charset="0"/>
              </a:rPr>
              <a:t>3p</a:t>
            </a:r>
            <a:r>
              <a:rPr lang="en-US" sz="2800" b="1" baseline="30000" dirty="0" smtClean="0">
                <a:solidFill>
                  <a:srgbClr val="793905"/>
                </a:solidFill>
                <a:latin typeface="Comic Sans MS" pitchFamily="66" charset="0"/>
              </a:rPr>
              <a:t>4</a:t>
            </a:r>
            <a:endParaRPr lang="ru-RU" sz="2800" b="1" baseline="30000" dirty="0" smtClean="0">
              <a:solidFill>
                <a:srgbClr val="793905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0.00926 L 0.00139 0.11435 C 0.029 0.11806 0.13073 0.11806 0.16302 0.11435 C 0.16302 0.04444 0.16493 -0.01644 0.16493 -0.07083 " pathEditMode="relative" rAng="0" ptsTypes="FtfF">
                                      <p:cBhvr>
                                        <p:cTn id="6" dur="5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" y="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1134 L -5.55556E-7 0.04884 L 0.28281 0.04884 C 0.28281 0.00069 0.28108 -0.07153 0.28108 -0.12894 " pathEditMode="relative" rAng="0" ptsTypes="FAfF">
                                      <p:cBhvr>
                                        <p:cTn id="16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-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9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10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Нахождение серы в природе.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grpSp>
        <p:nvGrpSpPr>
          <p:cNvPr id="2" name="Группа 4"/>
          <p:cNvGrpSpPr/>
          <p:nvPr/>
        </p:nvGrpSpPr>
        <p:grpSpPr>
          <a:xfrm>
            <a:off x="3892320" y="1982450"/>
            <a:ext cx="1359359" cy="1446550"/>
            <a:chOff x="3428992" y="2643182"/>
            <a:chExt cx="1359359" cy="1446550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auto">
            <a:xfrm>
              <a:off x="3428992" y="2714620"/>
              <a:ext cx="1359359" cy="1359100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00">
                    <a:gamma/>
                    <a:shade val="6000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571868" y="2643182"/>
              <a:ext cx="114300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dirty="0" smtClean="0"/>
                <a:t>S</a:t>
              </a:r>
              <a:endParaRPr lang="ru-RU" sz="8800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429256" y="857232"/>
            <a:ext cx="3714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Сера самородная (</a:t>
            </a:r>
            <a:r>
              <a:rPr lang="en-US" sz="2400" b="1" dirty="0" smtClean="0">
                <a:solidFill>
                  <a:srgbClr val="642F04"/>
                </a:solidFill>
                <a:latin typeface="Comic Sans MS" pitchFamily="66" charset="0"/>
              </a:rPr>
              <a:t>S)</a:t>
            </a:r>
            <a:endParaRPr lang="ru-RU" sz="2400" b="1" dirty="0" smtClean="0">
              <a:solidFill>
                <a:srgbClr val="642F04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0694" y="3212976"/>
            <a:ext cx="36433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Цинковая обманка</a:t>
            </a:r>
          </a:p>
          <a:p>
            <a:pPr algn="ctr"/>
            <a:r>
              <a:rPr lang="en-US" sz="2400" b="1" dirty="0" smtClean="0">
                <a:solidFill>
                  <a:srgbClr val="642F04"/>
                </a:solidFill>
                <a:latin typeface="Comic Sans MS" pitchFamily="66" charset="0"/>
              </a:rPr>
              <a:t>(</a:t>
            </a:r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сфалерит  </a:t>
            </a:r>
            <a:r>
              <a:rPr lang="en-US" sz="2400" b="1" dirty="0" err="1" smtClean="0">
                <a:solidFill>
                  <a:srgbClr val="642F04"/>
                </a:solidFill>
                <a:latin typeface="Comic Sans MS" pitchFamily="66" charset="0"/>
              </a:rPr>
              <a:t>ZnS</a:t>
            </a:r>
            <a:r>
              <a:rPr lang="en-US" sz="2400" b="1" dirty="0" smtClean="0">
                <a:solidFill>
                  <a:srgbClr val="642F04"/>
                </a:solidFill>
                <a:latin typeface="Comic Sans MS" pitchFamily="66" charset="0"/>
              </a:rPr>
              <a:t>)</a:t>
            </a:r>
            <a:endParaRPr lang="ru-RU" sz="2400" b="1" dirty="0" smtClean="0">
              <a:solidFill>
                <a:srgbClr val="642F04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5856" y="4005064"/>
            <a:ext cx="3714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Киноварь (</a:t>
            </a:r>
            <a:r>
              <a:rPr lang="en-US" sz="2400" b="1" dirty="0" err="1" smtClean="0">
                <a:solidFill>
                  <a:srgbClr val="642F04"/>
                </a:solidFill>
                <a:latin typeface="Comic Sans MS" pitchFamily="66" charset="0"/>
              </a:rPr>
              <a:t>HgS</a:t>
            </a:r>
            <a:r>
              <a:rPr lang="en-US" sz="2400" b="1" dirty="0" smtClean="0">
                <a:solidFill>
                  <a:srgbClr val="642F04"/>
                </a:solidFill>
                <a:latin typeface="Comic Sans MS" pitchFamily="66" charset="0"/>
              </a:rPr>
              <a:t>)</a:t>
            </a:r>
            <a:endParaRPr lang="ru-RU" sz="2400" b="1" dirty="0" smtClean="0">
              <a:solidFill>
                <a:srgbClr val="642F04"/>
              </a:solidFill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124744"/>
            <a:ext cx="270154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168" y="4005064"/>
            <a:ext cx="2697088" cy="26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63888" y="4509120"/>
            <a:ext cx="216024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1560" y="4293096"/>
            <a:ext cx="237626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16216" y="1268760"/>
            <a:ext cx="201899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2" name="Прямоугольник 21"/>
          <p:cNvSpPr/>
          <p:nvPr/>
        </p:nvSpPr>
        <p:spPr>
          <a:xfrm>
            <a:off x="179512" y="34290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Свинцовый блеск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(галенит </a:t>
            </a:r>
            <a:r>
              <a:rPr lang="en-US" sz="2400" b="1" dirty="0" err="1" smtClean="0">
                <a:solidFill>
                  <a:srgbClr val="642F04"/>
                </a:solidFill>
                <a:latin typeface="Comic Sans MS" pitchFamily="66" charset="0"/>
              </a:rPr>
              <a:t>PbS</a:t>
            </a:r>
            <a:r>
              <a:rPr lang="en-US" sz="2400" b="1" dirty="0" smtClean="0">
                <a:solidFill>
                  <a:srgbClr val="642F04"/>
                </a:solidFill>
                <a:latin typeface="Comic Sans MS" pitchFamily="66" charset="0"/>
              </a:rPr>
              <a:t>)</a:t>
            </a:r>
            <a:endParaRPr lang="ru-RU" sz="2400" b="1" dirty="0" smtClean="0">
              <a:solidFill>
                <a:srgbClr val="642F04"/>
              </a:solidFill>
              <a:latin typeface="Comic Sans MS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1520" y="692696"/>
            <a:ext cx="49327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Серный колчедан </a:t>
            </a:r>
          </a:p>
          <a:p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                     (пирит </a:t>
            </a:r>
            <a:r>
              <a:rPr lang="en-US" sz="2400" b="1" dirty="0" smtClean="0">
                <a:solidFill>
                  <a:srgbClr val="642F04"/>
                </a:solidFill>
                <a:latin typeface="Comic Sans MS" pitchFamily="66" charset="0"/>
              </a:rPr>
              <a:t>F</a:t>
            </a:r>
            <a:r>
              <a:rPr lang="ru-RU" sz="2400" b="1" dirty="0" smtClean="0">
                <a:solidFill>
                  <a:srgbClr val="642F04"/>
                </a:solidFill>
                <a:latin typeface="Comic Sans MS" pitchFamily="66" charset="0"/>
              </a:rPr>
              <a:t>е</a:t>
            </a:r>
            <a:r>
              <a:rPr lang="en-US" sz="2400" b="1" dirty="0" smtClean="0">
                <a:solidFill>
                  <a:srgbClr val="642F04"/>
                </a:solidFill>
                <a:latin typeface="Comic Sans MS" pitchFamily="66" charset="0"/>
              </a:rPr>
              <a:t>S</a:t>
            </a:r>
            <a:r>
              <a:rPr lang="en-US" sz="2400" b="1" baseline="-25000" dirty="0" smtClean="0">
                <a:solidFill>
                  <a:srgbClr val="642F04"/>
                </a:solidFill>
                <a:latin typeface="Comic Sans MS" pitchFamily="66" charset="0"/>
              </a:rPr>
              <a:t>2</a:t>
            </a:r>
            <a:r>
              <a:rPr lang="en-US" sz="2400" b="1" dirty="0" smtClean="0">
                <a:solidFill>
                  <a:srgbClr val="642F04"/>
                </a:solidFill>
                <a:latin typeface="Comic Sans MS" pitchFamily="66" charset="0"/>
              </a:rPr>
              <a:t>)</a:t>
            </a:r>
            <a:endParaRPr lang="ru-RU" sz="2400" b="1" dirty="0" smtClean="0">
              <a:solidFill>
                <a:srgbClr val="642F04"/>
              </a:solidFill>
              <a:latin typeface="Comic Sans MS" pitchFamily="66" charset="0"/>
            </a:endParaRPr>
          </a:p>
        </p:txBody>
      </p:sp>
      <p:cxnSp>
        <p:nvCxnSpPr>
          <p:cNvPr id="41" name="Прямая со стрелкой 40"/>
          <p:cNvCxnSpPr/>
          <p:nvPr/>
        </p:nvCxnSpPr>
        <p:spPr>
          <a:xfrm flipV="1">
            <a:off x="5220072" y="1700808"/>
            <a:ext cx="1152128" cy="576064"/>
          </a:xfrm>
          <a:prstGeom prst="straightConnector1">
            <a:avLst/>
          </a:prstGeom>
          <a:ln w="317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5220072" y="3140968"/>
            <a:ext cx="792088" cy="792088"/>
          </a:xfrm>
          <a:prstGeom prst="straightConnector1">
            <a:avLst/>
          </a:prstGeom>
          <a:ln w="317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 flipV="1">
            <a:off x="3131840" y="1628800"/>
            <a:ext cx="720080" cy="648072"/>
          </a:xfrm>
          <a:prstGeom prst="straightConnector1">
            <a:avLst/>
          </a:prstGeom>
          <a:ln w="317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>
            <a:off x="2699792" y="3068960"/>
            <a:ext cx="1152128" cy="936104"/>
          </a:xfrm>
          <a:prstGeom prst="straightConnector1">
            <a:avLst/>
          </a:prstGeom>
          <a:ln w="317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4572000" y="3429000"/>
            <a:ext cx="0" cy="648072"/>
          </a:xfrm>
          <a:prstGeom prst="straightConnector1">
            <a:avLst/>
          </a:prstGeom>
          <a:ln w="317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71670" y="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Сера самородная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2050" name="Picture 2" descr="D:\ЮЛИЯ - документы\9 КЛАСС\Индонезия\047сер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764704"/>
            <a:ext cx="7776864" cy="583264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71670" y="142852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Сера самородная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2" name="Picture 2" descr="D:\ЮЛИЯ - документы\СЕРА\СЕРА и ее соединения\сера\0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4277" y="1243939"/>
            <a:ext cx="7725375" cy="513683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71670" y="142852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Сера самородная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4098" name="Picture 2" descr="D:\ЮЛИЯ - документы\СЕРА\СЕРА и ее соединения\сера\kurily2008_2_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928670"/>
            <a:ext cx="8583302" cy="570789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71670" y="142852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Сера самородная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4" name="Picture 2" descr="D:\ЮЛИЯ - документы\СЕРА\СЕРА и ее соединения\сера\Новая папка\S_доб_КальдИндонез_Ije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9" y="885825"/>
            <a:ext cx="3762390" cy="565506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71670" y="142852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Сера самородная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14" y="1071546"/>
            <a:ext cx="6705854" cy="514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906</Words>
  <Application>Microsoft Office PowerPoint</Application>
  <PresentationFormat>Экран (4:3)</PresentationFormat>
  <Paragraphs>195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ПУСТЫНЯ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Олег</cp:lastModifiedBy>
  <cp:revision>73</cp:revision>
  <dcterms:created xsi:type="dcterms:W3CDTF">2010-01-30T10:50:42Z</dcterms:created>
  <dcterms:modified xsi:type="dcterms:W3CDTF">2012-02-04T18:15:58Z</dcterms:modified>
</cp:coreProperties>
</file>