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65" r:id="rId4"/>
    <p:sldId id="260" r:id="rId5"/>
    <p:sldId id="261" r:id="rId6"/>
    <p:sldId id="268" r:id="rId7"/>
    <p:sldId id="270" r:id="rId8"/>
    <p:sldId id="266" r:id="rId9"/>
    <p:sldId id="267" r:id="rId10"/>
    <p:sldId id="263" r:id="rId11"/>
    <p:sldId id="264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6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33FF"/>
    <a:srgbClr val="663300"/>
    <a:srgbClr val="FF00FF"/>
    <a:srgbClr val="9900CC"/>
    <a:srgbClr val="00FFFF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2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B26EE77-C4CE-4B31-887E-EDB4D787E5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D9D880-EBB6-4043-9B9F-BC914782714F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2457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8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77BFC08-5A7D-464C-A4F2-2796828EBC13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CF61FB-666B-4701-8AED-990825E93E60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3379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C9B5276-FB59-4C8D-86D8-E169F36CB5B7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0E97FF-BEA0-404C-AA33-BAB10350D4D7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3481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2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E59E147-2019-4784-BCB4-E81D253596D6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ABE374-1EC1-46D9-A181-B86DF2067F21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3584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61AD002-EAE8-4A91-AF78-EC91965CD1BD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D415DB-9C11-4DE9-9CF0-C78DA7FF3FE4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686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67821FB-9A1C-4215-AC59-4849C56ED461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1D9824-13A0-4F4F-890C-286FEA82EDFE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3789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792684B-B233-4070-9DCE-D07D74278F33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62C0BC-602D-49C2-A374-3FACD43E22D8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3891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FF474F7-697E-4E1C-A830-AED04173B265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C55B47-3EAD-4564-936B-F2AA986814FA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3993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4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DF96462-E73A-49F6-A589-8C20454383AC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7889EF-2A98-4DA8-8FA5-A6B9BCB8245F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4096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13F0041-C9D5-49E3-A410-7E6E5B520E9B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89E680-337D-4D16-BA70-19746EE067C9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4198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44823BE-82A7-4D22-939C-DF805D47CB51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73C7B0-E7E8-41E3-9B70-97F146B66042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4301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A8D7007-6C6D-466B-9CFF-D8A0FC6E6AD5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EE8016-915A-4E94-A341-BE2314C7DEC2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560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64DDFCC-6CB9-485D-B29F-05CBF4EDAFF5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3C93B6-AC9F-4357-914F-DD39E94E712E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4403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2C6CFDC-AF9D-4201-9865-10A21CE1C628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D469EA-D045-4F63-A27E-4EA5B2008901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3F9000C-D7E0-4E3A-94C6-0053E508F38D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088C91-0726-4298-A934-3483BA3B2E2B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662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C452FB6-4C08-4BDA-85B8-1C7456CC36E6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592570-793C-4465-B9F7-9C7D00348BC2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2765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2199DAD-B15F-41A6-9351-52A751E2AE3D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8E0672-1C13-4724-A64D-50C905E2EFE0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2867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300DDC3-E6FC-496A-A2FD-57DAE6C8E3A8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A0840D-2381-4098-86D7-C9E025C27394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969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70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276E1C0-4573-419A-BEF4-9E790CC59953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0FC027-A661-4516-8191-E262556D1A56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3072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A0C1502-484E-47F3-9132-17692B63170E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CF2347-ABA1-4A82-976A-D2A038A6839B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3174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48C0354-4D62-4CE2-9DD2-FAE3F5BBF6D6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B8CBAA-3495-45A4-BD6F-DE6BC67D7A3C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277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C27EC37-158F-4F05-87DB-F47A72F2D006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CCC50-03A3-4EC6-9FA7-49F123966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3363B-49DD-4DD3-8E33-EB24CE99C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9C5BF-9AA1-4C29-81CE-98BD51CA9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33CF7E-C3CB-4375-87B6-248C3C6E9F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322AF-EF8E-491E-9119-AE82A8641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44A7F-7620-47F9-95D2-4008DE68F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35D8E-3671-4A07-B14E-7A0C18EEF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D9B2E-0548-4849-99D5-952D5A39C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18500-7177-4C7C-B8E6-F1E2136EE2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B7380-8A87-46EA-B736-609A4F7C4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1EF8C-21EC-487A-8E7F-428437A7A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CC92581A-F08A-477A-B365-48EF4C4A9C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5" Type="http://schemas.openxmlformats.org/officeDocument/2006/relationships/image" Target="../media/image38.jpeg"/><Relationship Id="rId4" Type="http://schemas.openxmlformats.org/officeDocument/2006/relationships/image" Target="../media/image3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gif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gif"/><Relationship Id="rId5" Type="http://schemas.openxmlformats.org/officeDocument/2006/relationships/image" Target="../media/image18.jpe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3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gif"/><Relationship Id="rId9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3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17.jpe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3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gif"/><Relationship Id="rId5" Type="http://schemas.openxmlformats.org/officeDocument/2006/relationships/image" Target="../media/image11.jpe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gif"/><Relationship Id="rId4" Type="http://schemas.openxmlformats.org/officeDocument/2006/relationships/hyperlink" Target="http://img-fotki.yandex.ru/get/5902/irina-zolotka.2d/0_3ee80_813b0fb1_L.jpg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iplz.ru/page.php?id=497" TargetMode="External"/><Relationship Id="rId3" Type="http://schemas.openxmlformats.org/officeDocument/2006/relationships/image" Target="../media/image3.jpeg"/><Relationship Id="rId7" Type="http://schemas.openxmlformats.org/officeDocument/2006/relationships/hyperlink" Target="http://www.bisound.com/index.php?name=Files&amp;op=view_file&amp;id=9620785" TargetMode="External"/><Relationship Id="rId12" Type="http://schemas.openxmlformats.org/officeDocument/2006/relationships/image" Target="../media/image7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imchem.narod.ru/company/semenov/" TargetMode="External"/><Relationship Id="rId11" Type="http://schemas.openxmlformats.org/officeDocument/2006/relationships/hyperlink" Target="http://0ck.ru/istorya/text/2380.htm" TargetMode="External"/><Relationship Id="rId5" Type="http://schemas.openxmlformats.org/officeDocument/2006/relationships/image" Target="../media/image69.jpeg"/><Relationship Id="rId10" Type="http://schemas.openxmlformats.org/officeDocument/2006/relationships/hyperlink" Target="http://www.audiopoisk.com/track/petr-il_i4-4aikovskii/mp3/tanec-malenkih-lebedei-iz-baleta-lebedinoe-ozero-so4-20/" TargetMode="External"/><Relationship Id="rId4" Type="http://schemas.openxmlformats.org/officeDocument/2006/relationships/image" Target="../media/image68.jpeg"/><Relationship Id="rId9" Type="http://schemas.openxmlformats.org/officeDocument/2006/relationships/hyperlink" Target="http://nplit.ru/books/item/f00/s00/z0000044/st033.shtml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1.jpeg"/><Relationship Id="rId18" Type="http://schemas.openxmlformats.org/officeDocument/2006/relationships/hyperlink" Target="http://www.unlimitedclassroom.k12.oh.us/unlimited%20classroom/j0283696.gif" TargetMode="External"/><Relationship Id="rId26" Type="http://schemas.openxmlformats.org/officeDocument/2006/relationships/slide" Target="slide14.xml"/><Relationship Id="rId3" Type="http://schemas.openxmlformats.org/officeDocument/2006/relationships/image" Target="../media/image3.jpeg"/><Relationship Id="rId21" Type="http://schemas.openxmlformats.org/officeDocument/2006/relationships/image" Target="../media/image15.gif"/><Relationship Id="rId34" Type="http://schemas.openxmlformats.org/officeDocument/2006/relationships/slide" Target="slide16.xml"/><Relationship Id="rId7" Type="http://schemas.openxmlformats.org/officeDocument/2006/relationships/image" Target="../media/image9.jpeg"/><Relationship Id="rId12" Type="http://schemas.openxmlformats.org/officeDocument/2006/relationships/hyperlink" Target="http://img1.liveinternet.ru/images/attach/c/2/83/56/83056979_634766_mendeleev1.jpg" TargetMode="External"/><Relationship Id="rId17" Type="http://schemas.openxmlformats.org/officeDocument/2006/relationships/slide" Target="slide8.xml"/><Relationship Id="rId25" Type="http://schemas.openxmlformats.org/officeDocument/2006/relationships/image" Target="../media/image17.jpeg"/><Relationship Id="rId3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2.jpeg"/><Relationship Id="rId20" Type="http://schemas.openxmlformats.org/officeDocument/2006/relationships/image" Target="../media/image14.gif"/><Relationship Id="rId29" Type="http://schemas.openxmlformats.org/officeDocument/2006/relationships/hyperlink" Target="http://www.chem.msu.su/rus/history/acad/kablukov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him.1september.ru/2006/20/42-2.jpg" TargetMode="External"/><Relationship Id="rId11" Type="http://schemas.openxmlformats.org/officeDocument/2006/relationships/slide" Target="slide10.xml"/><Relationship Id="rId24" Type="http://schemas.openxmlformats.org/officeDocument/2006/relationships/hyperlink" Target="http://img0.liveinternet.ru/images/attach/c/0/42/529/42529661_15.jpg" TargetMode="External"/><Relationship Id="rId32" Type="http://schemas.openxmlformats.org/officeDocument/2006/relationships/hyperlink" Target="http://zhitejnik.ru/uploads/posts/2011-03/thumbs/1300689706_6.jpg" TargetMode="External"/><Relationship Id="rId5" Type="http://schemas.openxmlformats.org/officeDocument/2006/relationships/image" Target="../media/image8.jpeg"/><Relationship Id="rId15" Type="http://schemas.openxmlformats.org/officeDocument/2006/relationships/hyperlink" Target="http://www.fmm.ru/history/lomonos.jpg" TargetMode="External"/><Relationship Id="rId23" Type="http://schemas.openxmlformats.org/officeDocument/2006/relationships/image" Target="../media/image16.gif"/><Relationship Id="rId28" Type="http://schemas.openxmlformats.org/officeDocument/2006/relationships/slide" Target="slide6.xml"/><Relationship Id="rId10" Type="http://schemas.openxmlformats.org/officeDocument/2006/relationships/image" Target="../media/image10.jpeg"/><Relationship Id="rId19" Type="http://schemas.openxmlformats.org/officeDocument/2006/relationships/image" Target="../media/image13.gif"/><Relationship Id="rId31" Type="http://schemas.openxmlformats.org/officeDocument/2006/relationships/slide" Target="slide12.xml"/><Relationship Id="rId4" Type="http://schemas.openxmlformats.org/officeDocument/2006/relationships/hyperlink" Target="http://www.piplz.ru/photo/klaus.jpg" TargetMode="External"/><Relationship Id="rId9" Type="http://schemas.openxmlformats.org/officeDocument/2006/relationships/hyperlink" Target="http://svetoch-moscow.ru/i/sci/170px_Butlerov.jpg" TargetMode="External"/><Relationship Id="rId14" Type="http://schemas.openxmlformats.org/officeDocument/2006/relationships/slide" Target="slide18.xml"/><Relationship Id="rId22" Type="http://schemas.openxmlformats.org/officeDocument/2006/relationships/hyperlink" Target="http://animo2.ucoz.ru/_ph/56/2/256424807.gif" TargetMode="External"/><Relationship Id="rId27" Type="http://schemas.openxmlformats.org/officeDocument/2006/relationships/slide" Target="slide20.xml"/><Relationship Id="rId30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3.jpeg"/><Relationship Id="rId7" Type="http://schemas.openxmlformats.org/officeDocument/2006/relationships/hyperlink" Target="http://images.paraorkut.com/img/graphics/a5/20071205121639_5.gif" TargetMode="External"/><Relationship Id="rId12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0.gif"/><Relationship Id="rId5" Type="http://schemas.openxmlformats.org/officeDocument/2006/relationships/image" Target="../media/image26.jpeg"/><Relationship Id="rId10" Type="http://schemas.openxmlformats.org/officeDocument/2006/relationships/image" Target="../media/image29.gif"/><Relationship Id="rId4" Type="http://schemas.openxmlformats.org/officeDocument/2006/relationships/image" Target="../media/image25.gif"/><Relationship Id="rId9" Type="http://schemas.openxmlformats.org/officeDocument/2006/relationships/hyperlink" Target="http://img1.liveinternet.ru/images/attach/c/2/69/238/69238706_B50.gi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10.jpe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6" descr="ft.jpg"/>
          <p:cNvPicPr>
            <a:picLocks noChangeAspect="1"/>
          </p:cNvPicPr>
          <p:nvPr/>
        </p:nvPicPr>
        <p:blipFill>
          <a:blip r:embed="rId3">
            <a:lum bright="-10000" contrast="-20000"/>
          </a:blip>
          <a:srcRect t="3610"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176284433-DSC_3355.jpg">
            <a:hlinkClick r:id="rId4" action="ppaction://hlinksldjump" tooltip="Открыть книгу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428992" y="3786190"/>
            <a:ext cx="2500333" cy="1879005"/>
          </a:xfrm>
          <a:prstGeom prst="ellipse">
            <a:avLst/>
          </a:prstGeom>
          <a:ln w="190500" cap="rnd">
            <a:solidFill>
              <a:schemeClr val="bg2">
                <a:lumMod val="25000"/>
              </a:schemeClr>
            </a:solidFill>
            <a:prstDash val="solid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artDeco"/>
            <a:extrusionClr>
              <a:srgbClr val="000000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>
            <a:off x="-13508" y="1371600"/>
            <a:ext cx="915750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Галерея русских химиков</a:t>
            </a:r>
          </a:p>
        </p:txBody>
      </p:sp>
      <p:sp>
        <p:nvSpPr>
          <p:cNvPr id="2053" name="TextBox 9"/>
          <p:cNvSpPr txBox="1">
            <a:spLocks noChangeArrowheads="1"/>
          </p:cNvSpPr>
          <p:nvPr/>
        </p:nvSpPr>
        <p:spPr bwMode="auto">
          <a:xfrm>
            <a:off x="6191250" y="0"/>
            <a:ext cx="2952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b="1" i="1">
                <a:solidFill>
                  <a:schemeClr val="bg1"/>
                </a:solidFill>
              </a:rPr>
              <a:t>Оськина Татьяна Александровна – </a:t>
            </a:r>
          </a:p>
          <a:p>
            <a:r>
              <a:rPr lang="ru-RU" sz="1200" b="1" i="1">
                <a:solidFill>
                  <a:schemeClr val="bg1"/>
                </a:solidFill>
              </a:rPr>
              <a:t>учитель химии МБОУ СОШ № 63 </a:t>
            </a:r>
          </a:p>
          <a:p>
            <a:r>
              <a:rPr lang="ru-RU" sz="1200" b="1" i="1">
                <a:solidFill>
                  <a:schemeClr val="bg1"/>
                </a:solidFill>
              </a:rPr>
              <a:t>г.Красноярска</a:t>
            </a:r>
          </a:p>
        </p:txBody>
      </p:sp>
      <p:sp>
        <p:nvSpPr>
          <p:cNvPr id="2054" name="TextBox 10"/>
          <p:cNvSpPr txBox="1">
            <a:spLocks noChangeArrowheads="1"/>
          </p:cNvSpPr>
          <p:nvPr/>
        </p:nvSpPr>
        <p:spPr bwMode="auto">
          <a:xfrm>
            <a:off x="0" y="5780088"/>
            <a:ext cx="9144000" cy="1077912"/>
          </a:xfrm>
          <a:prstGeom prst="rect">
            <a:avLst/>
          </a:prstGeom>
          <a:solidFill>
            <a:srgbClr val="6633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chemeClr val="bg1"/>
                </a:solidFill>
              </a:rPr>
              <a:t>Тот народ достоин уважения, который чтит свою историю</a:t>
            </a:r>
          </a:p>
        </p:txBody>
      </p:sp>
      <p:sp>
        <p:nvSpPr>
          <p:cNvPr id="7" name="Прямоугольник 6"/>
          <p:cNvSpPr/>
          <p:nvPr/>
        </p:nvSpPr>
        <p:spPr>
          <a:xfrm rot="20143821">
            <a:off x="1128725" y="3322599"/>
            <a:ext cx="332898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Зал первый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" y="29718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00600" y="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2514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11273" name="Прямоугольник 7"/>
          <p:cNvSpPr>
            <a:spLocks noChangeArrowheads="1"/>
          </p:cNvSpPr>
          <p:nvPr/>
        </p:nvSpPr>
        <p:spPr bwMode="auto">
          <a:xfrm>
            <a:off x="762000" y="304800"/>
            <a:ext cx="37338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1. </a:t>
            </a:r>
            <a:r>
              <a:rPr lang="ru-RU" sz="2000" b="1">
                <a:latin typeface="Calibri" pitchFamily="34" charset="0"/>
                <a:cs typeface="Times New Roman" pitchFamily="18" charset="0"/>
              </a:rPr>
              <a:t>Его не принимали в Медико-хирургическую академию в Петербурге как бывшего  дворового человека. Поэтому его мать фиктивно приписала сына к  купечеству третьей гильдии и тем самым дала ему возможность учиться в высшем учебном заведении.</a:t>
            </a:r>
            <a:endParaRPr lang="ru-RU" sz="2000" b="1"/>
          </a:p>
        </p:txBody>
      </p:sp>
      <p:sp>
        <p:nvSpPr>
          <p:cNvPr id="11274" name="Прямоугольник 8"/>
          <p:cNvSpPr>
            <a:spLocks noChangeArrowheads="1"/>
          </p:cNvSpPr>
          <p:nvPr/>
        </p:nvSpPr>
        <p:spPr bwMode="auto">
          <a:xfrm>
            <a:off x="4800600" y="228600"/>
            <a:ext cx="39624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3. </a:t>
            </a:r>
            <a:r>
              <a:rPr lang="ru-RU" sz="2000" b="1">
                <a:latin typeface="Calibri" pitchFamily="34" charset="0"/>
                <a:cs typeface="Times New Roman" pitchFamily="18" charset="0"/>
              </a:rPr>
              <a:t>В 1872 году при исследовании химических свойств ацетальдегида им открыт новый тип реакций. Он оставил 91 печатный труд по органической химии. Оказал большую помощь в развитии образования женщин в России.</a:t>
            </a:r>
            <a:endParaRPr lang="ru-RU" sz="2000" b="1"/>
          </a:p>
        </p:txBody>
      </p:sp>
      <p:sp>
        <p:nvSpPr>
          <p:cNvPr id="11275" name="Прямоугольник 9"/>
          <p:cNvSpPr>
            <a:spLocks noChangeArrowheads="1"/>
          </p:cNvSpPr>
          <p:nvPr/>
        </p:nvSpPr>
        <p:spPr bwMode="auto">
          <a:xfrm>
            <a:off x="685800" y="5029200"/>
            <a:ext cx="3810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2. </a:t>
            </a:r>
            <a:r>
              <a:rPr lang="ru-RU" sz="2400" b="1">
                <a:latin typeface="Calibri" pitchFamily="34" charset="0"/>
                <a:cs typeface="Times New Roman" pitchFamily="18" charset="0"/>
              </a:rPr>
              <a:t>В 1862 году он получил первое фторорганическое соединение – фтористый бензоил.</a:t>
            </a:r>
            <a:endParaRPr lang="ru-RU" sz="2400" b="1"/>
          </a:p>
        </p:txBody>
      </p:sp>
      <p:sp>
        <p:nvSpPr>
          <p:cNvPr id="11276" name="Прямоугольник 10"/>
          <p:cNvSpPr>
            <a:spLocks noChangeArrowheads="1"/>
          </p:cNvSpPr>
          <p:nvPr/>
        </p:nvSpPr>
        <p:spPr bwMode="auto">
          <a:xfrm>
            <a:off x="4724400" y="2743200"/>
            <a:ext cx="4038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4. </a:t>
            </a:r>
            <a:r>
              <a:rPr lang="ru-RU" sz="2000" b="1">
                <a:latin typeface="Calibri" pitchFamily="34" charset="0"/>
                <a:cs typeface="Times New Roman" pitchFamily="18" charset="0"/>
              </a:rPr>
              <a:t>Он был профессором химии, генералом и одновременно композитором. Он - автор оперы «Князь Игорь», «Богатырской симфонии» и др. музыкальных произведений.</a:t>
            </a:r>
            <a:endParaRPr lang="ru-RU" sz="2000" b="1"/>
          </a:p>
        </p:txBody>
      </p:sp>
      <p:pic>
        <p:nvPicPr>
          <p:cNvPr id="7181" name="Picture 13" descr="Картинка 2 из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3200400"/>
            <a:ext cx="2540000" cy="19050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83" name="Picture 15" descr="Картинка 2 из 238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7800" y="4648200"/>
            <a:ext cx="3019425" cy="2011061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279" name="Picture 10" descr="http://animoving.ru/galleryimages/obich/obalfavit/obderevo/1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228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1274" grpId="0"/>
      <p:bldP spid="11275" grpId="0"/>
      <p:bldP spid="112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" y="23622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76800" y="56388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6324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381000"/>
            <a:ext cx="4144083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Александр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Порфирьевич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Бородин </a:t>
            </a:r>
          </a:p>
        </p:txBody>
      </p:sp>
      <p:pic>
        <p:nvPicPr>
          <p:cNvPr id="8202" name="Picture 10" descr="Картинка 3 из 76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2743200"/>
            <a:ext cx="2857500" cy="3810000"/>
          </a:xfrm>
          <a:prstGeom prst="rect">
            <a:avLst/>
          </a:prstGeom>
          <a:noFill/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572000" y="2514600"/>
            <a:ext cx="42672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200" b="1" i="1">
                <a:solidFill>
                  <a:srgbClr val="008000"/>
                </a:solidFill>
                <a:latin typeface="Calibri" pitchFamily="34" charset="0"/>
                <a:cs typeface="Times New Roman" pitchFamily="18" charset="0"/>
              </a:rPr>
              <a:t>«Занимайтесь музыкой», - призывал уже известного профессора-химика композитор Н.А.Римский-Корсаков.</a:t>
            </a:r>
            <a:endParaRPr lang="ru-RU" sz="2200" b="1" i="1">
              <a:solidFill>
                <a:srgbClr val="008000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572000" y="381000"/>
            <a:ext cx="41148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200" b="1" i="1">
                <a:solidFill>
                  <a:srgbClr val="9900CC"/>
                </a:solidFill>
                <a:latin typeface="Calibri" pitchFamily="34" charset="0"/>
                <a:cs typeface="Times New Roman" pitchFamily="18" charset="0"/>
              </a:rPr>
              <a:t>«Господин Бородин, - часто говаривал своему студенту профессор химии Н.Н.Зинин, - поменьше занимайтесь романсами, на вас я возлагаю свои надежды».</a:t>
            </a:r>
            <a:endParaRPr lang="ru-RU" sz="2200" b="1" i="1">
              <a:solidFill>
                <a:srgbClr val="9900CC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572000" y="3962400"/>
            <a:ext cx="4191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 i="1">
                <a:solidFill>
                  <a:srgbClr val="3333FF"/>
                </a:solidFill>
                <a:latin typeface="Calibri" pitchFamily="34" charset="0"/>
                <a:cs typeface="Times New Roman" pitchFamily="18" charset="0"/>
              </a:rPr>
              <a:t>В одном из писем Бородин писал: «Когда я болею настолько, что сижу дома, ничего дельного делать не могу… то я сочиняю музыку».</a:t>
            </a:r>
            <a:endParaRPr lang="ru-RU" sz="2200" b="1" i="1">
              <a:solidFill>
                <a:srgbClr val="3333FF"/>
              </a:solidFill>
            </a:endParaRPr>
          </a:p>
        </p:txBody>
      </p:sp>
      <p:sp>
        <p:nvSpPr>
          <p:cNvPr id="12302" name="Прямоугольник 12"/>
          <p:cNvSpPr>
            <a:spLocks noChangeArrowheads="1"/>
          </p:cNvSpPr>
          <p:nvPr/>
        </p:nvSpPr>
        <p:spPr bwMode="auto">
          <a:xfrm>
            <a:off x="4724400" y="5791200"/>
            <a:ext cx="3962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/>
              <a:t> 1833 — 1887</a:t>
            </a:r>
          </a:p>
        </p:txBody>
      </p:sp>
      <p:sp>
        <p:nvSpPr>
          <p:cNvPr id="14" name="Управляющая кнопка: назад 13">
            <a:hlinkClick r:id="rId5" action="ppaction://hlinksldjump" highlightClick="1"/>
          </p:cNvPr>
          <p:cNvSpPr/>
          <p:nvPr/>
        </p:nvSpPr>
        <p:spPr>
          <a:xfrm>
            <a:off x="8458200" y="6400800"/>
            <a:ext cx="685800" cy="4572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" y="1676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53000" y="3581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pic>
        <p:nvPicPr>
          <p:cNvPr id="13320" name="Picture 2" descr="http://animoving.ru/galleryimages/obich/obalfavit/obderevo/1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228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Прямоугольник 8"/>
          <p:cNvSpPr>
            <a:spLocks noChangeArrowheads="1"/>
          </p:cNvSpPr>
          <p:nvPr/>
        </p:nvSpPr>
        <p:spPr bwMode="auto">
          <a:xfrm>
            <a:off x="533400" y="304800"/>
            <a:ext cx="3886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1.</a:t>
            </a:r>
            <a:r>
              <a:rPr lang="ru-RU" sz="2400" b="1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 Родился в семье сельского зубного врача, вольноотпущенного крепостного.</a:t>
            </a:r>
            <a:endParaRPr lang="ru-RU" sz="2400" b="1">
              <a:ea typeface="Times New Roman" pitchFamily="18" charset="0"/>
              <a:cs typeface="Arial" charset="0"/>
            </a:endParaRPr>
          </a:p>
        </p:txBody>
      </p:sp>
      <p:sp>
        <p:nvSpPr>
          <p:cNvPr id="13322" name="Прямоугольник 9"/>
          <p:cNvSpPr>
            <a:spLocks noChangeArrowheads="1"/>
          </p:cNvSpPr>
          <p:nvPr/>
        </p:nvSpPr>
        <p:spPr bwMode="auto">
          <a:xfrm>
            <a:off x="4724400" y="1828800"/>
            <a:ext cx="38862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3.</a:t>
            </a:r>
            <a:r>
              <a:rPr lang="ru-RU" sz="2400" b="1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 Он является пионером нового раздела физической химии — электрохимии неводных растворов.</a:t>
            </a:r>
            <a:endParaRPr lang="ru-RU" sz="2400" b="1">
              <a:ea typeface="Times New Roman" pitchFamily="18" charset="0"/>
              <a:cs typeface="Arial" charset="0"/>
            </a:endParaRPr>
          </a:p>
        </p:txBody>
      </p:sp>
      <p:sp>
        <p:nvSpPr>
          <p:cNvPr id="13323" name="Прямоугольник 10"/>
          <p:cNvSpPr>
            <a:spLocks noChangeArrowheads="1"/>
          </p:cNvSpPr>
          <p:nvPr/>
        </p:nvSpPr>
        <p:spPr bwMode="auto">
          <a:xfrm>
            <a:off x="533400" y="3962400"/>
            <a:ext cx="38862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2. </a:t>
            </a:r>
            <a:r>
              <a:rPr lang="ru-RU" sz="2400" b="1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Еще во время обучения в Московском университете он начал проводить исследования свойств многоатомных спиртов в лаборатории В.В.Марковникова.</a:t>
            </a:r>
            <a:endParaRPr lang="ru-RU" sz="2400" b="1">
              <a:ea typeface="Times New Roman" pitchFamily="18" charset="0"/>
              <a:cs typeface="Arial" charset="0"/>
            </a:endParaRPr>
          </a:p>
        </p:txBody>
      </p:sp>
      <p:sp>
        <p:nvSpPr>
          <p:cNvPr id="13324" name="Прямоугольник 11"/>
          <p:cNvSpPr>
            <a:spLocks noChangeArrowheads="1"/>
          </p:cNvSpPr>
          <p:nvPr/>
        </p:nvSpPr>
        <p:spPr bwMode="auto">
          <a:xfrm>
            <a:off x="4800600" y="5410200"/>
            <a:ext cx="3886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4. </a:t>
            </a:r>
            <a:r>
              <a:rPr lang="ru-RU" sz="2400" b="1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Разработал метод получения брома из рапы Сакского озера в Крыму.</a:t>
            </a:r>
            <a:endParaRPr lang="ru-RU" sz="2400" b="1">
              <a:ea typeface="Times New Roman" pitchFamily="18" charset="0"/>
              <a:cs typeface="Arial" charset="0"/>
            </a:endParaRPr>
          </a:p>
        </p:txBody>
      </p:sp>
      <p:pic>
        <p:nvPicPr>
          <p:cNvPr id="51205" name="Picture 5" descr="Картинка 12 из 185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3962400"/>
            <a:ext cx="3352800" cy="1466850"/>
          </a:xfrm>
          <a:prstGeom prst="rect">
            <a:avLst/>
          </a:prstGeom>
          <a:noFill/>
          <a:ln w="28575">
            <a:solidFill>
              <a:srgbClr val="3333FF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0" name="Прямоугольник 19"/>
          <p:cNvSpPr/>
          <p:nvPr/>
        </p:nvSpPr>
        <p:spPr>
          <a:xfrm>
            <a:off x="7467600" y="4038600"/>
            <a:ext cx="84029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</a:t>
            </a:r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1" name="Picture 19" descr="molecule-ion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1600" y="304800"/>
            <a:ext cx="3200400" cy="1455300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1211" name="Picture 11" descr="Картинка 5 из 15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8200" y="2133600"/>
            <a:ext cx="3324225" cy="1746310"/>
          </a:xfrm>
          <a:prstGeom prst="rect">
            <a:avLst/>
          </a:prstGeom>
          <a:noFill/>
          <a:ln w="28575">
            <a:solidFill>
              <a:srgbClr val="3333FF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2" grpId="0"/>
      <p:bldP spid="13323" grpId="0"/>
      <p:bldP spid="133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" y="22860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76800" y="56388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6324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7" name="Управляющая кнопка: назад 6">
            <a:hlinkClick r:id="rId4" action="ppaction://hlinksldjump" highlightClick="1"/>
          </p:cNvPr>
          <p:cNvSpPr/>
          <p:nvPr/>
        </p:nvSpPr>
        <p:spPr>
          <a:xfrm>
            <a:off x="8458200" y="6400800"/>
            <a:ext cx="685800" cy="4572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228600"/>
            <a:ext cx="3494419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Иван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Алексеевич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Каблуков </a:t>
            </a:r>
          </a:p>
        </p:txBody>
      </p:sp>
      <p:pic>
        <p:nvPicPr>
          <p:cNvPr id="49154" name="Picture 2" descr="Картинка 1 из 2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0600" y="2743200"/>
            <a:ext cx="3020037" cy="3657600"/>
          </a:xfrm>
          <a:prstGeom prst="rect">
            <a:avLst/>
          </a:prstGeom>
          <a:noFill/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14348" name="Прямоугольник 9"/>
          <p:cNvSpPr>
            <a:spLocks noChangeArrowheads="1"/>
          </p:cNvSpPr>
          <p:nvPr/>
        </p:nvSpPr>
        <p:spPr bwMode="auto">
          <a:xfrm>
            <a:off x="4953000" y="5791200"/>
            <a:ext cx="3962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/>
              <a:t>1857 — 1942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800600" y="2133600"/>
            <a:ext cx="38862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 i="1">
                <a:solidFill>
                  <a:srgbClr val="3333FF"/>
                </a:solidFill>
                <a:cs typeface="Times New Roman" pitchFamily="18" charset="0"/>
              </a:rPr>
              <a:t>В списке его трудов более 20 работ, посвященных пчеловодству.</a:t>
            </a:r>
            <a:endParaRPr lang="ru-RU" sz="2000" b="1" i="1">
              <a:solidFill>
                <a:srgbClr val="3333FF"/>
              </a:solidFill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000" b="1" i="1">
                <a:solidFill>
                  <a:srgbClr val="3333FF"/>
                </a:solidFill>
                <a:ea typeface="Times New Roman" pitchFamily="18" charset="0"/>
                <a:cs typeface="Arial" charset="0"/>
              </a:rPr>
              <a:t>Результаты многолетних исследований он обобщил в книге «О меде, воске, пчелином клее и их помесях». Эта книга, изданная в 1941 году, остается одним из лучших справочных руководств.</a:t>
            </a:r>
            <a:r>
              <a:rPr lang="ru-RU" sz="2000" b="1" i="1">
                <a:solidFill>
                  <a:srgbClr val="3333FF"/>
                </a:solidFill>
              </a:rPr>
              <a:t> 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800600" y="304800"/>
            <a:ext cx="3810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 i="1">
                <a:latin typeface="Calibri" pitchFamily="34" charset="0"/>
                <a:cs typeface="Times New Roman" pitchFamily="18" charset="0"/>
              </a:rPr>
              <a:t>Лозунгом его было: "учёным можешь ты не быть, а гражданином быть обязан"</a:t>
            </a:r>
            <a:endParaRPr lang="ru-RU" sz="2400" b="1" i="1"/>
          </a:p>
        </p:txBody>
      </p:sp>
      <p:sp>
        <p:nvSpPr>
          <p:cNvPr id="14" name="TextBox 13"/>
          <p:cNvSpPr txBox="1"/>
          <p:nvPr/>
        </p:nvSpPr>
        <p:spPr>
          <a:xfrm>
            <a:off x="4800600" y="1676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pic>
        <p:nvPicPr>
          <p:cNvPr id="15" name="Picture 16" descr="Bee1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96200" y="3733800"/>
            <a:ext cx="114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09600" y="38862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00600" y="1676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6248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pic>
        <p:nvPicPr>
          <p:cNvPr id="15366" name="Picture 2" descr="http://animoving.ru/galleryimages/obich/obalfavit/obderevo/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Прямоугольник 10"/>
          <p:cNvSpPr>
            <a:spLocks noChangeArrowheads="1"/>
          </p:cNvSpPr>
          <p:nvPr/>
        </p:nvSpPr>
        <p:spPr bwMode="auto">
          <a:xfrm>
            <a:off x="4800600" y="228600"/>
            <a:ext cx="38862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3.  </a:t>
            </a:r>
            <a:r>
              <a:rPr lang="ru-RU" sz="2000" b="1">
                <a:latin typeface="Calibri" pitchFamily="34" charset="0"/>
                <a:cs typeface="Times New Roman" pitchFamily="18" charset="0"/>
              </a:rPr>
              <a:t>Избран в состав 14 иностранных академий наук, ему была присуждена почетная степень Honoris causa восьми известных университетов мира.</a:t>
            </a:r>
            <a:endParaRPr lang="ru-RU" sz="2000" b="1"/>
          </a:p>
        </p:txBody>
      </p:sp>
      <p:sp>
        <p:nvSpPr>
          <p:cNvPr id="15368" name="Прямоугольник 11"/>
          <p:cNvSpPr>
            <a:spLocks noChangeArrowheads="1"/>
          </p:cNvSpPr>
          <p:nvPr/>
        </p:nvSpPr>
        <p:spPr bwMode="auto">
          <a:xfrm>
            <a:off x="762000" y="228600"/>
            <a:ext cx="36576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>
                <a:latin typeface="Calibri" pitchFamily="34" charset="0"/>
                <a:cs typeface="Times New Roman" pitchFamily="18" charset="0"/>
              </a:rPr>
              <a:t>                                           </a:t>
            </a:r>
            <a:r>
              <a:rPr lang="ru-RU" sz="20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1.</a:t>
            </a:r>
            <a:r>
              <a:rPr lang="ru-RU" sz="2000" b="1">
                <a:latin typeface="Calibri" pitchFamily="34" charset="0"/>
                <a:cs typeface="Times New Roman" pitchFamily="18" charset="0"/>
              </a:rPr>
              <a:t> В 1913 </a:t>
            </a:r>
          </a:p>
          <a:p>
            <a:pPr eaLnBrk="0" hangingPunct="0"/>
            <a:r>
              <a:rPr lang="ru-RU" sz="2000" b="1">
                <a:latin typeface="Calibri" pitchFamily="34" charset="0"/>
                <a:cs typeface="Times New Roman" pitchFamily="18" charset="0"/>
              </a:rPr>
              <a:t>                                             году он </a:t>
            </a:r>
          </a:p>
          <a:p>
            <a:pPr eaLnBrk="0" hangingPunct="0"/>
            <a:r>
              <a:rPr lang="ru-RU" sz="2000" b="1">
                <a:latin typeface="Calibri" pitchFamily="34" charset="0"/>
                <a:cs typeface="Times New Roman" pitchFamily="18" charset="0"/>
              </a:rPr>
              <a:t>                                            окончил </a:t>
            </a:r>
          </a:p>
          <a:p>
            <a:pPr eaLnBrk="0" hangingPunct="0"/>
            <a:r>
              <a:rPr lang="ru-RU" sz="2000" b="1">
                <a:latin typeface="Calibri" pitchFamily="34" charset="0"/>
                <a:cs typeface="Times New Roman" pitchFamily="18" charset="0"/>
              </a:rPr>
              <a:t>                                         реальное  </a:t>
            </a:r>
          </a:p>
          <a:p>
            <a:pPr eaLnBrk="0" hangingPunct="0"/>
            <a:r>
              <a:rPr lang="ru-RU" sz="2000" b="1">
                <a:latin typeface="Calibri" pitchFamily="34" charset="0"/>
                <a:cs typeface="Times New Roman" pitchFamily="18" charset="0"/>
              </a:rPr>
              <a:t>                                          училище </a:t>
            </a:r>
          </a:p>
          <a:p>
            <a:pPr eaLnBrk="0" hangingPunct="0"/>
            <a:r>
              <a:rPr lang="ru-RU" sz="2000" b="1">
                <a:latin typeface="Calibri" pitchFamily="34" charset="0"/>
                <a:cs typeface="Times New Roman" pitchFamily="18" charset="0"/>
              </a:rPr>
              <a:t>                                         в Самаре. </a:t>
            </a:r>
          </a:p>
          <a:p>
            <a:pPr eaLnBrk="0" hangingPunct="0"/>
            <a:r>
              <a:rPr lang="ru-RU" sz="2000" b="1">
                <a:latin typeface="Calibri" pitchFamily="34" charset="0"/>
                <a:cs typeface="Times New Roman" pitchFamily="18" charset="0"/>
              </a:rPr>
              <a:t>                                               Еще в старших классах школы увлекался химией, имел небольшую домашнюю лабораторию и читал много книг по химии и физике. </a:t>
            </a:r>
            <a:endParaRPr lang="ru-RU" sz="2000" b="1"/>
          </a:p>
        </p:txBody>
      </p:sp>
      <p:sp>
        <p:nvSpPr>
          <p:cNvPr id="15369" name="Прямоугольник 12"/>
          <p:cNvSpPr>
            <a:spLocks noChangeArrowheads="1"/>
          </p:cNvSpPr>
          <p:nvPr/>
        </p:nvSpPr>
        <p:spPr bwMode="auto">
          <a:xfrm>
            <a:off x="609600" y="4267200"/>
            <a:ext cx="37338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2.</a:t>
            </a:r>
            <a:r>
              <a:rPr lang="ru-RU" sz="2000" b="1">
                <a:latin typeface="Calibri" pitchFamily="34" charset="0"/>
                <a:cs typeface="Times New Roman" pitchFamily="18" charset="0"/>
              </a:rPr>
              <a:t> В 1956 году ему совместно с англичанином Сирилом Норманом Хиншелвудом была присуждена Нобелевская премия по химии за работы по механизму химических реакций. </a:t>
            </a:r>
            <a:endParaRPr lang="ru-RU" sz="2000" b="1"/>
          </a:p>
        </p:txBody>
      </p:sp>
      <p:sp>
        <p:nvSpPr>
          <p:cNvPr id="15370" name="Прямоугольник 13"/>
          <p:cNvSpPr>
            <a:spLocks noChangeArrowheads="1"/>
          </p:cNvSpPr>
          <p:nvPr/>
        </p:nvSpPr>
        <p:spPr bwMode="auto">
          <a:xfrm>
            <a:off x="4724400" y="3657600"/>
            <a:ext cx="38862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4.</a:t>
            </a:r>
            <a:r>
              <a:rPr lang="ru-RU" sz="2000" b="1">
                <a:latin typeface="Calibri" pitchFamily="34" charset="0"/>
                <a:cs typeface="Times New Roman" pitchFamily="18" charset="0"/>
              </a:rPr>
              <a:t> Награждён 9 орденами Ленина, орденом Октябрьской Революции, орденом Трудового Красного Знамени, медалями. Лауреат Ленинской премии, Сталинской премии 2-й степени. Награждён Большой золотой медалью имени М.В.Ломоносова АН СССР.</a:t>
            </a:r>
            <a:endParaRPr lang="ru-RU" sz="2000" b="1"/>
          </a:p>
        </p:txBody>
      </p:sp>
      <p:pic>
        <p:nvPicPr>
          <p:cNvPr id="67589" name="Picture 5" descr="Картинка 7 из 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228600"/>
            <a:ext cx="2154464" cy="2171701"/>
          </a:xfrm>
          <a:prstGeom prst="rect">
            <a:avLst/>
          </a:prstGeom>
          <a:noFill/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67591" name="Picture 7" descr="http://im3-tub-ru.yandex.net/i?id=160963703-57-7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2057400"/>
            <a:ext cx="842772" cy="1600200"/>
          </a:xfrm>
          <a:prstGeom prst="rect">
            <a:avLst/>
          </a:prstGeom>
          <a:noFill/>
          <a:ln w="19050"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7593" name="Picture 9" descr="http://im3-tub-ru.yandex.net/i?id=297809127-48-7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1200" y="2057400"/>
            <a:ext cx="778764" cy="1600200"/>
          </a:xfrm>
          <a:prstGeom prst="rect">
            <a:avLst/>
          </a:prstGeom>
          <a:noFill/>
          <a:ln w="19050"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7595" name="Picture 11" descr="http://im0-tub-ru.yandex.net/i?id=155929689-00-7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81800" y="2057400"/>
            <a:ext cx="714756" cy="1600200"/>
          </a:xfrm>
          <a:prstGeom prst="rect">
            <a:avLst/>
          </a:prstGeom>
          <a:noFill/>
          <a:ln w="19050"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7597" name="Picture 13" descr="http://im7-tub-ru.yandex.net/i?id=128344357-27-7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96199" y="2057400"/>
            <a:ext cx="849337" cy="1600200"/>
          </a:xfrm>
          <a:prstGeom prst="rect">
            <a:avLst/>
          </a:prstGeom>
          <a:noFill/>
          <a:ln w="19050"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15368" grpId="0"/>
      <p:bldP spid="15369" grpId="0"/>
      <p:bldP spid="153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" y="22098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76800" y="5562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00600" y="6324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228600"/>
            <a:ext cx="3707425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Николай 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Николаевич 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Семенов</a:t>
            </a:r>
          </a:p>
        </p:txBody>
      </p:sp>
      <p:sp>
        <p:nvSpPr>
          <p:cNvPr id="16394" name="Прямоугольник 7"/>
          <p:cNvSpPr>
            <a:spLocks noChangeArrowheads="1"/>
          </p:cNvSpPr>
          <p:nvPr/>
        </p:nvSpPr>
        <p:spPr bwMode="auto">
          <a:xfrm>
            <a:off x="5029200" y="5791200"/>
            <a:ext cx="33258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/>
              <a:t>1896 – 1986</a:t>
            </a:r>
            <a:endParaRPr lang="ru-RU" sz="4400"/>
          </a:p>
        </p:txBody>
      </p:sp>
      <p:sp>
        <p:nvSpPr>
          <p:cNvPr id="9" name="Управляющая кнопка: назад 8">
            <a:hlinkClick r:id="rId4" action="ppaction://hlinksldjump" highlightClick="1"/>
          </p:cNvPr>
          <p:cNvSpPr/>
          <p:nvPr/>
        </p:nvSpPr>
        <p:spPr>
          <a:xfrm>
            <a:off x="8458200" y="6400800"/>
            <a:ext cx="685800" cy="4572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" name="i-main-pic" descr="Картинка 3 из 3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2667000"/>
            <a:ext cx="2743200" cy="3733800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5538" name="Picture 2" descr="http://upload.wikimedia.org/wikipedia/commons/thumb/0/0d/%D0%91%D1%8E%D1%81%D1%82_%D0%A1%D0%B5%D0%BC%D1%91%D0%BD%D0%BE%D0%B2%D0%B0_%D0%9D_%D0%9D.jpg/180px-%D0%91%D1%8E%D1%81%D1%82_%D0%A1%D0%B5%D0%BC%D1%91%D0%BD%D0%BE%D0%B2%D0%B0_%D0%9D_%D0%9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15200" y="304800"/>
            <a:ext cx="1171575" cy="2667000"/>
          </a:xfrm>
          <a:prstGeom prst="rect">
            <a:avLst/>
          </a:prstGeom>
          <a:noFill/>
          <a:ln w="28575">
            <a:solidFill>
              <a:srgbClr val="6633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248400" y="2971800"/>
            <a:ext cx="2362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 i="1">
                <a:solidFill>
                  <a:srgbClr val="00B050"/>
                </a:solidFill>
              </a:rPr>
              <a:t>Бюст </a:t>
            </a:r>
          </a:p>
          <a:p>
            <a:pPr algn="r"/>
            <a:r>
              <a:rPr lang="ru-RU" sz="2400" b="1" i="1">
                <a:solidFill>
                  <a:srgbClr val="00B050"/>
                </a:solidFill>
              </a:rPr>
              <a:t>В Саратове</a:t>
            </a:r>
          </a:p>
        </p:txBody>
      </p:sp>
      <p:pic>
        <p:nvPicPr>
          <p:cNvPr id="65540" name="Picture 4" descr="http://upload.wikimedia.org/wikipedia/commons/thumb/c/ca/Rus_Stamp_GST-Semenov.jpg/180px-Rus_Stamp_GST-Semenov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53000" y="4038600"/>
            <a:ext cx="1714500" cy="1219200"/>
          </a:xfrm>
          <a:prstGeom prst="rect">
            <a:avLst/>
          </a:prstGeom>
          <a:noFill/>
          <a:ln w="28575">
            <a:solidFill>
              <a:srgbClr val="6633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05600" y="4419600"/>
            <a:ext cx="1981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rgbClr val="3333FF"/>
                </a:solidFill>
              </a:rPr>
              <a:t>Марка </a:t>
            </a:r>
          </a:p>
          <a:p>
            <a:pPr algn="ctr"/>
            <a:r>
              <a:rPr lang="ru-RU" sz="2400" b="1" i="1">
                <a:solidFill>
                  <a:srgbClr val="3333FF"/>
                </a:solidFill>
              </a:rPr>
              <a:t>2000 года</a:t>
            </a:r>
          </a:p>
        </p:txBody>
      </p:sp>
      <p:pic>
        <p:nvPicPr>
          <p:cNvPr id="65542" name="Picture 6" descr="http://upload.wikimedia.org/wikipedia/commons/thumb/e/e1/%D0%94%D0%BE%D1%81%D0%BA%D0%B0_%D0%A1%D0%B5%D0%BC%D0%B5%D0%BD%D0%BE%D0%B2_%D0%9D_%D0%9D.JPG/135px-%D0%94%D0%BE%D1%81%D0%BA%D0%B0_%D0%A1%D0%B5%D0%BC%D0%B5%D0%BD%D0%BE%D0%B2_%D0%9D_%D0%9D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29200" y="1600200"/>
            <a:ext cx="1438275" cy="1917700"/>
          </a:xfrm>
          <a:prstGeom prst="rect">
            <a:avLst/>
          </a:prstGeom>
          <a:noFill/>
          <a:ln w="28575">
            <a:solidFill>
              <a:srgbClr val="6633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648200" y="304800"/>
            <a:ext cx="2514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9900CC"/>
                </a:solidFill>
              </a:rPr>
              <a:t>Мемориальная доска в Москве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" y="19050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76800" y="3200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61722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pic>
        <p:nvPicPr>
          <p:cNvPr id="17417" name="Picture 2" descr="http://animoving.ru/galleryimages/obich/obalfavit/obderevo/1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04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9"/>
          <p:cNvSpPr>
            <a:spLocks noChangeArrowheads="1"/>
          </p:cNvSpPr>
          <p:nvPr/>
        </p:nvSpPr>
        <p:spPr bwMode="auto">
          <a:xfrm>
            <a:off x="4724400" y="304800"/>
            <a:ext cx="3886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3. </a:t>
            </a:r>
            <a:r>
              <a:rPr lang="ru-RU" sz="2200" b="1">
                <a:latin typeface="Calibri" pitchFamily="34" charset="0"/>
                <a:cs typeface="Times New Roman" pitchFamily="18" charset="0"/>
              </a:rPr>
              <a:t>В своем имении после ссылки начал заниматься агрохимией, исследуя почвы.</a:t>
            </a:r>
            <a:endParaRPr lang="ru-RU" sz="2200" b="1"/>
          </a:p>
        </p:txBody>
      </p:sp>
      <p:sp>
        <p:nvSpPr>
          <p:cNvPr id="17419" name="Прямоугольник 10"/>
          <p:cNvSpPr>
            <a:spLocks noChangeArrowheads="1"/>
          </p:cNvSpPr>
          <p:nvPr/>
        </p:nvSpPr>
        <p:spPr bwMode="auto">
          <a:xfrm>
            <a:off x="457200" y="228600"/>
            <a:ext cx="40386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1.</a:t>
            </a:r>
            <a:r>
              <a:rPr lang="ru-RU" sz="2200" b="1">
                <a:latin typeface="Calibri" pitchFamily="34" charset="0"/>
                <a:cs typeface="Times New Roman" pitchFamily="18" charset="0"/>
              </a:rPr>
              <a:t> По сведению его сына, в университете «учился предпочтительно юриспруденции, литературе, медицине и химии».</a:t>
            </a:r>
            <a:endParaRPr lang="ru-RU" sz="2200" b="1"/>
          </a:p>
        </p:txBody>
      </p:sp>
      <p:sp>
        <p:nvSpPr>
          <p:cNvPr id="17420" name="Прямоугольник 11"/>
          <p:cNvSpPr>
            <a:spLocks noChangeArrowheads="1"/>
          </p:cNvSpPr>
          <p:nvPr/>
        </p:nvSpPr>
        <p:spPr bwMode="auto">
          <a:xfrm>
            <a:off x="381000" y="4572000"/>
            <a:ext cx="41148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2. </a:t>
            </a:r>
            <a:r>
              <a:rPr lang="ru-RU" sz="2200" b="1">
                <a:latin typeface="Calibri" pitchFamily="34" charset="0"/>
                <a:cs typeface="Times New Roman" pitchFamily="18" charset="0"/>
              </a:rPr>
              <a:t>Князь Воронцов по его просьбе прислал ему в Илимский острог не только книги по химии, но и приборы, и инструменты, необходимые для химического эксперимента.</a:t>
            </a:r>
            <a:endParaRPr lang="ru-RU" sz="2200" b="1"/>
          </a:p>
        </p:txBody>
      </p:sp>
      <p:sp>
        <p:nvSpPr>
          <p:cNvPr id="17421" name="Прямоугольник 12"/>
          <p:cNvSpPr>
            <a:spLocks noChangeArrowheads="1"/>
          </p:cNvSpPr>
          <p:nvPr/>
        </p:nvSpPr>
        <p:spPr bwMode="auto">
          <a:xfrm>
            <a:off x="4724400" y="3429000"/>
            <a:ext cx="38862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4. </a:t>
            </a:r>
            <a:r>
              <a:rPr lang="ru-RU" sz="2200" b="1">
                <a:latin typeface="Calibri" pitchFamily="34" charset="0"/>
                <a:cs typeface="Times New Roman" pitchFamily="18" charset="0"/>
              </a:rPr>
              <a:t>В главе «Слово о Ломоносове» он пишет «о слоистости Земли», о действии огня в глубине недр и т.д. и заканчивает словами: «Там – узрел Ломоносов сии мертвые по себе сокровища в природном их виде».</a:t>
            </a:r>
            <a:endParaRPr lang="ru-RU" sz="2200" b="1"/>
          </a:p>
        </p:txBody>
      </p:sp>
      <p:pic>
        <p:nvPicPr>
          <p:cNvPr id="17423" name="Picture 15" descr="Картинка 6 из 4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2133600"/>
            <a:ext cx="3255062" cy="231457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7427" name="Picture 19" descr="Картинка 29 из 595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1524000"/>
            <a:ext cx="1447800" cy="172269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7431" name="Picture 23" descr="Картинка 20 из 17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0799" y="1524000"/>
            <a:ext cx="2133601" cy="17526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/>
      <p:bldP spid="17419" grpId="0"/>
      <p:bldP spid="17420" grpId="0"/>
      <p:bldP spid="174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" y="2133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76800" y="5105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6324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7" name="Управляющая кнопка: назад 6">
            <a:hlinkClick r:id="rId4" action="ppaction://hlinksldjump" highlightClick="1"/>
          </p:cNvPr>
          <p:cNvSpPr/>
          <p:nvPr/>
        </p:nvSpPr>
        <p:spPr>
          <a:xfrm>
            <a:off x="8458200" y="6400800"/>
            <a:ext cx="685800" cy="4572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5800" y="228600"/>
            <a:ext cx="3707425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Александр 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Николаевич 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Радищев</a:t>
            </a:r>
          </a:p>
        </p:txBody>
      </p:sp>
      <p:pic>
        <p:nvPicPr>
          <p:cNvPr id="61442" name="Picture 2" descr="Картинка 2 из 318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0600" y="2590800"/>
            <a:ext cx="3086100" cy="3810000"/>
          </a:xfrm>
          <a:prstGeom prst="rect">
            <a:avLst/>
          </a:prstGeom>
          <a:noFill/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572000" y="228600"/>
            <a:ext cx="37338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200" b="1" i="1">
                <a:latin typeface="Calibri" pitchFamily="34" charset="0"/>
                <a:cs typeface="Times New Roman" pitchFamily="18" charset="0"/>
              </a:rPr>
              <a:t>Автор </a:t>
            </a:r>
          </a:p>
          <a:p>
            <a:pPr eaLnBrk="0" hangingPunct="0"/>
            <a:r>
              <a:rPr lang="ru-RU" sz="2200" b="1" i="1">
                <a:latin typeface="Calibri" pitchFamily="34" charset="0"/>
                <a:cs typeface="Times New Roman" pitchFamily="18" charset="0"/>
              </a:rPr>
              <a:t>знаменитого </a:t>
            </a:r>
          </a:p>
          <a:p>
            <a:pPr eaLnBrk="0" hangingPunct="0"/>
            <a:r>
              <a:rPr lang="ru-RU" sz="2200" b="1" i="1">
                <a:latin typeface="Calibri" pitchFamily="34" charset="0"/>
                <a:cs typeface="Times New Roman" pitchFamily="18" charset="0"/>
              </a:rPr>
              <a:t>литературного</a:t>
            </a:r>
          </a:p>
          <a:p>
            <a:pPr eaLnBrk="0" hangingPunct="0"/>
            <a:r>
              <a:rPr lang="ru-RU" sz="2200" b="1" i="1">
                <a:latin typeface="Calibri" pitchFamily="34" charset="0"/>
                <a:cs typeface="Times New Roman" pitchFamily="18" charset="0"/>
              </a:rPr>
              <a:t>произведения </a:t>
            </a:r>
          </a:p>
          <a:p>
            <a:pPr eaLnBrk="0" hangingPunct="0"/>
            <a:r>
              <a:rPr lang="ru-RU" sz="2200" b="1" i="1">
                <a:latin typeface="Calibri" pitchFamily="34" charset="0"/>
                <a:cs typeface="Times New Roman" pitchFamily="18" charset="0"/>
              </a:rPr>
              <a:t>«Путешествие </a:t>
            </a:r>
          </a:p>
          <a:p>
            <a:pPr eaLnBrk="0" hangingPunct="0"/>
            <a:r>
              <a:rPr lang="ru-RU" sz="2200" b="1" i="1">
                <a:latin typeface="Calibri" pitchFamily="34" charset="0"/>
                <a:cs typeface="Times New Roman" pitchFamily="18" charset="0"/>
              </a:rPr>
              <a:t>из Петербурга </a:t>
            </a:r>
          </a:p>
          <a:p>
            <a:pPr eaLnBrk="0" hangingPunct="0"/>
            <a:r>
              <a:rPr lang="ru-RU" sz="2200" b="1" i="1">
                <a:latin typeface="Calibri" pitchFamily="34" charset="0"/>
                <a:cs typeface="Times New Roman" pitchFamily="18" charset="0"/>
              </a:rPr>
              <a:t>в Москву» </a:t>
            </a:r>
          </a:p>
          <a:p>
            <a:pPr eaLnBrk="0" hangingPunct="0"/>
            <a:r>
              <a:rPr lang="ru-RU" sz="2200" b="1" i="1">
                <a:latin typeface="Calibri" pitchFamily="34" charset="0"/>
                <a:cs typeface="Times New Roman" pitchFamily="18" charset="0"/>
              </a:rPr>
              <a:t>(1790г.)</a:t>
            </a:r>
            <a:endParaRPr lang="ru-RU" sz="2200" b="1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724400" y="4343400"/>
            <a:ext cx="3810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200" b="1" i="1">
                <a:solidFill>
                  <a:srgbClr val="008000"/>
                </a:solidFill>
                <a:latin typeface="Calibri" pitchFamily="34" charset="0"/>
                <a:cs typeface="Times New Roman" pitchFamily="18" charset="0"/>
              </a:rPr>
              <a:t>Это сочинение находилось под запретом до 1905 года.</a:t>
            </a:r>
            <a:endParaRPr lang="ru-RU" sz="2200" b="1">
              <a:solidFill>
                <a:srgbClr val="008000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648200" y="3200400"/>
            <a:ext cx="40386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200" b="1" i="1">
                <a:solidFill>
                  <a:srgbClr val="3333FF"/>
                </a:solidFill>
                <a:latin typeface="Calibri" pitchFamily="34" charset="0"/>
                <a:cs typeface="Times New Roman" pitchFamily="18" charset="0"/>
              </a:rPr>
              <a:t>650 экземпляров своей книги </a:t>
            </a:r>
          </a:p>
          <a:p>
            <a:pPr algn="ctr" eaLnBrk="0" hangingPunct="0"/>
            <a:r>
              <a:rPr lang="ru-RU" sz="2200" b="1" i="1">
                <a:solidFill>
                  <a:srgbClr val="3333FF"/>
                </a:solidFill>
                <a:latin typeface="Calibri" pitchFamily="34" charset="0"/>
                <a:cs typeface="Times New Roman" pitchFamily="18" charset="0"/>
              </a:rPr>
              <a:t>он напечатал в домашней типографии.</a:t>
            </a:r>
            <a:endParaRPr lang="ru-RU" sz="2200" b="1">
              <a:solidFill>
                <a:srgbClr val="3333FF"/>
              </a:solidFill>
            </a:endParaRPr>
          </a:p>
        </p:txBody>
      </p:sp>
      <p:pic>
        <p:nvPicPr>
          <p:cNvPr id="61445" name="Picture 5" descr="Картинка 8 из 242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1801" y="228600"/>
            <a:ext cx="1666494" cy="27432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8448" name="Прямоугольник 13"/>
          <p:cNvSpPr>
            <a:spLocks noChangeArrowheads="1"/>
          </p:cNvSpPr>
          <p:nvPr/>
        </p:nvSpPr>
        <p:spPr bwMode="auto">
          <a:xfrm>
            <a:off x="4800600" y="5562600"/>
            <a:ext cx="3886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/>
              <a:t>1749 -1802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" y="60198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3400" y="990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1752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pic>
        <p:nvPicPr>
          <p:cNvPr id="19465" name="Picture 2" descr="http://animoving.ru/galleryimages/obich/obalfavit/obderevo/1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524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Прямоугольник 8"/>
          <p:cNvSpPr>
            <a:spLocks noChangeArrowheads="1"/>
          </p:cNvSpPr>
          <p:nvPr/>
        </p:nvSpPr>
        <p:spPr bwMode="auto">
          <a:xfrm>
            <a:off x="4800600" y="4191000"/>
            <a:ext cx="38100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latin typeface="Calibri" pitchFamily="34" charset="0"/>
                <a:cs typeface="Times New Roman" pitchFamily="18" charset="0"/>
              </a:rPr>
              <a:t>4. Его любимая опера «Иван Сусанин» М.И.Глинки; любимый балет – «Лебединое озеро» П.И.Чайковского; любимое произведение – «Демон» М.Ю.Лермонтова.</a:t>
            </a:r>
          </a:p>
        </p:txBody>
      </p:sp>
      <p:sp>
        <p:nvSpPr>
          <p:cNvPr id="19467" name="Прямоугольник 9"/>
          <p:cNvSpPr>
            <a:spLocks noChangeArrowheads="1"/>
          </p:cNvSpPr>
          <p:nvPr/>
        </p:nvSpPr>
        <p:spPr bwMode="auto">
          <a:xfrm>
            <a:off x="4648200" y="228600"/>
            <a:ext cx="39624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3. </a:t>
            </a:r>
            <a:r>
              <a:rPr lang="ru-RU" sz="2200" b="1">
                <a:latin typeface="Calibri" pitchFamily="34" charset="0"/>
                <a:cs typeface="Times New Roman" pitchFamily="18" charset="0"/>
              </a:rPr>
              <a:t>В 1955 году группой американских </a:t>
            </a:r>
          </a:p>
          <a:p>
            <a:pPr algn="r"/>
            <a:r>
              <a:rPr lang="ru-RU" sz="2200" b="1">
                <a:latin typeface="Calibri" pitchFamily="34" charset="0"/>
                <a:cs typeface="Times New Roman" pitchFamily="18" charset="0"/>
              </a:rPr>
              <a:t>ученых был открыт</a:t>
            </a:r>
          </a:p>
          <a:p>
            <a:pPr algn="r"/>
            <a:r>
              <a:rPr lang="ru-RU" sz="2200" b="1">
                <a:latin typeface="Calibri" pitchFamily="34" charset="0"/>
                <a:cs typeface="Times New Roman" pitchFamily="18" charset="0"/>
              </a:rPr>
              <a:t>химический элемент </a:t>
            </a:r>
          </a:p>
          <a:p>
            <a:pPr algn="r"/>
            <a:r>
              <a:rPr lang="ru-RU" sz="2200" b="1">
                <a:latin typeface="Calibri" pitchFamily="34" charset="0"/>
                <a:cs typeface="Times New Roman" pitchFamily="18" charset="0"/>
              </a:rPr>
              <a:t>и был назван в честь него.</a:t>
            </a:r>
          </a:p>
        </p:txBody>
      </p:sp>
      <p:sp>
        <p:nvSpPr>
          <p:cNvPr id="19468" name="Прямоугольник 10"/>
          <p:cNvSpPr>
            <a:spLocks noChangeArrowheads="1"/>
          </p:cNvSpPr>
          <p:nvPr/>
        </p:nvSpPr>
        <p:spPr bwMode="auto">
          <a:xfrm>
            <a:off x="914400" y="15240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1. </a:t>
            </a:r>
            <a:r>
              <a:rPr lang="ru-RU" sz="2200" b="1">
                <a:latin typeface="Calibri" pitchFamily="34" charset="0"/>
                <a:cs typeface="Times New Roman" pitchFamily="18" charset="0"/>
              </a:rPr>
              <a:t>Он был в семье последним, семнадцатым ребёнком.</a:t>
            </a:r>
          </a:p>
        </p:txBody>
      </p:sp>
      <p:sp>
        <p:nvSpPr>
          <p:cNvPr id="19469" name="Прямоугольник 11"/>
          <p:cNvSpPr>
            <a:spLocks noChangeArrowheads="1"/>
          </p:cNvSpPr>
          <p:nvPr/>
        </p:nvSpPr>
        <p:spPr bwMode="auto">
          <a:xfrm>
            <a:off x="533400" y="1219200"/>
            <a:ext cx="38862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2. </a:t>
            </a:r>
            <a:r>
              <a:rPr lang="ru-RU" sz="2200" b="1">
                <a:latin typeface="Calibri" pitchFamily="34" charset="0"/>
                <a:cs typeface="Times New Roman" pitchFamily="18" charset="0"/>
              </a:rPr>
              <a:t>Тема его докторской диссертации «О соединении спирта с водой» (1865 год). Работая над трудом «Основы химии», он  открыл в феврале 1869 года один из фундаментальных законов природы. </a:t>
            </a:r>
          </a:p>
        </p:txBody>
      </p:sp>
      <p:pic>
        <p:nvPicPr>
          <p:cNvPr id="59396" name="Picture 4" descr="http://im5-tub-ru.yandex.net/i?id=190973605-00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204131">
            <a:off x="4764126" y="520664"/>
            <a:ext cx="1242261" cy="8001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9400" name="Picture 8" descr="Картинка 71 из 1076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2133600"/>
            <a:ext cx="3810000" cy="19812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9402" name="Picture 10" descr="Картинка 1 из 73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" y="3962400"/>
            <a:ext cx="1951672" cy="2646336"/>
          </a:xfrm>
          <a:prstGeom prst="rect">
            <a:avLst/>
          </a:prstGeom>
          <a:noFill/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59404" name="Picture 12" descr="Картинка 2 из 69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4600" y="3962400"/>
            <a:ext cx="1943100" cy="2590800"/>
          </a:xfrm>
          <a:prstGeom prst="rect">
            <a:avLst/>
          </a:prstGeom>
          <a:noFill/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  <p:bldP spid="19467" grpId="0"/>
      <p:bldP spid="19468" grpId="0"/>
      <p:bldP spid="194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" y="22098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76800" y="6324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56388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7" name="Управляющая кнопка: назад 6">
            <a:hlinkClick r:id="rId4" action="ppaction://hlinksldjump" highlightClick="1"/>
          </p:cNvPr>
          <p:cNvSpPr/>
          <p:nvPr/>
        </p:nvSpPr>
        <p:spPr>
          <a:xfrm>
            <a:off x="8458200" y="6400800"/>
            <a:ext cx="685800" cy="4572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 descr="Картинка 8 из 15893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9200" y="2590800"/>
            <a:ext cx="2743200" cy="3886200"/>
          </a:xfrm>
          <a:prstGeom prst="rect">
            <a:avLst/>
          </a:prstGeom>
          <a:noFill/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9" name="Прямоугольник 8"/>
          <p:cNvSpPr/>
          <p:nvPr/>
        </p:nvSpPr>
        <p:spPr>
          <a:xfrm>
            <a:off x="838200" y="228600"/>
            <a:ext cx="3307893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Дмитрий 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Иванович 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Менделеев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572000" y="228600"/>
            <a:ext cx="40386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200" b="1" i="1">
                <a:solidFill>
                  <a:srgbClr val="262673"/>
                </a:solidFill>
                <a:cs typeface="Times New Roman" pitchFamily="18" charset="0"/>
              </a:rPr>
              <a:t>«….- это воплощение глубокого ума и тонкого восприятия всей действительности» (А.А.Блок)</a:t>
            </a:r>
            <a:endParaRPr lang="ru-RU" sz="2200" b="1">
              <a:solidFill>
                <a:srgbClr val="262673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00600" y="4343400"/>
            <a:ext cx="3886200" cy="1446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200" b="1" i="1" dirty="0">
                <a:solidFill>
                  <a:srgbClr val="008000"/>
                </a:solidFill>
                <a:latin typeface="+mn-lt"/>
                <a:ea typeface="Times New Roman" pitchFamily="18" charset="0"/>
                <a:cs typeface="Arial" pitchFamily="34" charset="0"/>
              </a:rPr>
              <a:t>«Великие люди умирают, но творения их живут и многому нас поучают...» </a:t>
            </a:r>
          </a:p>
          <a:p>
            <a:pPr algn="ctr" eaLnBrk="0" hangingPunct="0">
              <a:defRPr/>
            </a:pPr>
            <a:r>
              <a:rPr lang="ru-RU" sz="2200" b="1" i="1" dirty="0">
                <a:solidFill>
                  <a:srgbClr val="008000"/>
                </a:solidFill>
                <a:latin typeface="+mn-lt"/>
                <a:ea typeface="Times New Roman" pitchFamily="18" charset="0"/>
                <a:cs typeface="Arial" pitchFamily="34" charset="0"/>
              </a:rPr>
              <a:t> (И.А Каблуков)</a:t>
            </a:r>
            <a:r>
              <a:rPr lang="ru-RU" sz="2200" b="1" i="1" dirty="0">
                <a:solidFill>
                  <a:srgbClr val="008000"/>
                </a:solidFill>
                <a:latin typeface="+mn-lt"/>
              </a:rPr>
              <a:t> </a:t>
            </a:r>
          </a:p>
        </p:txBody>
      </p:sp>
      <p:pic>
        <p:nvPicPr>
          <p:cNvPr id="57347" name="Picture 3" descr="Картинка 25 из 365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2209800"/>
            <a:ext cx="3810000" cy="1981200"/>
          </a:xfrm>
          <a:prstGeom prst="rect">
            <a:avLst/>
          </a:prstGeom>
          <a:noFill/>
          <a:ln w="28575"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0495" name="Прямоугольник 12"/>
          <p:cNvSpPr>
            <a:spLocks noChangeArrowheads="1"/>
          </p:cNvSpPr>
          <p:nvPr/>
        </p:nvSpPr>
        <p:spPr bwMode="auto">
          <a:xfrm>
            <a:off x="4876800" y="5791200"/>
            <a:ext cx="3810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/>
              <a:t>1834 — 1907</a:t>
            </a:r>
            <a:endParaRPr lang="ru-RU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61722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09600" y="381000"/>
            <a:ext cx="3886200" cy="6002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Жизнь замечательных и деятельных </a:t>
            </a:r>
          </a:p>
          <a:p>
            <a:pPr algn="ctr"/>
            <a:r>
              <a:rPr lang="ru-RU" sz="3200" b="1"/>
              <a:t>людей – очень важный фактор </a:t>
            </a:r>
          </a:p>
          <a:p>
            <a:pPr algn="ctr"/>
            <a:r>
              <a:rPr lang="ru-RU" sz="3200" b="1"/>
              <a:t>в развитии науки, а жизнеописание их является необходимой частью истории науки.</a:t>
            </a:r>
          </a:p>
          <a:p>
            <a:pPr algn="r"/>
            <a:r>
              <a:rPr lang="ru-RU" sz="3200" b="1" i="1"/>
              <a:t>С.И.Вавилов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228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6248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pic>
        <p:nvPicPr>
          <p:cNvPr id="8216" name="Picture 24" descr="Картинка 20 из 145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5334000"/>
            <a:ext cx="929413" cy="121957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3084" name="Picture 26" descr="Картинка 15 из 1078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2819400"/>
            <a:ext cx="2551113" cy="190500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086" name="Picture 34" descr="Картинка 45 из 10780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76800" y="304800"/>
            <a:ext cx="2057400" cy="226060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3085" name="Picture 16" descr="File106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29200" y="4724400"/>
            <a:ext cx="342900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32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9210131">
            <a:off x="3596871" y="1006894"/>
            <a:ext cx="5032339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Мы </a:t>
            </a:r>
          </a:p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хорошо </a:t>
            </a:r>
          </a:p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поработали</a:t>
            </a:r>
          </a:p>
        </p:txBody>
      </p:sp>
      <p:pic>
        <p:nvPicPr>
          <p:cNvPr id="55298" name="Picture 2" descr="Картинка 3 из 7005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1981200"/>
            <a:ext cx="247650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724400" y="5105400"/>
            <a:ext cx="370204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" y="1371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9600" y="3962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61722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pic>
        <p:nvPicPr>
          <p:cNvPr id="28674" name="Picture 2" descr="i?id=409493244-69-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2286000"/>
            <a:ext cx="8001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2538" name="Прямоугольник 8"/>
          <p:cNvSpPr>
            <a:spLocks noChangeArrowheads="1"/>
          </p:cNvSpPr>
          <p:nvPr/>
        </p:nvSpPr>
        <p:spPr bwMode="auto">
          <a:xfrm>
            <a:off x="1752600" y="1752600"/>
            <a:ext cx="25908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Блохина О.Г.</a:t>
            </a:r>
          </a:p>
          <a:p>
            <a:r>
              <a:rPr lang="ru-RU" sz="2000" b="1" i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иду на урок химии: 5-11 классы. Неорганическая химия.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М.: «Первое сентября», 2003, с.246-253</a:t>
            </a:r>
          </a:p>
          <a:p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800" y="457200"/>
            <a:ext cx="243028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Источники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00200" y="990600"/>
            <a:ext cx="28601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информации</a:t>
            </a:r>
          </a:p>
        </p:txBody>
      </p:sp>
      <p:pic>
        <p:nvPicPr>
          <p:cNvPr id="28675" name="Picture 3" descr="i?id=210743922-61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4724400"/>
            <a:ext cx="7524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2542" name="Прямоугольник 15"/>
          <p:cNvSpPr>
            <a:spLocks noChangeArrowheads="1"/>
          </p:cNvSpPr>
          <p:nvPr/>
        </p:nvSpPr>
        <p:spPr bwMode="auto">
          <a:xfrm>
            <a:off x="1828800" y="4267200"/>
            <a:ext cx="25146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Курганский С.М.</a:t>
            </a:r>
          </a:p>
          <a:p>
            <a:r>
              <a:rPr lang="ru-RU" sz="2000" b="1" i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Внеклассная работа по химии. Викторины и </a:t>
            </a:r>
            <a:endParaRPr lang="ru-RU" sz="2000" b="1" i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химические вечера.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М.: 5 за знания, 2006, с.12-53</a:t>
            </a:r>
          </a:p>
          <a:p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43" name="Прямоугольник 16"/>
          <p:cNvSpPr>
            <a:spLocks noChangeArrowheads="1"/>
          </p:cNvSpPr>
          <p:nvPr/>
        </p:nvSpPr>
        <p:spPr bwMode="auto">
          <a:xfrm>
            <a:off x="4953000" y="5791200"/>
            <a:ext cx="3657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hlinkClick r:id="rId6"/>
              </a:rPr>
              <a:t>http://timchem.narod.ru/company/semenov/</a:t>
            </a:r>
            <a:r>
              <a:rPr lang="ru-RU" sz="1400"/>
              <a:t> - Н.Н.Семенов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76800" y="2133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2545" name="Прямоугольник 15"/>
          <p:cNvSpPr>
            <a:spLocks noChangeArrowheads="1"/>
          </p:cNvSpPr>
          <p:nvPr/>
        </p:nvSpPr>
        <p:spPr bwMode="auto">
          <a:xfrm>
            <a:off x="4800600" y="5105400"/>
            <a:ext cx="36576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hlinkClick r:id="rId7"/>
              </a:rPr>
              <a:t>http://www.bisound.com/index.php?name=Files&amp;op=view_file&amp;id=9620785</a:t>
            </a:r>
            <a:r>
              <a:rPr lang="ru-RU" sz="1400"/>
              <a:t> – ария князя Игоря</a:t>
            </a:r>
          </a:p>
        </p:txBody>
      </p:sp>
      <p:sp>
        <p:nvSpPr>
          <p:cNvPr id="22546" name="Прямоугольник 16"/>
          <p:cNvSpPr>
            <a:spLocks noChangeArrowheads="1"/>
          </p:cNvSpPr>
          <p:nvPr/>
        </p:nvSpPr>
        <p:spPr bwMode="auto">
          <a:xfrm>
            <a:off x="4800600" y="4572000"/>
            <a:ext cx="3733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hlinkClick r:id="rId8"/>
              </a:rPr>
              <a:t>http://www.piplz.ru/page.php?id=497</a:t>
            </a:r>
            <a:r>
              <a:rPr lang="ru-RU" sz="1400"/>
              <a:t> – К.К.Клаус</a:t>
            </a:r>
          </a:p>
        </p:txBody>
      </p:sp>
      <p:sp>
        <p:nvSpPr>
          <p:cNvPr id="22547" name="Прямоугольник 19"/>
          <p:cNvSpPr>
            <a:spLocks noChangeArrowheads="1"/>
          </p:cNvSpPr>
          <p:nvPr/>
        </p:nvSpPr>
        <p:spPr bwMode="auto">
          <a:xfrm>
            <a:off x="4800600" y="2514600"/>
            <a:ext cx="3886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hlinkClick r:id="rId9"/>
              </a:rPr>
              <a:t>http://nplit.ru/books/item/f00/s00/z0000044/st033.shtml</a:t>
            </a:r>
            <a:r>
              <a:rPr lang="ru-RU" sz="1400"/>
              <a:t> - И.А.Каблуков</a:t>
            </a:r>
          </a:p>
        </p:txBody>
      </p:sp>
      <p:sp>
        <p:nvSpPr>
          <p:cNvPr id="22548" name="Прямоугольник 20"/>
          <p:cNvSpPr>
            <a:spLocks noChangeArrowheads="1"/>
          </p:cNvSpPr>
          <p:nvPr/>
        </p:nvSpPr>
        <p:spPr bwMode="auto">
          <a:xfrm>
            <a:off x="4800600" y="3124200"/>
            <a:ext cx="3886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hlinkClick r:id="rId10"/>
              </a:rPr>
              <a:t>http://www.audiopoisk.com/track/petr-il_i4-4aikovskii/mp3/tanec-malenkih-lebedei-iz-baleta-lebedinoe-ozero-so4-20/</a:t>
            </a:r>
            <a:r>
              <a:rPr lang="ru-RU" sz="1400"/>
              <a:t> - танец маленьких лебедей</a:t>
            </a:r>
          </a:p>
        </p:txBody>
      </p:sp>
      <p:sp>
        <p:nvSpPr>
          <p:cNvPr id="22549" name="Прямоугольник 19"/>
          <p:cNvSpPr>
            <a:spLocks noChangeArrowheads="1"/>
          </p:cNvSpPr>
          <p:nvPr/>
        </p:nvSpPr>
        <p:spPr bwMode="auto">
          <a:xfrm>
            <a:off x="4876800" y="4114800"/>
            <a:ext cx="3733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hlinkClick r:id="rId11"/>
              </a:rPr>
              <a:t>http://0ck.ru/istorya/text/2380.htm</a:t>
            </a:r>
            <a:r>
              <a:rPr lang="ru-RU" sz="1400"/>
              <a:t> -А.Н.Радищев</a:t>
            </a:r>
          </a:p>
        </p:txBody>
      </p:sp>
      <p:pic>
        <p:nvPicPr>
          <p:cNvPr id="2" name="Picture 21" descr="i?id=317200386-62-7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76800" y="838200"/>
            <a:ext cx="7143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2551" name="Прямоугольник 21"/>
          <p:cNvSpPr>
            <a:spLocks noChangeArrowheads="1"/>
          </p:cNvSpPr>
          <p:nvPr/>
        </p:nvSpPr>
        <p:spPr bwMode="auto">
          <a:xfrm>
            <a:off x="5638800" y="533400"/>
            <a:ext cx="3048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>
                <a:ea typeface="Calibri" pitchFamily="34" charset="0"/>
                <a:cs typeface="Times New Roman" pitchFamily="18" charset="0"/>
              </a:rPr>
              <a:t>О.С. Габриелян. Химия 8 класс – М.: Дрофа, 2005, 10-е изд. </a:t>
            </a:r>
            <a:r>
              <a:rPr lang="ru-RU" i="1">
                <a:ea typeface="Calibri" pitchFamily="34" charset="0"/>
                <a:cs typeface="Times New Roman" pitchFamily="18" charset="0"/>
              </a:rPr>
              <a:t>Рекомендовано Министерством образования и науки РФ</a:t>
            </a:r>
            <a:endParaRPr lang="ru-RU" sz="24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pic>
        <p:nvPicPr>
          <p:cNvPr id="18434" name="Picture 2" descr="Картинка 4 из 3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228600"/>
            <a:ext cx="1800506" cy="21336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4106" name="Picture 4" descr="Картинка 1 из 7596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43200" y="4114800"/>
            <a:ext cx="17065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Двенадцатиугольник 9"/>
          <p:cNvSpPr/>
          <p:nvPr/>
        </p:nvSpPr>
        <p:spPr>
          <a:xfrm>
            <a:off x="685800" y="1905000"/>
            <a:ext cx="457200" cy="3810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hlinkClick r:id="rId8" action="ppaction://hlinksldjump"/>
              </a:rPr>
              <a:t>1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111" name="Picture 8" descr="Картинка 2 из 10133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743200" y="762000"/>
            <a:ext cx="165326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4" name="Двенадцатиугольник 13"/>
          <p:cNvSpPr/>
          <p:nvPr/>
        </p:nvSpPr>
        <p:spPr>
          <a:xfrm>
            <a:off x="2743200" y="5943600"/>
            <a:ext cx="533400" cy="5334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hlinkClick r:id="rId11" action="ppaction://hlinksldjump"/>
              </a:rPr>
              <a:t>4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119" name="Picture 16" descr="Картинка 8 из 15893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58000" y="4114800"/>
            <a:ext cx="1600200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2" name="Двенадцатиугольник 21"/>
          <p:cNvSpPr/>
          <p:nvPr/>
        </p:nvSpPr>
        <p:spPr>
          <a:xfrm>
            <a:off x="6858000" y="5791200"/>
            <a:ext cx="533400" cy="5334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hlinkClick r:id="rId14" action="ppaction://hlinksldjump"/>
              </a:rPr>
              <a:t>8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AutoShape 15"/>
          <p:cNvSpPr>
            <a:spLocks noChangeArrowheads="1"/>
          </p:cNvSpPr>
          <p:nvPr/>
        </p:nvSpPr>
        <p:spPr bwMode="auto">
          <a:xfrm>
            <a:off x="685800" y="228600"/>
            <a:ext cx="1752600" cy="21336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FFF00"/>
            </a:solidFill>
            <a:round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6600" b="1" dirty="0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31" name="AutoShape 15"/>
          <p:cNvSpPr>
            <a:spLocks noChangeArrowheads="1"/>
          </p:cNvSpPr>
          <p:nvPr/>
        </p:nvSpPr>
        <p:spPr bwMode="auto">
          <a:xfrm>
            <a:off x="6858000" y="4114800"/>
            <a:ext cx="1676400" cy="22098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FFF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6600" b="1" dirty="0">
                <a:solidFill>
                  <a:srgbClr val="FF3300"/>
                </a:solidFill>
              </a:rPr>
              <a:t>8</a:t>
            </a:r>
          </a:p>
        </p:txBody>
      </p:sp>
      <p:sp>
        <p:nvSpPr>
          <p:cNvPr id="32" name="AutoShape 15"/>
          <p:cNvSpPr>
            <a:spLocks noChangeArrowheads="1"/>
          </p:cNvSpPr>
          <p:nvPr/>
        </p:nvSpPr>
        <p:spPr bwMode="auto">
          <a:xfrm>
            <a:off x="2667000" y="4114800"/>
            <a:ext cx="1752600" cy="23622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FFF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6600" b="1" dirty="0">
                <a:solidFill>
                  <a:srgbClr val="FF3300"/>
                </a:solidFill>
              </a:rPr>
              <a:t>4</a:t>
            </a:r>
          </a:p>
        </p:txBody>
      </p:sp>
      <p:pic>
        <p:nvPicPr>
          <p:cNvPr id="4132" name="Picture 36" descr="Картинка 42 из 161168">
            <a:hlinkClick r:id="rId15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85800" y="3048000"/>
            <a:ext cx="1828800" cy="24949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3" name="Двенадцатиугольник 32"/>
          <p:cNvSpPr/>
          <p:nvPr/>
        </p:nvSpPr>
        <p:spPr>
          <a:xfrm>
            <a:off x="685800" y="50292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hlinkClick r:id="rId17" action="ppaction://hlinksldjump"/>
              </a:rPr>
              <a:t>3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4" name="AutoShape 15"/>
          <p:cNvSpPr>
            <a:spLocks noChangeArrowheads="1"/>
          </p:cNvSpPr>
          <p:nvPr/>
        </p:nvSpPr>
        <p:spPr bwMode="auto">
          <a:xfrm>
            <a:off x="685800" y="2971800"/>
            <a:ext cx="1828800" cy="25146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FFF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6600" b="1" dirty="0">
                <a:solidFill>
                  <a:srgbClr val="FF3300"/>
                </a:solidFill>
              </a:rPr>
              <a:t>3</a:t>
            </a:r>
          </a:p>
        </p:txBody>
      </p:sp>
      <p:pic>
        <p:nvPicPr>
          <p:cNvPr id="4123" name="Picture 16" descr="Картинка 495 из 4798">
            <a:hlinkClick r:id="rId18"/>
          </p:cNvPr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162800" y="3048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4" name="Picture 6" descr="C:\Documents and Settings\VorobevaSV\Application Data\Microsoft\Media Catalog\Downloaded Clips\cl47\j0178129.gif"/>
          <p:cNvPicPr>
            <a:picLocks noChangeAspect="1" noChangeArrowheads="1" noCrop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838200" y="5562600"/>
            <a:ext cx="10668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5" name="Picture 21" descr="MMj03544060000[1]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3276600" y="3200400"/>
            <a:ext cx="7493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6" name="Picture 12" descr="http://animo2.ucoz.ru/_ph/56/1/256424807.jpg">
            <a:hlinkClick r:id="rId22" tooltip="Просмотры: 349 | Размеры: 78x128, 7.2Kb"/>
          </p:cNvPr>
          <p:cNvPicPr>
            <a:picLocks noChangeAspect="1" noChangeArrowheads="1" noCrop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5410200" y="5334000"/>
            <a:ext cx="7429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8" name="Picture 42" descr="Картинка 3 из 32">
            <a:hlinkClick r:id="rId24"/>
          </p:cNvPr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6858000" y="1447800"/>
            <a:ext cx="1628776" cy="2286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5" name="Двенадцатиугольник 34"/>
          <p:cNvSpPr/>
          <p:nvPr/>
        </p:nvSpPr>
        <p:spPr>
          <a:xfrm>
            <a:off x="6858000" y="3276600"/>
            <a:ext cx="4572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8000"/>
                </a:solidFill>
                <a:hlinkClick r:id="rId26" action="ppaction://hlinksldjump"/>
              </a:rPr>
              <a:t>6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36" name="Управляющая кнопка: в конец 35">
            <a:hlinkClick r:id="rId27" action="ppaction://hlinksldjump" highlightClick="1"/>
          </p:cNvPr>
          <p:cNvSpPr/>
          <p:nvPr/>
        </p:nvSpPr>
        <p:spPr>
          <a:xfrm>
            <a:off x="8558213" y="6196013"/>
            <a:ext cx="585787" cy="661987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Двенадцатиугольник 36"/>
          <p:cNvSpPr/>
          <p:nvPr/>
        </p:nvSpPr>
        <p:spPr>
          <a:xfrm>
            <a:off x="2819400" y="25908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hlinkClick r:id="rId28" action="ppaction://hlinksldjump"/>
              </a:rPr>
              <a:t>2</a:t>
            </a:r>
            <a:endParaRPr lang="ru-RU" sz="3200" b="1" dirty="0"/>
          </a:p>
        </p:txBody>
      </p:sp>
      <p:sp>
        <p:nvSpPr>
          <p:cNvPr id="38" name="AutoShape 15"/>
          <p:cNvSpPr>
            <a:spLocks noChangeArrowheads="1"/>
          </p:cNvSpPr>
          <p:nvPr/>
        </p:nvSpPr>
        <p:spPr bwMode="auto">
          <a:xfrm>
            <a:off x="2667000" y="762000"/>
            <a:ext cx="1752600" cy="22860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FFF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6600" b="1" dirty="0">
                <a:solidFill>
                  <a:srgbClr val="FF3300"/>
                </a:solidFill>
              </a:rPr>
              <a:t>2</a:t>
            </a:r>
          </a:p>
        </p:txBody>
      </p:sp>
      <p:pic>
        <p:nvPicPr>
          <p:cNvPr id="4140" name="Picture 44" descr="Картинка 7 из 22521">
            <a:hlinkClick r:id="rId29"/>
          </p:cNvPr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4876800" y="381000"/>
            <a:ext cx="1714500" cy="2209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9" name="Двенадцатиугольник 38"/>
          <p:cNvSpPr/>
          <p:nvPr/>
        </p:nvSpPr>
        <p:spPr>
          <a:xfrm>
            <a:off x="4876800" y="2057400"/>
            <a:ext cx="533400" cy="5334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8000"/>
                </a:solidFill>
                <a:hlinkClick r:id="rId31" action="ppaction://hlinksldjump"/>
              </a:rPr>
              <a:t>5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40" name="AutoShape 15"/>
          <p:cNvSpPr>
            <a:spLocks noChangeArrowheads="1"/>
          </p:cNvSpPr>
          <p:nvPr/>
        </p:nvSpPr>
        <p:spPr bwMode="auto">
          <a:xfrm>
            <a:off x="4876800" y="381000"/>
            <a:ext cx="1676400" cy="22098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FFF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6600" b="1" dirty="0">
                <a:solidFill>
                  <a:srgbClr val="FF3300"/>
                </a:solidFill>
              </a:rPr>
              <a:t>5</a:t>
            </a:r>
          </a:p>
        </p:txBody>
      </p:sp>
      <p:sp>
        <p:nvSpPr>
          <p:cNvPr id="41" name="AutoShape 15"/>
          <p:cNvSpPr>
            <a:spLocks noChangeArrowheads="1"/>
          </p:cNvSpPr>
          <p:nvPr/>
        </p:nvSpPr>
        <p:spPr bwMode="auto">
          <a:xfrm>
            <a:off x="6781800" y="1447800"/>
            <a:ext cx="1676400" cy="23622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FFF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6600" b="1" dirty="0">
                <a:solidFill>
                  <a:srgbClr val="FF3300"/>
                </a:solidFill>
              </a:rPr>
              <a:t>6</a:t>
            </a:r>
          </a:p>
        </p:txBody>
      </p:sp>
      <p:pic>
        <p:nvPicPr>
          <p:cNvPr id="4144" name="Picture 48" descr="Картинка 2 из 6002">
            <a:hlinkClick r:id="rId32"/>
          </p:cNvPr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4800600" y="2895600"/>
            <a:ext cx="1676400" cy="2205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42" name="Двенадцатиугольник 41"/>
          <p:cNvSpPr/>
          <p:nvPr/>
        </p:nvSpPr>
        <p:spPr>
          <a:xfrm>
            <a:off x="4800600" y="4648200"/>
            <a:ext cx="4572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hlinkClick r:id="rId34" action="ppaction://hlinksldjump"/>
              </a:rPr>
              <a:t>7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3" name="AutoShape 15"/>
          <p:cNvSpPr>
            <a:spLocks noChangeArrowheads="1"/>
          </p:cNvSpPr>
          <p:nvPr/>
        </p:nvSpPr>
        <p:spPr bwMode="auto">
          <a:xfrm>
            <a:off x="4724400" y="2819400"/>
            <a:ext cx="1752600" cy="23622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38100">
            <a:solidFill>
              <a:srgbClr val="FFFF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6600" b="1" dirty="0">
                <a:solidFill>
                  <a:srgbClr val="FF3300"/>
                </a:solidFill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" y="38100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00600" y="152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61722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5129" name="Прямоугольник 8"/>
          <p:cNvSpPr>
            <a:spLocks noChangeArrowheads="1"/>
          </p:cNvSpPr>
          <p:nvPr/>
        </p:nvSpPr>
        <p:spPr bwMode="auto">
          <a:xfrm>
            <a:off x="685800" y="152400"/>
            <a:ext cx="37338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chemeClr val="bg1"/>
                </a:solidFill>
              </a:rPr>
              <a:t>2.  </a:t>
            </a:r>
            <a:r>
              <a:rPr lang="ru-RU" sz="2200" b="1"/>
              <a:t>Весть об открытии нового металла была встречена зарубежными учеными с недоверием. Однако после повторных опытов Йенс Якоб Берцелиус написал автору открытия: «Ваше имя будет неизгладимо начертано в истории химии».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685800" y="4191000"/>
            <a:ext cx="37338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200" b="1">
                <a:solidFill>
                  <a:schemeClr val="bg1"/>
                </a:solidFill>
                <a:cs typeface="Times New Roman" pitchFamily="18" charset="0"/>
              </a:rPr>
              <a:t>3.  </a:t>
            </a:r>
            <a:r>
              <a:rPr lang="ru-RU" sz="2200" b="1">
                <a:cs typeface="Times New Roman" pitchFamily="18" charset="0"/>
              </a:rPr>
              <a:t>Новому металлу наш герой дал название в честь своей страны.</a:t>
            </a:r>
            <a:endParaRPr lang="ru-RU" sz="2200" b="1"/>
          </a:p>
        </p:txBody>
      </p:sp>
      <p:pic>
        <p:nvPicPr>
          <p:cNvPr id="5131" name="Picture 12" descr="http://luzan.ucoz.ru/animes/rus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5257800"/>
            <a:ext cx="2057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4800600" y="457200"/>
            <a:ext cx="3810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200" b="1">
                <a:solidFill>
                  <a:schemeClr val="bg1"/>
                </a:solidFill>
                <a:cs typeface="Times New Roman" pitchFamily="18" charset="0"/>
              </a:rPr>
              <a:t>1.  </a:t>
            </a:r>
            <a:r>
              <a:rPr lang="ru-RU" sz="2200" b="1">
                <a:cs typeface="Times New Roman" pitchFamily="18" charset="0"/>
              </a:rPr>
              <a:t>Он является основоположником Казанской школы химиков. Его учеником был Александр Михайлович Бутлеров.</a:t>
            </a:r>
            <a:endParaRPr lang="ru-RU" sz="2200" b="1"/>
          </a:p>
        </p:txBody>
      </p:sp>
      <p:sp>
        <p:nvSpPr>
          <p:cNvPr id="15" name="TextBox 14"/>
          <p:cNvSpPr txBox="1"/>
          <p:nvPr/>
        </p:nvSpPr>
        <p:spPr>
          <a:xfrm>
            <a:off x="4800600" y="23622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5134" name="Rectangle 12"/>
          <p:cNvSpPr>
            <a:spLocks noChangeArrowheads="1"/>
          </p:cNvSpPr>
          <p:nvPr/>
        </p:nvSpPr>
        <p:spPr bwMode="auto">
          <a:xfrm>
            <a:off x="4800600" y="5105400"/>
            <a:ext cx="3810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cs typeface="Times New Roman" pitchFamily="18" charset="0"/>
              </a:rPr>
              <a:t>4.  </a:t>
            </a:r>
            <a:r>
              <a:rPr lang="ru-RU" sz="2400" b="1">
                <a:cs typeface="Times New Roman" pitchFamily="18" charset="0"/>
              </a:rPr>
              <a:t>Открытый им металл был назван рутением.</a:t>
            </a:r>
            <a:endParaRPr lang="ru-RU" sz="2400" b="1"/>
          </a:p>
        </p:txBody>
      </p:sp>
      <p:pic>
        <p:nvPicPr>
          <p:cNvPr id="13326" name="Picture 14" descr="http://images.astronet.ru/pubd/2002/10/11/0001180155/pb_044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2743200"/>
            <a:ext cx="1836965" cy="2057400"/>
          </a:xfrm>
          <a:prstGeom prst="rect">
            <a:avLst/>
          </a:prstGeom>
          <a:solidFill>
            <a:srgbClr val="663300"/>
          </a:solidFill>
          <a:ln w="28575"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3328" name="Picture 16" descr="Картинка 12 из 1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3048000"/>
            <a:ext cx="1609725" cy="2057157"/>
          </a:xfrm>
          <a:prstGeom prst="rect">
            <a:avLst/>
          </a:prstGeom>
          <a:noFill/>
          <a:ln w="28575"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137" name="Picture 18" descr="http://animoving.ru/galleryimages/obich/obalfavit/obderevo/10101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" y="1524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0" grpId="0"/>
      <p:bldP spid="5132" grpId="0"/>
      <p:bldP spid="51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" y="25908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76800" y="5486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6800" y="61722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6153" name="Прямоугольник 8"/>
          <p:cNvSpPr>
            <a:spLocks noChangeArrowheads="1"/>
          </p:cNvSpPr>
          <p:nvPr/>
        </p:nvSpPr>
        <p:spPr bwMode="auto">
          <a:xfrm>
            <a:off x="5257800" y="6858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62000" y="228600"/>
            <a:ext cx="3707810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Карл </a:t>
            </a:r>
          </a:p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Карлович </a:t>
            </a:r>
          </a:p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Клаус</a:t>
            </a:r>
          </a:p>
        </p:txBody>
      </p:sp>
      <p:pic>
        <p:nvPicPr>
          <p:cNvPr id="15372" name="Picture 12" descr="Картинка 6 из 1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2971800"/>
            <a:ext cx="2662176" cy="3505200"/>
          </a:xfrm>
          <a:prstGeom prst="rect">
            <a:avLst/>
          </a:prstGeom>
          <a:noFill/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6156" name="Прямоугольник 13"/>
          <p:cNvSpPr>
            <a:spLocks noChangeArrowheads="1"/>
          </p:cNvSpPr>
          <p:nvPr/>
        </p:nvSpPr>
        <p:spPr bwMode="auto">
          <a:xfrm>
            <a:off x="5334000" y="5715000"/>
            <a:ext cx="29797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/>
              <a:t>1796—1864</a:t>
            </a:r>
          </a:p>
        </p:txBody>
      </p:sp>
      <p:sp>
        <p:nvSpPr>
          <p:cNvPr id="15" name="Управляющая кнопка: назад 14">
            <a:hlinkClick r:id="rId5" action="ppaction://hlinksldjump" highlightClick="1"/>
          </p:cNvPr>
          <p:cNvSpPr/>
          <p:nvPr/>
        </p:nvSpPr>
        <p:spPr>
          <a:xfrm>
            <a:off x="8458200" y="6400800"/>
            <a:ext cx="685800" cy="4572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953000" y="4800600"/>
            <a:ext cx="36226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i="1">
                <a:solidFill>
                  <a:srgbClr val="C00000"/>
                </a:solidFill>
              </a:rPr>
              <a:t>В 1844 году получил</a:t>
            </a:r>
          </a:p>
          <a:p>
            <a:pPr algn="ctr"/>
            <a:r>
              <a:rPr lang="ru-RU" sz="2400" b="1" i="1">
                <a:solidFill>
                  <a:srgbClr val="C00000"/>
                </a:solidFill>
              </a:rPr>
              <a:t>Демидовскую премию</a:t>
            </a: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4876800" y="304800"/>
            <a:ext cx="38322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2400" b="1" i="1">
                <a:solidFill>
                  <a:srgbClr val="008000"/>
                </a:solidFill>
                <a:cs typeface="Times New Roman" pitchFamily="18" charset="0"/>
              </a:rPr>
              <a:t>Карл Клаус родился </a:t>
            </a:r>
          </a:p>
          <a:p>
            <a:pPr algn="ctr" eaLnBrk="0" hangingPunct="0"/>
            <a:r>
              <a:rPr lang="ru-RU" sz="2400" b="1" i="1">
                <a:solidFill>
                  <a:srgbClr val="008000"/>
                </a:solidFill>
                <a:cs typeface="Times New Roman" pitchFamily="18" charset="0"/>
              </a:rPr>
              <a:t>в семье художника. </a:t>
            </a:r>
          </a:p>
          <a:p>
            <a:pPr algn="ctr" eaLnBrk="0" hangingPunct="0"/>
            <a:r>
              <a:rPr lang="ru-RU" sz="2400" b="1" i="1">
                <a:solidFill>
                  <a:srgbClr val="008000"/>
                </a:solidFill>
                <a:cs typeface="Times New Roman" pitchFamily="18" charset="0"/>
              </a:rPr>
              <a:t>Когда Карлу было </a:t>
            </a:r>
          </a:p>
          <a:p>
            <a:pPr algn="ctr" eaLnBrk="0" hangingPunct="0"/>
            <a:r>
              <a:rPr lang="ru-RU" sz="2400" b="1" i="1">
                <a:solidFill>
                  <a:srgbClr val="008000"/>
                </a:solidFill>
                <a:cs typeface="Times New Roman" pitchFamily="18" charset="0"/>
              </a:rPr>
              <a:t>четыре года умер </a:t>
            </a:r>
          </a:p>
          <a:p>
            <a:pPr algn="ctr" eaLnBrk="0" hangingPunct="0"/>
            <a:r>
              <a:rPr lang="ru-RU" sz="2400" b="1" i="1">
                <a:solidFill>
                  <a:srgbClr val="008000"/>
                </a:solidFill>
                <a:cs typeface="Times New Roman" pitchFamily="18" charset="0"/>
              </a:rPr>
              <a:t>его отец, ещё через</a:t>
            </a:r>
          </a:p>
          <a:p>
            <a:pPr algn="ctr" eaLnBrk="0" hangingPunct="0"/>
            <a:r>
              <a:rPr lang="ru-RU" sz="2400" b="1" i="1">
                <a:solidFill>
                  <a:srgbClr val="008000"/>
                </a:solidFill>
                <a:cs typeface="Times New Roman" pitchFamily="18" charset="0"/>
              </a:rPr>
              <a:t> два года умерла мать.</a:t>
            </a:r>
            <a:endParaRPr lang="ru-RU" sz="2400" b="1" i="1">
              <a:solidFill>
                <a:srgbClr val="008000"/>
              </a:solidFill>
            </a:endParaRPr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4876800" y="2743200"/>
            <a:ext cx="38655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2400" b="1" i="1">
                <a:solidFill>
                  <a:srgbClr val="0070C0"/>
                </a:solidFill>
                <a:ea typeface="Times New Roman" pitchFamily="18" charset="0"/>
                <a:cs typeface="Arial" charset="0"/>
              </a:rPr>
              <a:t>Участвовал в </a:t>
            </a:r>
          </a:p>
          <a:p>
            <a:pPr algn="ctr" eaLnBrk="0" hangingPunct="0"/>
            <a:r>
              <a:rPr lang="ru-RU" sz="2400" b="1" i="1">
                <a:solidFill>
                  <a:srgbClr val="0070C0"/>
                </a:solidFill>
                <a:ea typeface="Times New Roman" pitchFamily="18" charset="0"/>
                <a:cs typeface="Arial" charset="0"/>
              </a:rPr>
              <a:t>ботанических </a:t>
            </a:r>
          </a:p>
          <a:p>
            <a:pPr algn="ctr" eaLnBrk="0" hangingPunct="0"/>
            <a:r>
              <a:rPr lang="ru-RU" sz="2400" b="1" i="1">
                <a:solidFill>
                  <a:srgbClr val="0070C0"/>
                </a:solidFill>
                <a:ea typeface="Times New Roman" pitchFamily="18" charset="0"/>
                <a:cs typeface="Arial" charset="0"/>
              </a:rPr>
              <a:t>исследованиях степей </a:t>
            </a:r>
          </a:p>
          <a:p>
            <a:pPr algn="ctr" eaLnBrk="0" hangingPunct="0"/>
            <a:r>
              <a:rPr lang="ru-RU" sz="2400" b="1" i="1">
                <a:solidFill>
                  <a:srgbClr val="0070C0"/>
                </a:solidFill>
                <a:ea typeface="Times New Roman" pitchFamily="18" charset="0"/>
                <a:cs typeface="Arial" charset="0"/>
              </a:rPr>
              <a:t>между реками Уралом </a:t>
            </a:r>
          </a:p>
          <a:p>
            <a:pPr algn="ctr" eaLnBrk="0" hangingPunct="0"/>
            <a:r>
              <a:rPr lang="ru-RU" sz="2400" b="1" i="1">
                <a:solidFill>
                  <a:srgbClr val="0070C0"/>
                </a:solidFill>
                <a:ea typeface="Times New Roman" pitchFamily="18" charset="0"/>
                <a:cs typeface="Arial" charset="0"/>
              </a:rPr>
              <a:t>и Волгой.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158" grpId="0"/>
      <p:bldP spid="61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" y="26670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00600" y="3200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9600" y="62484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pic>
        <p:nvPicPr>
          <p:cNvPr id="7177" name="Picture 11" descr="http://animoving.ru/galleryimages/obich/obalfavit/obderevo/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228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Прямоугольник 9"/>
          <p:cNvSpPr>
            <a:spLocks noChangeArrowheads="1"/>
          </p:cNvSpPr>
          <p:nvPr/>
        </p:nvSpPr>
        <p:spPr bwMode="auto">
          <a:xfrm>
            <a:off x="685800" y="304800"/>
            <a:ext cx="36576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1. </a:t>
            </a:r>
            <a:r>
              <a:rPr lang="ru-RU" sz="2000" b="1">
                <a:latin typeface="Calibri" pitchFamily="34" charset="0"/>
                <a:cs typeface="Times New Roman" pitchFamily="18" charset="0"/>
              </a:rPr>
              <a:t>В стенах пансиона, где он жил мальчиком, его пристрастие к химии сопровождалось взрывами. В наказание его выводили из карцера с черной доской на груди с надписью «Великий химик».</a:t>
            </a:r>
            <a:endParaRPr lang="ru-RU" sz="2000" b="1"/>
          </a:p>
        </p:txBody>
      </p:sp>
      <p:sp>
        <p:nvSpPr>
          <p:cNvPr id="7179" name="Прямоугольник 10"/>
          <p:cNvSpPr>
            <a:spLocks noChangeArrowheads="1"/>
          </p:cNvSpPr>
          <p:nvPr/>
        </p:nvSpPr>
        <p:spPr bwMode="auto">
          <a:xfrm>
            <a:off x="685800" y="2895600"/>
            <a:ext cx="37338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2. </a:t>
            </a:r>
            <a:r>
              <a:rPr lang="ru-RU" sz="2000" b="1">
                <a:latin typeface="Calibri" pitchFamily="34" charset="0"/>
                <a:cs typeface="Times New Roman" pitchFamily="18" charset="0"/>
              </a:rPr>
              <a:t>Он окончил университет со степенью кандидата за сочинение по зоологии на тему «Дневные бабочки Волго-Уральской фауны».</a:t>
            </a:r>
            <a:endParaRPr lang="ru-RU" sz="2000" b="1"/>
          </a:p>
        </p:txBody>
      </p:sp>
      <p:sp>
        <p:nvSpPr>
          <p:cNvPr id="7180" name="Прямоугольник 11"/>
          <p:cNvSpPr>
            <a:spLocks noChangeArrowheads="1"/>
          </p:cNvSpPr>
          <p:nvPr/>
        </p:nvSpPr>
        <p:spPr bwMode="auto">
          <a:xfrm>
            <a:off x="4800600" y="1676400"/>
            <a:ext cx="3810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latin typeface="Calibri" pitchFamily="34" charset="0"/>
                <a:cs typeface="Times New Roman" pitchFamily="18" charset="0"/>
              </a:rPr>
              <a:t>3. Он открыл новый способ синтеза йодистого метилена, получил параформальдегид, синтезировал в 1859 году уротропин.</a:t>
            </a:r>
            <a:endParaRPr lang="ru-RU" sz="2000" b="1"/>
          </a:p>
        </p:txBody>
      </p:sp>
      <p:sp>
        <p:nvSpPr>
          <p:cNvPr id="7181" name="Прямоугольник 12"/>
          <p:cNvSpPr>
            <a:spLocks noChangeArrowheads="1"/>
          </p:cNvSpPr>
          <p:nvPr/>
        </p:nvSpPr>
        <p:spPr bwMode="auto">
          <a:xfrm>
            <a:off x="4724400" y="5257800"/>
            <a:ext cx="38100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4.</a:t>
            </a:r>
            <a:r>
              <a:rPr lang="ru-RU" sz="2000" b="1">
                <a:latin typeface="Calibri" pitchFamily="34" charset="0"/>
                <a:cs typeface="Times New Roman" pitchFamily="18" charset="0"/>
              </a:rPr>
              <a:t> Он основал в Казани школу химиков-органиков. Он создатель классической теории химического строения веществ.</a:t>
            </a:r>
            <a:endParaRPr lang="ru-RU" sz="2000" b="1"/>
          </a:p>
        </p:txBody>
      </p:sp>
      <p:pic>
        <p:nvPicPr>
          <p:cNvPr id="11277" name="Picture 13" descr="http://im3-tub-ru.yandex.net/i?id=260894706-38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304800"/>
            <a:ext cx="1514690" cy="1343026"/>
          </a:xfrm>
          <a:prstGeom prst="rect">
            <a:avLst/>
          </a:prstGeom>
          <a:noFill/>
          <a:ln w="28575"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281" name="Picture 17" descr="http://im2-tub-ru.yandex.net/i?id=451240929-09-7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7000" y="304800"/>
            <a:ext cx="1940943" cy="1371600"/>
          </a:xfrm>
          <a:prstGeom prst="rect">
            <a:avLst/>
          </a:prstGeom>
          <a:noFill/>
          <a:ln w="28575"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184" name="Picture 21" descr="Картинка 15 из 1585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28800" y="4419600"/>
            <a:ext cx="187642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5" name="Picture 25" descr="Картинка 42 из 1585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4800" y="4876800"/>
            <a:ext cx="1905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11" descr="c3c62efbd992ad280b2f29e267db5462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76600" y="5334000"/>
            <a:ext cx="1214438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1" name="Picture 27" descr="Картинка 8 из 7352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486400" y="3505200"/>
            <a:ext cx="2143125" cy="1638012"/>
          </a:xfrm>
          <a:prstGeom prst="rect">
            <a:avLst/>
          </a:prstGeom>
          <a:noFill/>
          <a:ln w="285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0"/>
      <p:bldP spid="71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3400" y="22860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00600" y="5562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00600" y="6324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7" name="Управляющая кнопка: назад 6">
            <a:hlinkClick r:id="rId4" action="ppaction://hlinksldjump" highlightClick="1"/>
          </p:cNvPr>
          <p:cNvSpPr/>
          <p:nvPr/>
        </p:nvSpPr>
        <p:spPr>
          <a:xfrm>
            <a:off x="8458200" y="6400800"/>
            <a:ext cx="685800" cy="4572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202" name="Прямоугольник 12"/>
          <p:cNvSpPr>
            <a:spLocks noChangeArrowheads="1"/>
          </p:cNvSpPr>
          <p:nvPr/>
        </p:nvSpPr>
        <p:spPr bwMode="auto">
          <a:xfrm>
            <a:off x="4648200" y="5715000"/>
            <a:ext cx="41148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400" b="1" dirty="0">
                <a:latin typeface="+mn-lt"/>
                <a:cs typeface="Times New Roman" pitchFamily="18" charset="0"/>
              </a:rPr>
              <a:t>1828 </a:t>
            </a:r>
            <a:r>
              <a:rPr lang="ru-RU" sz="4400" b="1" dirty="0">
                <a:latin typeface="+mn-lt"/>
              </a:rPr>
              <a:t>— 1886</a:t>
            </a:r>
            <a:r>
              <a:rPr lang="ru-RU" sz="4400" dirty="0">
                <a:latin typeface="+mn-lt"/>
              </a:rPr>
              <a:t> </a:t>
            </a:r>
          </a:p>
        </p:txBody>
      </p:sp>
      <p:pic>
        <p:nvPicPr>
          <p:cNvPr id="53254" name="Picture 6" descr="Картинка 3 из 1013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2743200"/>
            <a:ext cx="2756169" cy="3810000"/>
          </a:xfrm>
          <a:prstGeom prst="rect">
            <a:avLst/>
          </a:prstGeom>
          <a:noFill/>
          <a:ln w="38100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15" name="Прямоугольник 14"/>
          <p:cNvSpPr/>
          <p:nvPr/>
        </p:nvSpPr>
        <p:spPr>
          <a:xfrm>
            <a:off x="685800" y="304800"/>
            <a:ext cx="3691010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Александр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Михайлович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Бутлеров 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4572000" y="304800"/>
            <a:ext cx="40386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 i="1">
                <a:solidFill>
                  <a:srgbClr val="3333FF"/>
                </a:solidFill>
              </a:rPr>
              <a:t>Его отец был отставным полковником, участником войны 1812 года.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5715000" y="1600200"/>
            <a:ext cx="29718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200" b="1" i="1">
                <a:solidFill>
                  <a:srgbClr val="008000"/>
                </a:solidFill>
              </a:rPr>
              <a:t>В 1868 году ему </a:t>
            </a:r>
          </a:p>
          <a:p>
            <a:pPr algn="r"/>
            <a:r>
              <a:rPr lang="ru-RU" sz="2200" b="1" i="1">
                <a:solidFill>
                  <a:srgbClr val="008000"/>
                </a:solidFill>
              </a:rPr>
              <a:t>присвоена </a:t>
            </a:r>
          </a:p>
          <a:p>
            <a:pPr algn="r"/>
            <a:r>
              <a:rPr lang="ru-RU" sz="2200" b="1" i="1">
                <a:solidFill>
                  <a:srgbClr val="008000"/>
                </a:solidFill>
              </a:rPr>
              <a:t>Ломоносовская </a:t>
            </a:r>
          </a:p>
          <a:p>
            <a:pPr algn="r"/>
            <a:r>
              <a:rPr lang="ru-RU" sz="2200" b="1" i="1">
                <a:solidFill>
                  <a:srgbClr val="008000"/>
                </a:solidFill>
              </a:rPr>
              <a:t>премия Академии </a:t>
            </a:r>
          </a:p>
          <a:p>
            <a:pPr algn="r"/>
            <a:r>
              <a:rPr lang="ru-RU" sz="2200" b="1" i="1">
                <a:solidFill>
                  <a:srgbClr val="008000"/>
                </a:solidFill>
              </a:rPr>
              <a:t>наук.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4724400" y="3505200"/>
            <a:ext cx="38862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 i="1">
                <a:solidFill>
                  <a:srgbClr val="9900CC"/>
                </a:solidFill>
              </a:rPr>
              <a:t>«А.М.Бутлеров – один из величайших русских ученых, он русский и по ученому образованию, и по оригинальности трудов» (Д.И.Менделеев)</a:t>
            </a:r>
          </a:p>
        </p:txBody>
      </p:sp>
      <p:pic>
        <p:nvPicPr>
          <p:cNvPr id="53258" name="Picture 10" descr="http://im5-tub-ru.yandex.net/i?id=84956383-46-7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29200" y="1524000"/>
            <a:ext cx="990600" cy="1688523"/>
          </a:xfrm>
          <a:prstGeom prst="rect">
            <a:avLst/>
          </a:prstGeom>
          <a:noFill/>
          <a:ln w="28575">
            <a:solidFill>
              <a:srgbClr val="6633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" y="14478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24400" y="31242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9600" y="61722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pic>
        <p:nvPicPr>
          <p:cNvPr id="9225" name="Picture 10" descr="http://animoving.ru/galleryimages/obich/obalfavit/obderevo/1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228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Прямоугольник 8"/>
          <p:cNvSpPr>
            <a:spLocks noChangeArrowheads="1"/>
          </p:cNvSpPr>
          <p:nvPr/>
        </p:nvSpPr>
        <p:spPr bwMode="auto">
          <a:xfrm>
            <a:off x="609600" y="609600"/>
            <a:ext cx="3810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1. </a:t>
            </a:r>
            <a:r>
              <a:rPr lang="ru-RU" sz="2400" b="1">
                <a:latin typeface="Calibri" pitchFamily="34" charset="0"/>
                <a:cs typeface="Times New Roman" pitchFamily="18" charset="0"/>
              </a:rPr>
              <a:t>Он был первым физикохимиком.</a:t>
            </a:r>
            <a:endParaRPr lang="ru-RU" sz="2400" b="1"/>
          </a:p>
        </p:txBody>
      </p:sp>
      <p:sp>
        <p:nvSpPr>
          <p:cNvPr id="9227" name="Прямоугольник 9"/>
          <p:cNvSpPr>
            <a:spLocks noChangeArrowheads="1"/>
          </p:cNvSpPr>
          <p:nvPr/>
        </p:nvSpPr>
        <p:spPr bwMode="auto">
          <a:xfrm>
            <a:off x="4724400" y="228600"/>
            <a:ext cx="38862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3.</a:t>
            </a:r>
            <a:r>
              <a:rPr lang="ru-RU" sz="2400" b="1">
                <a:latin typeface="Calibri" pitchFamily="34" charset="0"/>
                <a:cs typeface="Times New Roman" pitchFamily="18" charset="0"/>
              </a:rPr>
              <a:t> Когда заходила речь о его профессии, отвечал не задумываясь: «Химик». До него химию не считали наукой, а лишь «химическим искусством». После его работ искусством её уже не называл никто.</a:t>
            </a:r>
            <a:endParaRPr lang="ru-RU" sz="2400" b="1"/>
          </a:p>
        </p:txBody>
      </p:sp>
      <p:sp>
        <p:nvSpPr>
          <p:cNvPr id="9228" name="Прямоугольник 10"/>
          <p:cNvSpPr>
            <a:spLocks noChangeArrowheads="1"/>
          </p:cNvSpPr>
          <p:nvPr/>
        </p:nvSpPr>
        <p:spPr bwMode="auto">
          <a:xfrm>
            <a:off x="533400" y="4953000"/>
            <a:ext cx="3886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2. </a:t>
            </a:r>
            <a:r>
              <a:rPr lang="ru-RU" sz="2400" b="1">
                <a:latin typeface="Calibri" pitchFamily="34" charset="0"/>
                <a:cs typeface="Times New Roman" pitchFamily="18" charset="0"/>
              </a:rPr>
              <a:t>Он создал первую русскую химическую лабораторию в 1748 году.</a:t>
            </a:r>
            <a:endParaRPr lang="ru-RU" sz="2400" b="1"/>
          </a:p>
        </p:txBody>
      </p:sp>
      <p:sp>
        <p:nvSpPr>
          <p:cNvPr id="9229" name="Прямоугольник 11"/>
          <p:cNvSpPr>
            <a:spLocks noChangeArrowheads="1"/>
          </p:cNvSpPr>
          <p:nvPr/>
        </p:nvSpPr>
        <p:spPr bwMode="auto">
          <a:xfrm>
            <a:off x="4648200" y="5105400"/>
            <a:ext cx="4038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4. </a:t>
            </a:r>
            <a:r>
              <a:rPr lang="ru-RU" sz="2400" b="1">
                <a:latin typeface="Calibri" pitchFamily="34" charset="0"/>
                <a:cs typeface="Times New Roman" pitchFamily="18" charset="0"/>
              </a:rPr>
              <a:t>Его открытия относятся к химии, физике, математике, науке о Земле, астрономии и др. </a:t>
            </a:r>
            <a:endParaRPr lang="ru-RU" sz="2400" b="1"/>
          </a:p>
        </p:txBody>
      </p:sp>
      <p:pic>
        <p:nvPicPr>
          <p:cNvPr id="9230" name="Picture 13" descr="Картинка 16 из 444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3352800"/>
            <a:ext cx="2133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15" descr="Картинка 6 из 72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" y="1828800"/>
            <a:ext cx="3851148" cy="28956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7" grpId="0"/>
      <p:bldP spid="9228" grpId="0"/>
      <p:bldP spid="92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 descr="00D0D7118046___51A99317_276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500042"/>
            <a:ext cx="2756204" cy="646331"/>
          </a:xfrm>
          <a:prstGeom prst="rect">
            <a:avLst/>
          </a:prstGeom>
          <a:ln w="19050">
            <a:noFill/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" y="2133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00600" y="6324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24400" y="5562600"/>
            <a:ext cx="36407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+mn-lt"/>
              </a:rPr>
              <a:t>-------------------------------------------------</a:t>
            </a: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  <a:latin typeface="+mn-lt"/>
            </a:endParaRPr>
          </a:p>
        </p:txBody>
      </p:sp>
      <p:sp>
        <p:nvSpPr>
          <p:cNvPr id="7" name="Управляющая кнопка: назад 6">
            <a:hlinkClick r:id="rId4" action="ppaction://hlinksldjump" highlightClick="1"/>
          </p:cNvPr>
          <p:cNvSpPr/>
          <p:nvPr/>
        </p:nvSpPr>
        <p:spPr>
          <a:xfrm>
            <a:off x="8458200" y="6400800"/>
            <a:ext cx="685800" cy="4572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50" name="Picture 10" descr="Картинка 12 из 16116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0600" y="2506068"/>
            <a:ext cx="3048000" cy="3961408"/>
          </a:xfrm>
          <a:prstGeom prst="rect">
            <a:avLst/>
          </a:prstGeom>
          <a:noFill/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9" name="Прямоугольник 8"/>
          <p:cNvSpPr/>
          <p:nvPr/>
        </p:nvSpPr>
        <p:spPr>
          <a:xfrm>
            <a:off x="762000" y="228600"/>
            <a:ext cx="3440365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Михаил </a:t>
            </a:r>
          </a:p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Васильевич </a:t>
            </a:r>
          </a:p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Ломоносов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648200" y="381000"/>
            <a:ext cx="38862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 i="1">
                <a:solidFill>
                  <a:srgbClr val="008000"/>
                </a:solidFill>
                <a:latin typeface="Calibri" pitchFamily="34" charset="0"/>
                <a:cs typeface="Times New Roman" pitchFamily="18" charset="0"/>
              </a:rPr>
              <a:t>Узнав о смерти ученого-энциклопедиста, наследник престола великий князь Павел Петрович сказал: «Что дурака жалеть – казну только разорял и ничего не сделал».</a:t>
            </a:r>
            <a:endParaRPr lang="ru-RU" sz="2400" b="1" i="1">
              <a:solidFill>
                <a:srgbClr val="008000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648200" y="3657600"/>
            <a:ext cx="38862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 i="1">
                <a:solidFill>
                  <a:srgbClr val="3333FF"/>
                </a:solidFill>
                <a:latin typeface="Calibri" pitchFamily="34" charset="0"/>
                <a:cs typeface="Times New Roman" pitchFamily="18" charset="0"/>
              </a:rPr>
              <a:t>«Он создал первый университет. Он, лучше сказать, сам был первым нашим университетом» (А.С.Пушкин)</a:t>
            </a:r>
            <a:endParaRPr lang="ru-RU" sz="2400" b="1" i="1">
              <a:solidFill>
                <a:srgbClr val="3333FF"/>
              </a:solidFill>
            </a:endParaRPr>
          </a:p>
        </p:txBody>
      </p:sp>
      <p:sp>
        <p:nvSpPr>
          <p:cNvPr id="10254" name="Прямоугольник 12"/>
          <p:cNvSpPr>
            <a:spLocks noChangeArrowheads="1"/>
          </p:cNvSpPr>
          <p:nvPr/>
        </p:nvSpPr>
        <p:spPr bwMode="auto">
          <a:xfrm>
            <a:off x="4724400" y="5715000"/>
            <a:ext cx="3886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/>
              <a:t>1711 — 1765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1025</TotalTime>
  <Words>1391</Words>
  <Application>Microsoft PowerPoint</Application>
  <PresentationFormat>Экран (4:3)</PresentationFormat>
  <Paragraphs>263</Paragraphs>
  <Slides>21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галерея русских химиков</dc:title>
  <dc:subject>викторина с подсказками</dc:subject>
  <dc:creator>Оськина Т.А.</dc:creator>
  <cp:lastModifiedBy>Николай</cp:lastModifiedBy>
  <cp:revision>103</cp:revision>
  <cp:lastPrinted>1601-01-01T00:00:00Z</cp:lastPrinted>
  <dcterms:created xsi:type="dcterms:W3CDTF">1601-01-01T00:00:00Z</dcterms:created>
  <dcterms:modified xsi:type="dcterms:W3CDTF">2012-11-02T10:12:51Z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