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83" r:id="rId2"/>
    <p:sldId id="275" r:id="rId3"/>
    <p:sldId id="276" r:id="rId4"/>
    <p:sldId id="277" r:id="rId5"/>
    <p:sldId id="278" r:id="rId6"/>
    <p:sldId id="288" r:id="rId7"/>
    <p:sldId id="279" r:id="rId8"/>
    <p:sldId id="280" r:id="rId9"/>
    <p:sldId id="281" r:id="rId10"/>
    <p:sldId id="284" r:id="rId11"/>
    <p:sldId id="285" r:id="rId12"/>
    <p:sldId id="286" r:id="rId13"/>
    <p:sldId id="28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660"/>
  </p:normalViewPr>
  <p:slideViewPr>
    <p:cSldViewPr>
      <p:cViewPr>
        <p:scale>
          <a:sx n="76" d="100"/>
          <a:sy n="76" d="100"/>
        </p:scale>
        <p:origin x="-123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225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25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208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060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467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296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881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61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619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944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261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743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ru/search?tbm=isch&amp;tbs=simg:CAQSCQkvoS3XxBeSPA&amp;q=%D0%BA%D0%B0%D1%80%D1%82%D0%B8%D0%BD%D0%BA%D0%B8+%D0%BE%D0%B2%D0%BE%D0%B3%D0%B5%D0%BD%D0%B5%D0%B7" TargetMode="External"/><Relationship Id="rId2" Type="http://schemas.openxmlformats.org/officeDocument/2006/relationships/hyperlink" Target="https://www.google.ru/url?sa=i&amp;rct=j&amp;q=&amp;esrc=s&amp;source=images&amp;cd=&amp;cad=rja&amp;uact=8&amp;ved=0CAYQjB0&amp;url=http://prostuda.biz/book/497-glaznye-bolezni/24-glava-20-opuxoli-organa-zreniya.html&amp;ei=qnGWVKWrMoaaygOLjoDICw&amp;bvm=bv.82001339,d.bGQ&amp;psig=AFQjCNHMl8_f69rH6WKdx-H-tYE1DdVIbg&amp;ust=1419231728302804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google.ru/search?q=%D0%BA%D0%B0%D1%80%D1%82%D0%B8%D0%BD%D0%BA%D0%B8+%D0%B6%D0%B8%D0%B2%D0%BE%D1%82%D0%BD%D1%8B%D0%B5&amp;newwindow=1&amp;sa=X&amp;biw=1366&amp;bih=643&amp;tbm=isch&amp;tbs=simg:CAQSpwEJdyCWcNhWj1sakgELELCMpwgaiAEKOggCEhSHFIoUtBLiEqsS3RLNCogUngrRExog9V2tYOjm7Kii-eBwywk44AorUtgL7LNDcLJLR4cnC-0KSggDEhTLC58V0AuhFZsVygugFcgLohXJCxowNi41ggKRjDPZr5mTAnv1NWa3RrKVJuJT8rAJPGM-Qq2rk1c-2VtqAtunWMKup-HSDCF4KJ9JiHJkfA" TargetMode="External"/><Relationship Id="rId4" Type="http://schemas.openxmlformats.org/officeDocument/2006/relationships/hyperlink" Target="https://www.google.ru/url?sa=i&amp;rct=j&amp;q=&amp;esrc=s&amp;source=images&amp;cd=&amp;cad=rja&amp;uact=8&amp;ved=0CAYQjB0&amp;url=http://earth-chronicles.ru/news/2012-12-25-36876&amp;ei=znOWVLamLMf4ywOu0YGYCw&amp;bvm=bv.82001339,d.bGQ&amp;psig=AFQjCNHwM0nN7LEQBsbpnIijBeSpNwTP2A&amp;ust=1419232583147027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2722315"/>
          </a:xfrm>
          <a:ln w="76200">
            <a:solidFill>
              <a:srgbClr val="7030A0"/>
            </a:solidFill>
          </a:ln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4F81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Слайд </a:t>
            </a:r>
            <a:r>
              <a:rPr lang="ru-RU" sz="3200" b="1" dirty="0">
                <a:solidFill>
                  <a:srgbClr val="4F81B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презентация раздела </a:t>
            </a:r>
            <a:r>
              <a:rPr lang="ru-RU" sz="3200" b="1" dirty="0">
                <a:solidFill>
                  <a:srgbClr val="8064A2">
                    <a:lumMod val="60000"/>
                    <a:lumOff val="4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rgbClr val="8064A2">
                    <a:lumMod val="60000"/>
                    <a:lumOff val="4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8064A2">
                    <a:lumMod val="60000"/>
                    <a:lumOff val="4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Размножение и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b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индивидуальное </a:t>
            </a: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       </a:t>
            </a:r>
            <a:b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организмов». </a:t>
            </a:r>
            <a:b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Биология </a:t>
            </a: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sz="36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5082480"/>
            <a:ext cx="6624736" cy="1257003"/>
          </a:xfrm>
          <a:solidFill>
            <a:srgbClr val="FFC000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учитель биологии МОБУ СОШ ЛГО </a:t>
            </a:r>
          </a:p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Пантелеймоновка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Яценко Г.П.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https://encrypted-tbn3.gstatic.com/images?q=tbn:ANd9GcRwuvqWb4ScaaSrCQoWTIAXUCHM-sJHu6VND4Rai8TP4D6CYq5m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48264" y="4686300"/>
            <a:ext cx="1828800" cy="171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 descr="http://earth-chronicles.ru/Publications/92/11/1229889939_byaki3-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386" y="332656"/>
            <a:ext cx="2402429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cs10915.vk.me/u162019186/-14/x_08ff2d9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068960"/>
            <a:ext cx="2411872" cy="190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143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  <a:ln w="76200"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Онтогенез.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3568" y="2780928"/>
            <a:ext cx="3312368" cy="9750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20072" y="2780928"/>
            <a:ext cx="3312368" cy="9750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27584" y="2924944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Эмбриональный период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20072" y="2924944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Постэмбриональный период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4077072"/>
            <a:ext cx="3888432" cy="201622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32040" y="4077072"/>
            <a:ext cx="3600400" cy="201622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83568" y="4221088"/>
            <a:ext cx="38884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момента оплодотворения яйцеклетки и до рождения или выхода из яйцевых оболочек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76056" y="4221088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рождения или выхода из яйцевых оболочек и до смерти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2195736" y="3755941"/>
            <a:ext cx="132089" cy="3211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6732240" y="3755941"/>
            <a:ext cx="144016" cy="3211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2" descr="http://cs10915.vk.me/u162019186/-14/x_08ff2d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32657"/>
            <a:ext cx="2448000" cy="1928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513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  <a:ln w="76200"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Эмбриональный                       </a:t>
            </a:r>
            <a:b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период развития.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636912"/>
            <a:ext cx="8229600" cy="384929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2708920"/>
            <a:ext cx="2880320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24128" y="2708920"/>
            <a:ext cx="2736304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27584" y="4221088"/>
            <a:ext cx="2880320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24128" y="4221088"/>
            <a:ext cx="2736304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23728" y="5589240"/>
            <a:ext cx="547260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115616" y="2924944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Зигота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1600" y="4509120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Бластула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00192" y="2924944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Гаструла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00192" y="4509120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Нейрула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27784" y="5805264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5.Органогенез – развитие плода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95936" y="3320988"/>
            <a:ext cx="1440160" cy="118813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3995936" y="3501008"/>
            <a:ext cx="144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Периоды развития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5" name="Прямая со стрелкой 34"/>
          <p:cNvCxnSpPr/>
          <p:nvPr/>
        </p:nvCxnSpPr>
        <p:spPr>
          <a:xfrm flipV="1">
            <a:off x="3707904" y="3933056"/>
            <a:ext cx="288032" cy="8068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5" idx="3"/>
          </p:cNvCxnSpPr>
          <p:nvPr/>
        </p:nvCxnSpPr>
        <p:spPr>
          <a:xfrm>
            <a:off x="3707904" y="3320988"/>
            <a:ext cx="288032" cy="6120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H="1">
            <a:off x="5436096" y="3320988"/>
            <a:ext cx="288032" cy="6120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stCxn id="8" idx="1"/>
            <a:endCxn id="17" idx="3"/>
          </p:cNvCxnSpPr>
          <p:nvPr/>
        </p:nvCxnSpPr>
        <p:spPr>
          <a:xfrm flipH="1" flipV="1">
            <a:off x="5436096" y="3916507"/>
            <a:ext cx="288032" cy="8446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flipV="1">
            <a:off x="4860032" y="4509120"/>
            <a:ext cx="0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" descr="http://cs10915.vk.me/u162019186/-14/x_08ff2d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2411872" cy="190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614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  <a:ln w="76200"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Постэмбриональный                   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период развития.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1560" y="2780928"/>
            <a:ext cx="381642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88024" y="2780928"/>
            <a:ext cx="374441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115616" y="2924944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Прямое развитие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08104" y="2924944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Непрямое развитие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1520" y="3573016"/>
            <a:ext cx="4320480" cy="93610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11560" y="4869160"/>
            <a:ext cx="3960440" cy="115212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788024" y="3573016"/>
            <a:ext cx="4176464" cy="93610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788024" y="4869160"/>
            <a:ext cx="3744416" cy="1152128"/>
          </a:xfrm>
          <a:prstGeom prst="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112199" y="3717032"/>
            <a:ext cx="4392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Неличиночное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(рыбы, рептилии, птицы)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60032" y="3717032"/>
            <a:ext cx="4104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неполным метаморфозом: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1560" y="5013176"/>
            <a:ext cx="381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Внутриутробное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(млекопитающие, человек)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88024" y="5013176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полным метаморфозом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Стрелка вниз 22"/>
          <p:cNvSpPr/>
          <p:nvPr/>
        </p:nvSpPr>
        <p:spPr>
          <a:xfrm>
            <a:off x="2519772" y="3429000"/>
            <a:ext cx="45719" cy="144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6660232" y="3429000"/>
            <a:ext cx="45719" cy="1440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>
            <a:off x="6705951" y="4548029"/>
            <a:ext cx="170305" cy="3211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2308443" y="4509120"/>
            <a:ext cx="211329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Picture 2" descr="http://cs10915.vk.me/u162019186/-14/x_08ff2d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089" y="332656"/>
            <a:ext cx="2448000" cy="1928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3513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 w="76200"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  <a:b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(информация для педагога)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Биология 11 класс поурочные планы по учебнику А. А. Каменского, Е. А.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Криксунова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В. В. Пасечника/ Волгоград 2009 год.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Биология. Весь школьный курс в таблицах./Л. В.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Елкина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Минск: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Букмастер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Кузьма 2013 год.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3.Общая биология. Дидактический материал 10 – 11/Л. Н. Анастасова/ «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Вентана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Граф» 1997 год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Картинки: </a:t>
            </a:r>
            <a:r>
              <a:rPr lang="ru-RU" sz="2400" dirty="0" smtClean="0">
                <a:hlinkClick r:id="rId2"/>
              </a:rPr>
              <a:t>prostuda.biz</a:t>
            </a:r>
            <a:r>
              <a:rPr lang="ru-RU" sz="2400" dirty="0" smtClean="0">
                <a:hlinkClick r:id="rId3"/>
              </a:rPr>
              <a:t>240 </a:t>
            </a:r>
            <a:r>
              <a:rPr lang="ru-RU" sz="2400" dirty="0">
                <a:hlinkClick r:id="rId3"/>
              </a:rPr>
              <a:t>× </a:t>
            </a:r>
            <a:r>
              <a:rPr lang="ru-RU" sz="2400" dirty="0" smtClean="0">
                <a:hlinkClick r:id="rId3"/>
              </a:rPr>
              <a:t>285</a:t>
            </a:r>
            <a:r>
              <a:rPr lang="ru-RU" sz="2400" dirty="0" smtClean="0"/>
              <a:t>; </a:t>
            </a:r>
            <a:r>
              <a:rPr lang="ru-RU" sz="2400" dirty="0" smtClean="0">
                <a:hlinkClick r:id="rId4"/>
              </a:rPr>
              <a:t>earth-chronicles.ru</a:t>
            </a:r>
            <a:r>
              <a:rPr lang="ru-RU" sz="2400" dirty="0" smtClean="0">
                <a:hlinkClick r:id="rId5"/>
              </a:rPr>
              <a:t>650</a:t>
            </a:r>
            <a:r>
              <a:rPr lang="ru-RU" sz="2400" dirty="0">
                <a:hlinkClick r:id="rId5"/>
              </a:rPr>
              <a:t> × </a:t>
            </a:r>
            <a:r>
              <a:rPr lang="ru-RU" sz="2400" dirty="0" smtClean="0">
                <a:hlinkClick r:id="rId5"/>
              </a:rPr>
              <a:t>661;</a:t>
            </a:r>
            <a:r>
              <a:rPr lang="ru-RU" sz="2400" dirty="0"/>
              <a:t> </a:t>
            </a:r>
            <a:r>
              <a:rPr lang="ru-RU" sz="2400" dirty="0" smtClean="0"/>
              <a:t>  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                http</a:t>
            </a:r>
            <a:r>
              <a:rPr lang="ru-RU" sz="2400" dirty="0">
                <a:solidFill>
                  <a:srgbClr val="002060"/>
                </a:solidFill>
              </a:rPr>
              <a:t>://cs10915.vk.me/u162019186/-14/x_08ff2d93.jpg</a:t>
            </a:r>
            <a:r>
              <a:rPr lang="ru-RU" sz="2400" u="sng" dirty="0" smtClean="0">
                <a:solidFill>
                  <a:srgbClr val="002060"/>
                </a:solidFill>
                <a:hlinkClick r:id="rId5"/>
              </a:rPr>
              <a:t> </a:t>
            </a:r>
            <a:r>
              <a:rPr lang="ru-RU" sz="2400" u="sng" dirty="0" smtClean="0">
                <a:solidFill>
                  <a:srgbClr val="002060"/>
                </a:solidFill>
                <a:hlinkClick r:id="rId3"/>
              </a:rPr>
              <a:t>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Предложенный ЦОР используется для презентации нового раздела общей биологии для общеобразовательной школы. Выполняет чисто ознакомительную функцию. Может быть использован в полном объеме или фрагментарно на соответствующем тематике уроке.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03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034"/>
          </a:xfrm>
          <a:ln w="76200">
            <a:solidFill>
              <a:srgbClr val="7030A0"/>
            </a:solidFill>
          </a:ln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Размножение  организмов.</a:t>
            </a:r>
            <a:b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lang="ru-RU" sz="36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1"/>
            <a:ext cx="8291264" cy="3960441"/>
          </a:xfr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contourClr>
              <a:srgbClr val="FFFFFF"/>
            </a:contourClr>
          </a:sp3d>
        </p:spPr>
        <p:txBody>
          <a:bodyPr>
            <a:prstTxWarp prst="textPlain">
              <a:avLst>
                <a:gd name="adj" fmla="val 48675"/>
              </a:avLst>
            </a:prstTxWarp>
            <a:normAutofit/>
            <a:scene3d>
              <a:camera prst="perspectiveBelow"/>
              <a:lightRig rig="threePt" dir="t"/>
            </a:scene3d>
          </a:bodyPr>
          <a:lstStyle/>
          <a:p>
            <a:pPr marL="0" indent="0">
              <a:buNone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Размножение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способность живых организмов воспроизводить себе подобных, обеспечивая непрерывность и преемственность жизни в ряду поколений.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5877272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earth-chronicles.ru/Publications/92/11/1229889939_byaki3-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387" y="332656"/>
            <a:ext cx="2016000" cy="2050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452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  <a:ln w="76200"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Виды размножения 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3284984"/>
            <a:ext cx="2664296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28184" y="3284984"/>
            <a:ext cx="2736304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51520" y="3284984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Половое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00192" y="3284984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Бесполое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88024" y="4221088"/>
            <a:ext cx="4176464" cy="244827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932040" y="4509120"/>
            <a:ext cx="38884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Образуются потомки, идентичные материнскому организму.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Развиваются из одной материнской клетки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4221088"/>
            <a:ext cx="4032448" cy="244827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95536" y="4509120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Образуются гибридные организмы.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 процесса – мейоз.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1583668" y="4005064"/>
            <a:ext cx="45719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7380312" y="4005064"/>
            <a:ext cx="72008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2" descr="http://earth-chronicles.ru/Publications/92/11/1229889939_byaki3-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387" y="332656"/>
            <a:ext cx="2232000" cy="2269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873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  <a:noFill/>
          <a:ln w="76200"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Бесполое размножение.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552" y="2636912"/>
            <a:ext cx="396044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16016" y="2636912"/>
            <a:ext cx="3888432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83568" y="2780928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Одноклеточные организмы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6016" y="2780928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Многоклеточные организмы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3573016"/>
            <a:ext cx="4104456" cy="2952328"/>
          </a:xfrm>
          <a:prstGeom prst="rect">
            <a:avLst/>
          </a:prstGeom>
          <a:solidFill>
            <a:srgbClr val="FFC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83568" y="3717032"/>
            <a:ext cx="38164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Деление клетки надвое    ( бинарное, митотическое).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2.Множественное деление (шизогония).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3.Спорообразование.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88024" y="3573016"/>
            <a:ext cx="3816424" cy="295232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932040" y="3717032"/>
            <a:ext cx="35283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1.Вегетативное.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2.Фрагментация.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3.Почкование.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4.Стробиляция.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5.Полиэмбриония.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6.Спорообразование.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2411760" y="3356992"/>
            <a:ext cx="108012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6444208" y="3356992"/>
            <a:ext cx="144016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2" descr="http://earth-chronicles.ru/Publications/92/11/1229889939_byaki3-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387" y="332656"/>
            <a:ext cx="1908000" cy="1940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94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  <a:ln w="76200"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Половое размножение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>
            <a:normAutofit/>
          </a:bodyPr>
          <a:lstStyle/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34302" y="2708920"/>
            <a:ext cx="323364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32040" y="2708920"/>
            <a:ext cx="345638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34302" y="2924944"/>
            <a:ext cx="3089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участием гамет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92080" y="2924944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участия гамет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68244" y="3789040"/>
            <a:ext cx="1908212" cy="244827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3789040"/>
            <a:ext cx="2808312" cy="244827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563888" y="3789040"/>
            <a:ext cx="2952328" cy="244827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660232" y="4005064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Коньюгация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Копуляция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7544" y="4005064"/>
            <a:ext cx="3096344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оплодотворением</a:t>
            </a: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Изогамия</a:t>
            </a:r>
          </a:p>
          <a:p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Гетерогамия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Оогамия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63888" y="4005064"/>
            <a:ext cx="28083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оплодотворения</a:t>
            </a: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Партеногенез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развитие яйцеклетки без оплодотворения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1763688" y="3501008"/>
            <a:ext cx="45719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3923928" y="3501008"/>
            <a:ext cx="45719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7308304" y="3501008"/>
            <a:ext cx="72008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earth-chronicles.ru/Publications/92/11/1229889939_byaki3-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15" y="404664"/>
            <a:ext cx="2048670" cy="183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02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  <a:ln w="76200"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Гаметогенез.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36912"/>
            <a:ext cx="8229600" cy="4032448"/>
          </a:xfrm>
          <a:solidFill>
            <a:srgbClr val="FFC000"/>
          </a:solidFill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Гаметогенез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процесс формирования половых клеток – гамет.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4005064"/>
            <a:ext cx="3600400" cy="2232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76056" y="4005064"/>
            <a:ext cx="3456384" cy="2232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4005064"/>
            <a:ext cx="33843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Сперматогенез</a:t>
            </a:r>
          </a:p>
          <a:p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Итог: </a:t>
            </a:r>
          </a:p>
          <a:p>
            <a:pPr algn="ctr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мужские половые клетки.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8064" y="4005064"/>
            <a:ext cx="32403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Овогенез</a:t>
            </a:r>
          </a:p>
          <a:p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Итог: </a:t>
            </a:r>
          </a:p>
          <a:p>
            <a:pPr algn="ctr"/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женские половые клетки.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67544" y="293905"/>
            <a:ext cx="8229600" cy="1858218"/>
          </a:xfrm>
          <a:prstGeom prst="rect">
            <a:avLst/>
          </a:prstGeom>
          <a:ln w="76200">
            <a:solidFill>
              <a:srgbClr val="FFC00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Гаметогенез.</a:t>
            </a:r>
          </a:p>
        </p:txBody>
      </p:sp>
      <p:pic>
        <p:nvPicPr>
          <p:cNvPr id="10" name="Рисунок 9" descr="https://encrypted-tbn3.gstatic.com/images?q=tbn:ANd9GcRwuvqWb4ScaaSrCQoWTIAXUCHM-sJHu6VND4Rai8TP4D6CYq5m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1126" y="365764"/>
            <a:ext cx="2160000" cy="1714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793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  <a:ln w="76200"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половых клеток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9196602"/>
              </p:ext>
            </p:extLst>
          </p:nvPr>
        </p:nvGraphicFramePr>
        <p:xfrm>
          <a:off x="138395" y="2276872"/>
          <a:ext cx="8928545" cy="45516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7913"/>
                <a:gridCol w="3060312"/>
                <a:gridCol w="2880320"/>
              </a:tblGrid>
              <a:tr h="54901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87305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Зона размножения.</a:t>
                      </a:r>
                    </a:p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Митоз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Сперматогонии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(2</a:t>
                      </a: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)2с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Овогонии</a:t>
                      </a:r>
                      <a:endParaRPr lang="ru-RU" sz="2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</a:t>
                      </a: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)2с</a:t>
                      </a:r>
                    </a:p>
                  </a:txBody>
                  <a:tcPr/>
                </a:tc>
              </a:tr>
              <a:tr h="113721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Зона роста.</a:t>
                      </a:r>
                    </a:p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Удвоение хромосом.</a:t>
                      </a:r>
                    </a:p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Синтез белка.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Сперматоцит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 порядка</a:t>
                      </a:r>
                    </a:p>
                    <a:p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клетка (2</a:t>
                      </a:r>
                      <a:r>
                        <a:rPr lang="en-US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)2с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Овоцит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 порядка</a:t>
                      </a:r>
                    </a:p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клетка (2</a:t>
                      </a: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)2с</a:t>
                      </a:r>
                    </a:p>
                  </a:txBody>
                  <a:tcPr/>
                </a:tc>
              </a:tr>
              <a:tr h="199095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Зона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созревания.</a:t>
                      </a:r>
                    </a:p>
                    <a:p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Деление клетки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Мейоз </a:t>
                      </a:r>
                      <a:r>
                        <a:rPr lang="en-US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ru-RU" sz="24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Деление клетки</a:t>
                      </a:r>
                    </a:p>
                    <a:p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Мейоз </a:t>
                      </a:r>
                      <a:r>
                        <a:rPr lang="en-US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endParaRPr lang="ru-RU" sz="24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клетки (</a:t>
                      </a: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2с.</a:t>
                      </a:r>
                    </a:p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Сперматоциты</a:t>
                      </a: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II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порядка. 4 клетки (</a:t>
                      </a: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)с</a:t>
                      </a:r>
                    </a:p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сперматозоида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клетки (</a:t>
                      </a: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2с;</a:t>
                      </a:r>
                    </a:p>
                    <a:p>
                      <a:r>
                        <a:rPr lang="ru-RU" sz="2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Овоциты</a:t>
                      </a:r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II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порядка 1 яйцеклетка (</a:t>
                      </a:r>
                      <a:r>
                        <a:rPr lang="en-US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)с + 3 мелкие гаметы (</a:t>
                      </a:r>
                      <a:r>
                        <a:rPr lang="en-US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323528" y="2276872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Процессы в зонах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75856" y="2276872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Сперматогенез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00192" y="2276872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Овогенез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https://encrypted-tbn3.gstatic.com/images?q=tbn:ANd9GcRwuvqWb4ScaaSrCQoWTIAXUCHM-sJHu6VND4Rai8TP4D6CYq5m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374072"/>
            <a:ext cx="2160000" cy="16867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5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8484"/>
            <a:ext cx="8229600" cy="1936379"/>
          </a:xfrm>
          <a:ln w="76200"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Оплодотворение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  <a:solidFill>
            <a:srgbClr val="FFC000"/>
          </a:solidFill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Оплодотворение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слияние мужской и женской гамет с образованием диплоидной зиготы:</a:t>
            </a:r>
          </a:p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1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1хр + 1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1хр                 2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1хр</a:t>
            </a:r>
          </a:p>
          <a:p>
            <a:pPr marL="0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Полиспермия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слияние с яйцеклеткой нескольких сперматозоидов ( с ядром сливается ядро только одного сперматозоида).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788024" y="3429000"/>
            <a:ext cx="1152128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2160000" cy="1807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900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  <a:ln w="76200">
            <a:solidFill>
              <a:srgbClr val="7030A0"/>
            </a:solidFill>
          </a:ln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Индивидуальное развитие        </a:t>
            </a:r>
            <a:b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организмов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348880"/>
            <a:ext cx="8712968" cy="3777283"/>
          </a:xfrm>
          <a:solidFill>
            <a:srgbClr val="FFC000"/>
          </a:solidFill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ln w="12700">
                  <a:solidFill>
                    <a:srgbClr val="0070C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Онтогенез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совокупность последовательных морфологических,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изиологических и биохимических преобразований, претерпеваемых организмом от момента его зарождения до смерти.   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cs10915.vk.me/u162019186/-14/x_08ff2d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32657"/>
            <a:ext cx="2232000" cy="1758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6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573</TotalTime>
  <Words>489</Words>
  <Application>Microsoft Office PowerPoint</Application>
  <PresentationFormat>Экран (4:3)</PresentationFormat>
  <Paragraphs>113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                     Слайд – презентация раздела                        «Размножение и                                               индивидуальное развитие                          организмов».                              Биология 10 класс</vt:lpstr>
      <vt:lpstr>                           Размножение  организмов.                    </vt:lpstr>
      <vt:lpstr>                          Виды размножения </vt:lpstr>
      <vt:lpstr>                                    Бесполое размножение.</vt:lpstr>
      <vt:lpstr>                         Половое размножение</vt:lpstr>
      <vt:lpstr>                        Гаметогенез.</vt:lpstr>
      <vt:lpstr>                        Развитие половых клеток</vt:lpstr>
      <vt:lpstr>                    Оплодотворение</vt:lpstr>
      <vt:lpstr>                               Индивидуальное развитие                                     организмов</vt:lpstr>
      <vt:lpstr>                           Онтогенез.</vt:lpstr>
      <vt:lpstr>                       Эмбриональный                                                 период развития.</vt:lpstr>
      <vt:lpstr>                                   Постэмбриональный                                                        период развития.</vt:lpstr>
      <vt:lpstr>Источники (информация для педагога)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Катерина</dc:creator>
  <cp:lastModifiedBy>Igorevich</cp:lastModifiedBy>
  <cp:revision>52</cp:revision>
  <dcterms:created xsi:type="dcterms:W3CDTF">2012-09-18T10:21:57Z</dcterms:created>
  <dcterms:modified xsi:type="dcterms:W3CDTF">2014-12-22T15:01:05Z</dcterms:modified>
</cp:coreProperties>
</file>