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56" r:id="rId2"/>
    <p:sldId id="267" r:id="rId3"/>
    <p:sldId id="268" r:id="rId4"/>
    <p:sldId id="270" r:id="rId5"/>
    <p:sldId id="271" r:id="rId6"/>
    <p:sldId id="272" r:id="rId7"/>
    <p:sldId id="273" r:id="rId8"/>
    <p:sldId id="317" r:id="rId9"/>
    <p:sldId id="323" r:id="rId10"/>
    <p:sldId id="301" r:id="rId11"/>
    <p:sldId id="324" r:id="rId12"/>
    <p:sldId id="318" r:id="rId13"/>
    <p:sldId id="288" r:id="rId14"/>
    <p:sldId id="326" r:id="rId15"/>
    <p:sldId id="330" r:id="rId16"/>
    <p:sldId id="327" r:id="rId17"/>
    <p:sldId id="331" r:id="rId18"/>
    <p:sldId id="328" r:id="rId19"/>
    <p:sldId id="332" r:id="rId20"/>
    <p:sldId id="329" r:id="rId21"/>
    <p:sldId id="333" r:id="rId22"/>
    <p:sldId id="319" r:id="rId23"/>
    <p:sldId id="320" r:id="rId24"/>
    <p:sldId id="325" r:id="rId25"/>
    <p:sldId id="334" r:id="rId26"/>
    <p:sldId id="335" r:id="rId27"/>
    <p:sldId id="336" r:id="rId28"/>
    <p:sldId id="339" r:id="rId29"/>
    <p:sldId id="337" r:id="rId30"/>
    <p:sldId id="340" r:id="rId31"/>
    <p:sldId id="338" r:id="rId32"/>
    <p:sldId id="341" r:id="rId33"/>
    <p:sldId id="321" r:id="rId34"/>
    <p:sldId id="303" r:id="rId35"/>
    <p:sldId id="304" r:id="rId36"/>
    <p:sldId id="305" r:id="rId37"/>
    <p:sldId id="316" r:id="rId38"/>
    <p:sldId id="342" r:id="rId3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0000CC"/>
    <a:srgbClr val="6666FF"/>
    <a:srgbClr val="3333CC"/>
    <a:srgbClr val="0033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650" y="-11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86EE2E38-DC94-48D0-AA95-98F1964EC1C3}" type="datetimeFigureOut">
              <a:rPr lang="ru-RU"/>
              <a:pPr>
                <a:defRPr/>
              </a:pPr>
              <a:t>22.06.2012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B4795417-BE26-4016-B1BB-EDF62F9F39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19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D9A278B-374C-4E5E-8ABF-280AF6CC734B}" type="slidenum">
              <a:rPr lang="ru-RU" smtClean="0"/>
              <a:pPr/>
              <a:t>13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20DBDB-D6DC-4BC7-8CB3-E4E8F66427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DFE0A-61DE-40E2-9036-80944F5202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D3CAA2-D155-46EC-BFD5-5E6529ADD5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DB9F01-35A6-45DC-94DD-4EA53B9F03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0BB380-3309-4FCF-8AF3-1C8C9116AC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CCFF9E-8DEB-4310-9612-9501757050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A269C5-CC41-41C7-A432-8439443F2D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2F6FDF-F5B0-4D15-A92C-7136495B5C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5A3DBB-6DDE-42B3-A3F2-EADDF850B0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D3DB60-FC10-4B10-A79B-8C6906D486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ED148A-4B22-4656-B96A-0045411EBD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EB311F23-4D26-4CF3-907D-280EC06859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utuzici.ru/" TargetMode="External"/><Relationship Id="rId2" Type="http://schemas.openxmlformats.org/officeDocument/2006/relationships/hyperlink" Target="http://pedsovet.su/load/321-1-0-13689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Прямоугольник 2"/>
          <p:cNvSpPr>
            <a:spLocks noChangeArrowheads="1"/>
          </p:cNvSpPr>
          <p:nvPr/>
        </p:nvSpPr>
        <p:spPr bwMode="auto">
          <a:xfrm>
            <a:off x="214313" y="357188"/>
            <a:ext cx="8429625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/>
              <a:t>Муниципальное общеобразовательное бюджетное учреждение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/>
              <a:t>средняя общеобразовательная школа № 16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/>
              <a:t>г. Таганрога</a:t>
            </a:r>
          </a:p>
        </p:txBody>
      </p:sp>
      <p:sp>
        <p:nvSpPr>
          <p:cNvPr id="2051" name="Rectangle 4"/>
          <p:cNvSpPr>
            <a:spLocks noGrp="1" noChangeArrowheads="1"/>
          </p:cNvSpPr>
          <p:nvPr>
            <p:ph type="ctrTitle"/>
          </p:nvPr>
        </p:nvSpPr>
        <p:spPr>
          <a:xfrm>
            <a:off x="0" y="1428750"/>
            <a:ext cx="6786563" cy="2306638"/>
          </a:xfrm>
        </p:spPr>
        <p:txBody>
          <a:bodyPr/>
          <a:lstStyle/>
          <a:p>
            <a:pPr eaLnBrk="1" hangingPunct="1"/>
            <a:r>
              <a:rPr lang="ru-RU" sz="4000" smtClean="0"/>
              <a:t>Путешествие в мир химии</a:t>
            </a:r>
            <a:r>
              <a:rPr lang="ru-RU" sz="2800" smtClean="0"/>
              <a:t/>
            </a:r>
            <a:br>
              <a:rPr lang="ru-RU" sz="2800" smtClean="0"/>
            </a:br>
            <a:r>
              <a:rPr lang="ru-RU" sz="4000" smtClean="0"/>
              <a:t> </a:t>
            </a:r>
            <a:r>
              <a:rPr lang="ru-RU" sz="2800" smtClean="0"/>
              <a:t>познавательная игра по химии, </a:t>
            </a:r>
            <a:br>
              <a:rPr lang="ru-RU" sz="2800" smtClean="0"/>
            </a:br>
            <a:r>
              <a:rPr lang="ru-RU" sz="2800" smtClean="0"/>
              <a:t>8  класс</a:t>
            </a:r>
          </a:p>
        </p:txBody>
      </p:sp>
      <p:sp>
        <p:nvSpPr>
          <p:cNvPr id="2052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214313" y="5857875"/>
            <a:ext cx="5572125" cy="792163"/>
          </a:xfrm>
        </p:spPr>
        <p:txBody>
          <a:bodyPr/>
          <a:lstStyle/>
          <a:p>
            <a:pPr algn="r" eaLnBrk="1" hangingPunct="1"/>
            <a:r>
              <a:rPr lang="ru-RU" sz="1800" smtClean="0"/>
              <a:t>Автор: Лаврентьева Снежана Павловна,</a:t>
            </a:r>
          </a:p>
          <a:p>
            <a:pPr algn="r" eaLnBrk="1" hangingPunct="1"/>
            <a:r>
              <a:rPr lang="ru-RU" sz="1800" smtClean="0"/>
              <a:t>учитель химии и биологии</a:t>
            </a:r>
            <a:endParaRPr lang="ru-RU" smtClean="0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500034" y="3786190"/>
            <a:ext cx="2286000" cy="5000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</a:rPr>
              <a:t>Prezentacii.com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4879" y="5657671"/>
            <a:ext cx="6619121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Химическая пауза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3600" b="1" spc="50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«</a:t>
            </a:r>
            <a:r>
              <a:rPr lang="ru-RU" sz="3600" b="1" spc="50" dirty="0" err="1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Посеребрение</a:t>
            </a:r>
            <a:r>
              <a:rPr lang="ru-RU" sz="3600" b="1" spc="50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 монеты»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286000" y="1357313"/>
          <a:ext cx="4857785" cy="5000660"/>
        </p:xfrm>
        <a:graphic>
          <a:graphicData uri="http://schemas.openxmlformats.org/drawingml/2006/table">
            <a:tbl>
              <a:tblPr/>
              <a:tblGrid>
                <a:gridCol w="971557"/>
                <a:gridCol w="971557"/>
                <a:gridCol w="971557"/>
                <a:gridCol w="971557"/>
                <a:gridCol w="971557"/>
              </a:tblGrid>
              <a:tr h="71438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b="1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b="1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38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143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b="1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Ц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143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endParaRPr lang="ru-RU" sz="32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3200" b="1" dirty="0">
                        <a:solidFill>
                          <a:srgbClr val="C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3200" b="1" dirty="0">
                        <a:solidFill>
                          <a:srgbClr val="C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3200" b="1" dirty="0">
                        <a:solidFill>
                          <a:srgbClr val="C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3200" b="1" dirty="0">
                        <a:solidFill>
                          <a:srgbClr val="C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7143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b="1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Й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143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b="1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143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b="1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Ь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2338" name="Picture 1" descr="D:\МОИ ДОКУМЕНТЫ\школьные работы\ВСЁ ДЛЯ ХИМИИ\КАРТИНКИ\22348589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63" y="4876800"/>
            <a:ext cx="2357437" cy="171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2000240"/>
            <a:ext cx="6000792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Станция № 3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«Простое – сложное»</a:t>
            </a:r>
            <a:endParaRPr lang="ru-RU" sz="3600" b="1" spc="50" dirty="0">
              <a:ln w="11430"/>
              <a:solidFill>
                <a:srgbClr val="0000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71604" y="5643578"/>
            <a:ext cx="6000792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Игра со зрителями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3673" y="357166"/>
            <a:ext cx="4592924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Карточка № 1 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85750" y="1357313"/>
          <a:ext cx="8572500" cy="5083175"/>
        </p:xfrm>
        <a:graphic>
          <a:graphicData uri="http://schemas.openxmlformats.org/drawingml/2006/table">
            <a:tbl>
              <a:tblPr/>
              <a:tblGrid>
                <a:gridCol w="4286250"/>
                <a:gridCol w="4286250"/>
              </a:tblGrid>
              <a:tr h="723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ПРОСТЫЕ ВЕЩЕСТВА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1633" marR="616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СЛОЖНЫЕ ВЕЩЕСТВА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1633" marR="616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Хром, сажа, вода.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1633" marR="616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Алюминий, сера, хлорид натрия.</a:t>
                      </a:r>
                    </a:p>
                  </a:txBody>
                  <a:tcPr marL="61633" marR="616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Оксид цинка, цинк, иод. 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1633" marR="616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Хлороводород, фтор, кислород.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1633" marR="616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Железо, сероводород, медь.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1633" marR="616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Оксид цинка, сульфид цинка,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вода.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1633" marR="616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31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Хлорид натрия, углекислый газ, водород.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1633" marR="616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Фтороводород, хлорид магния,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медь.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1633" marR="616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31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 Железо, серная кислота, углекислый газ.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1633" marR="616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 Поваренная соль, железо,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сероуглерод.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1633" marR="616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 Хлор, сульфид цинка, цинк.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1633" marR="616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 Бром, хлорид натрия,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оксид натрия.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1633" marR="616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14282" y="428604"/>
            <a:ext cx="3986411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Карточка № 1 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85750" y="1357313"/>
          <a:ext cx="8572500" cy="5083175"/>
        </p:xfrm>
        <a:graphic>
          <a:graphicData uri="http://schemas.openxmlformats.org/drawingml/2006/table">
            <a:tbl>
              <a:tblPr/>
              <a:tblGrid>
                <a:gridCol w="4286250"/>
                <a:gridCol w="4286250"/>
              </a:tblGrid>
              <a:tr h="723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ПРОСТЫЕ ВЕЩЕСТВА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1633" marR="616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СЛОЖНЫЕ ВЕЩЕСТВА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1633" marR="616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Хром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сера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вода.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1633" marR="616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Алюминий, сера,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хлорид натрия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61633" marR="616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Оксид цинка,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цинк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иод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1633" marR="616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Хлороводород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фтор, кислород.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1633" marR="616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Железо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сероводород,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медь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1633" marR="616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цинка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сульфид цинка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вода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1633" marR="616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31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Хлорид натрия, углекислый газ,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водород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1633" marR="616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Фтороводород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хлорид магния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медь.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1633" marR="616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31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Железо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серная кислота,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углекислый газ.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1633" marR="616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Поваренная соль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железо,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сероуглерод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1633" marR="616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Хлор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сульфид цинка,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цинк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1633" marR="616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 Бром,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хлорид натрия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натрия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1633" marR="616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4399" y="357166"/>
            <a:ext cx="4671472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Карточка № 2 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85750" y="1357313"/>
          <a:ext cx="8572500" cy="5083175"/>
        </p:xfrm>
        <a:graphic>
          <a:graphicData uri="http://schemas.openxmlformats.org/drawingml/2006/table">
            <a:tbl>
              <a:tblPr/>
              <a:tblGrid>
                <a:gridCol w="4286250"/>
                <a:gridCol w="4286250"/>
              </a:tblGrid>
              <a:tr h="723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ПРОСТЫЕ ВЕЩЕСТВА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1633" marR="616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СЛОЖНЫЕ ВЕЩЕСТВА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1633" marR="616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Сахар, медь, кислород.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Малахит, золото, серебро.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Сера, хлороводород, магний.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Графит, оксид натрия, цинк.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Сульфид цинка, вода, водород.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Железо, поваренная соль, оксид магния.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31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Натрий, иод, железо.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Углекислый газ, бромоводород,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алюминий.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31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 Сульфид натрия, углерод, ртуть.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 Азот, сульфид кальция, фосфор.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 Марганец, хлор, оксид лития.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 Оксид магния, бром, сероуглерод.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14282" y="357166"/>
            <a:ext cx="3986412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Карточка № 2 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85750" y="1357313"/>
          <a:ext cx="8572500" cy="5083175"/>
        </p:xfrm>
        <a:graphic>
          <a:graphicData uri="http://schemas.openxmlformats.org/drawingml/2006/table">
            <a:tbl>
              <a:tblPr/>
              <a:tblGrid>
                <a:gridCol w="4286250"/>
                <a:gridCol w="4286250"/>
              </a:tblGrid>
              <a:tr h="723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ПРОСТЫЕ ВЕЩЕСТВА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1633" marR="616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СЛОЖНЫЕ ВЕЩЕСТВА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1633" marR="616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Сахар,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медь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кислород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Малахит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золото, серебро.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Сера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хлороводород,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магний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Графит,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натрия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цинк.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Сульфид цинка, вода,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водород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Железо,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поваренная соль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оксид магния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31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Натрий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иод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железо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Углекислый газ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бромоводород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алюминий.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31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 Сульфид натрия,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углерод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ртуть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 Азот,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сульфид кальция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фосфор.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Марганец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хлор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оксид лития.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магния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бром,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сероуглерод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5200" y="357166"/>
            <a:ext cx="4669869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Карточка № 3 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85750" y="1357313"/>
          <a:ext cx="8572500" cy="5083175"/>
        </p:xfrm>
        <a:graphic>
          <a:graphicData uri="http://schemas.openxmlformats.org/drawingml/2006/table">
            <a:tbl>
              <a:tblPr/>
              <a:tblGrid>
                <a:gridCol w="4286250"/>
                <a:gridCol w="4286250"/>
              </a:tblGrid>
              <a:tr h="723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ПРОСТЫЕ ВЕЩЕСТВА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1633" marR="616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СЛОЖНЫЕ ВЕЩЕСТВА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1633" marR="616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Кислород, железо, оксид алюминий.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Сульфид цинка, медь, </a:t>
                      </a:r>
                    </a:p>
                    <a:p>
                      <a:pPr marL="457200" marR="0" lvl="0" indent="-4572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оксид серебра.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Азот, сероводород, вода.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Алюминий, графит,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оксид натрия.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Сульфид железа, водород, хлор.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Сера, хлорид натрия,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хлороводород.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31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Оксид кремния (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IV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), углерод,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цинк.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Оксид серы (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), фтор, железо.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31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 Хром, цинк, оксид алюминия.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 Сероуглерод, сульфид железа,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кремний.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 Иод, медь, сера.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 Оксид ртути, серебро,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хлорид серебра.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14282" y="357166"/>
            <a:ext cx="3986411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Карточка № 3 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85750" y="1357313"/>
          <a:ext cx="8572500" cy="5083175"/>
        </p:xfrm>
        <a:graphic>
          <a:graphicData uri="http://schemas.openxmlformats.org/drawingml/2006/table">
            <a:tbl>
              <a:tblPr/>
              <a:tblGrid>
                <a:gridCol w="4286250"/>
                <a:gridCol w="4286250"/>
              </a:tblGrid>
              <a:tr h="723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ПРОСТЫЕ ВЕЩЕСТВА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1633" marR="616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СЛОЖНЫЕ ВЕЩЕСТВА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1633" marR="616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Кислород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железо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оксид </a:t>
                      </a:r>
                    </a:p>
                    <a:p>
                      <a:pPr marL="457200" marR="0" lvl="0" indent="-4572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алюминий.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Сульфид цинка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медь, </a:t>
                      </a:r>
                    </a:p>
                    <a:p>
                      <a:pPr marL="457200" marR="0" lvl="0" indent="-4572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серебра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Азот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сероводород, вода.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Алюминий, графит,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натрия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Сульфид железа,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водород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хлор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Сера,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хлорид натрия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хлороводород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31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Оксид кремния (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IV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),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углерод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цинк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серы (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фтор, железо.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31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Хром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цинк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оксид алюминия.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Сероуглерод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сульфид железа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кремний.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Иод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медь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сера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ртути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серебро,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хлорид серебра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email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00125" y="981075"/>
            <a:ext cx="7286625" cy="357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5400" b="1">
                <a:latin typeface="Georgia" pitchFamily="18" charset="0"/>
                <a:ea typeface="Calibri" pitchFamily="34" charset="0"/>
                <a:cs typeface="Times New Roman" pitchFamily="18" charset="0"/>
              </a:rPr>
              <a:t> “Познание начинается с удивления”</a:t>
            </a:r>
          </a:p>
          <a:p>
            <a:pPr algn="r"/>
            <a:r>
              <a:rPr lang="ru-RU" sz="3200">
                <a:latin typeface="Georgia" pitchFamily="18" charset="0"/>
                <a:ea typeface="Calibri" pitchFamily="34" charset="0"/>
                <a:cs typeface="Times New Roman" pitchFamily="18" charset="0"/>
              </a:rPr>
              <a:t> (</a:t>
            </a:r>
            <a:r>
              <a:rPr lang="ru-RU" sz="3200" i="1">
                <a:latin typeface="Georgia" pitchFamily="18" charset="0"/>
                <a:ea typeface="Calibri" pitchFamily="34" charset="0"/>
                <a:cs typeface="Times New Roman" pitchFamily="18" charset="0"/>
              </a:rPr>
              <a:t>Аристотель</a:t>
            </a:r>
            <a:r>
              <a:rPr lang="ru-RU" sz="3200">
                <a:latin typeface="Georgia" pitchFamily="18" charset="0"/>
                <a:ea typeface="Calibri" pitchFamily="34" charset="0"/>
                <a:cs typeface="Times New Roman" pitchFamily="18" charset="0"/>
              </a:rPr>
              <a:t>)</a:t>
            </a:r>
          </a:p>
          <a:p>
            <a:pPr algn="just"/>
            <a:endParaRPr lang="ru-RU" sz="3200">
              <a:latin typeface="Georgia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7987" y="357166"/>
            <a:ext cx="4684296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Карточка № 4 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85750" y="1357313"/>
          <a:ext cx="8572500" cy="5083175"/>
        </p:xfrm>
        <a:graphic>
          <a:graphicData uri="http://schemas.openxmlformats.org/drawingml/2006/table">
            <a:tbl>
              <a:tblPr/>
              <a:tblGrid>
                <a:gridCol w="4286250"/>
                <a:gridCol w="4286250"/>
              </a:tblGrid>
              <a:tr h="723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ПРОСТЫЕ ВЕЩЕСТВА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1633" marR="616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СЛОЖНЫЕ ВЕЩЕСТВА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1633" marR="616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Хлор, сероводород, вода.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Натрий, сера, хлорид натрия.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Оксид цинка, хром, иод. 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Хлор, фтор, оксид кальция.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Серная кислота, сероводород,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медь.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Оксид цинка, сульфид кальция,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вода.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31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Хлорид натрия, углекислый газ,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водород.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Фтор, хлорид магния, медь.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31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 Железо, серная кислота, углерод.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 Поваренная соль, железо, сера.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 Хлор, сульфид цинка, цинк.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 Бром, хлорид натрия,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оксид натрия.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14282" y="357166"/>
            <a:ext cx="3986412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Карточка № 4 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85750" y="1357313"/>
          <a:ext cx="8572500" cy="5083175"/>
        </p:xfrm>
        <a:graphic>
          <a:graphicData uri="http://schemas.openxmlformats.org/drawingml/2006/table">
            <a:tbl>
              <a:tblPr/>
              <a:tblGrid>
                <a:gridCol w="4286250"/>
                <a:gridCol w="4286250"/>
              </a:tblGrid>
              <a:tr h="723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ПРОСТЫЕ ВЕЩЕСТВА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1633" marR="616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СЛОЖНЫЕ ВЕЩЕСТВА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1633" marR="6163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Хлор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сероводород, вода.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Натрий, сера,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хлорид натрия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Оксид цинка, 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хром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иод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Хлор, фтор,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кальция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Серная кислота, сероводород,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медь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цинка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сульфид кальция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вода.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31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Хлорид натрия, углекислый газ,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водород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Фтор,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хлорид магния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медь.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31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Железо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серная кислота,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углерод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Поваренная соль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железо, сера.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Хлор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сульфид цинка,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цинк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 Бром,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хлорид натрия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натрия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2000240"/>
            <a:ext cx="6000792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Станция № 4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«Что исчезло?»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2000240"/>
            <a:ext cx="6000792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Станция № 5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«Агент 007»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43174" y="5500702"/>
            <a:ext cx="6189515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Химическая пауза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3600" b="1" spc="50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«Много крови без ран»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625" y="1285875"/>
          <a:ext cx="8286750" cy="5245100"/>
        </p:xfrm>
        <a:graphic>
          <a:graphicData uri="http://schemas.openxmlformats.org/drawingml/2006/table">
            <a:tbl>
              <a:tblPr/>
              <a:tblGrid>
                <a:gridCol w="753346"/>
                <a:gridCol w="753346"/>
                <a:gridCol w="753346"/>
                <a:gridCol w="753346"/>
                <a:gridCol w="753346"/>
                <a:gridCol w="753346"/>
                <a:gridCol w="753346"/>
                <a:gridCol w="753346"/>
                <a:gridCol w="753346"/>
                <a:gridCol w="753346"/>
                <a:gridCol w="753346"/>
              </a:tblGrid>
              <a:tr h="6291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291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N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B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Br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Na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K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Mg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Hg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Au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291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Zn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Na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H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Hg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Ag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Na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Fe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291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F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Cl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Au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Hg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Ba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H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291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Al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B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Br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Hg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I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K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Na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291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Si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Mg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latin typeface="Times New Roman"/>
                          <a:ea typeface="Calibri"/>
                          <a:cs typeface="Times New Roman"/>
                        </a:rPr>
                        <a:t>Mn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Na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Cu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Hg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Pb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291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Na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F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Zn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Hg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Fe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Al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latin typeface="Times New Roman"/>
                          <a:ea typeface="Calibri"/>
                          <a:cs typeface="Times New Roman"/>
                        </a:rPr>
                        <a:t>Ba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67891">
                <a:tc gridSpan="1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Сколько раз повторно записаны знаки элементов  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Na</a:t>
                      </a: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______, </a:t>
                      </a: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C</a:t>
                      </a: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 ______?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14282" y="357166"/>
            <a:ext cx="3986412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Карточка № 1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625" y="1285875"/>
          <a:ext cx="8286750" cy="5245100"/>
        </p:xfrm>
        <a:graphic>
          <a:graphicData uri="http://schemas.openxmlformats.org/drawingml/2006/table">
            <a:tbl>
              <a:tblPr/>
              <a:tblGrid>
                <a:gridCol w="753346"/>
                <a:gridCol w="753346"/>
                <a:gridCol w="753346"/>
                <a:gridCol w="753346"/>
                <a:gridCol w="753346"/>
                <a:gridCol w="753346"/>
                <a:gridCol w="753346"/>
                <a:gridCol w="753346"/>
                <a:gridCol w="753346"/>
                <a:gridCol w="753346"/>
                <a:gridCol w="753346"/>
              </a:tblGrid>
              <a:tr h="6291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291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N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B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Br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Na</a:t>
                      </a:r>
                      <a:endParaRPr lang="ru-RU" sz="2400" b="1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K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Mg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Hg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Au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291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Zn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Na</a:t>
                      </a:r>
                      <a:endParaRPr lang="ru-RU" sz="2400" b="1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H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Hg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Ag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Na</a:t>
                      </a:r>
                      <a:endParaRPr lang="ru-RU" sz="2400" b="1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Fe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291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F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Cl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Au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Hg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Ba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H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291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Al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B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Br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Hg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I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K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Na</a:t>
                      </a:r>
                      <a:endParaRPr lang="ru-RU" sz="2400" b="1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291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Si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Mg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latin typeface="Times New Roman"/>
                          <a:ea typeface="Calibri"/>
                          <a:cs typeface="Times New Roman"/>
                        </a:rPr>
                        <a:t>Mn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Na</a:t>
                      </a:r>
                      <a:endParaRPr lang="ru-RU" sz="2400" b="1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Cu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Hg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Pb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291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Na</a:t>
                      </a:r>
                      <a:endParaRPr lang="ru-RU" sz="2400" b="1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F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Zn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Hg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Fe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Al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latin typeface="Times New Roman"/>
                          <a:ea typeface="Calibri"/>
                          <a:cs typeface="Times New Roman"/>
                        </a:rPr>
                        <a:t>Ba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67891">
                <a:tc gridSpan="1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Сколько раз повторно записаны знаки элементов  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u="none" dirty="0" smtClean="0">
                          <a:latin typeface="Times New Roman"/>
                          <a:ea typeface="Calibri"/>
                          <a:cs typeface="Times New Roman"/>
                        </a:rPr>
                        <a:t>Na</a:t>
                      </a:r>
                      <a:r>
                        <a:rPr lang="ru-RU" sz="2400" b="1" u="none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– 6</a:t>
                      </a:r>
                      <a:r>
                        <a:rPr lang="ru-RU" sz="2400" b="1" u="none" dirty="0" smtClean="0"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2400" b="1" u="none" dirty="0" smtClean="0">
                          <a:latin typeface="Times New Roman"/>
                          <a:ea typeface="Calibri"/>
                          <a:cs typeface="Times New Roman"/>
                        </a:rPr>
                        <a:t>C</a:t>
                      </a:r>
                      <a:r>
                        <a:rPr lang="ru-RU" sz="2400" b="1" u="none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– 6.</a:t>
                      </a:r>
                      <a:endParaRPr lang="ru-RU" sz="2400" b="1" u="none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14282" y="357166"/>
            <a:ext cx="3986412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Карточка № 1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625" y="1285875"/>
          <a:ext cx="8286750" cy="5135563"/>
        </p:xfrm>
        <a:graphic>
          <a:graphicData uri="http://schemas.openxmlformats.org/drawingml/2006/table">
            <a:tbl>
              <a:tblPr/>
              <a:tblGrid>
                <a:gridCol w="753346"/>
                <a:gridCol w="753346"/>
                <a:gridCol w="753346"/>
                <a:gridCol w="753346"/>
                <a:gridCol w="753346"/>
                <a:gridCol w="753346"/>
                <a:gridCol w="753346"/>
                <a:gridCol w="753346"/>
                <a:gridCol w="753346"/>
                <a:gridCol w="753346"/>
                <a:gridCol w="753346"/>
              </a:tblGrid>
              <a:tr h="6291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291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N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B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Br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Na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K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Mg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Hg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Au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291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Zn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Na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H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Hg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Ag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Na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Fe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291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F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Cl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Au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Hg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Ba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H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291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Al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B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Br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Hg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I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C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K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Na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291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Si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Mg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Mn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Na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Cu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Hg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Pb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291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Na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F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Zn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Hg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Fe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Al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latin typeface="Times New Roman"/>
                          <a:ea typeface="Calibri"/>
                          <a:cs typeface="Times New Roman"/>
                        </a:rPr>
                        <a:t>Ba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67891">
                <a:tc gridSpan="11"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Сколько раз повторно записаны знаки элементов  </a:t>
                      </a:r>
                    </a:p>
                    <a:p>
                      <a:r>
                        <a:rPr lang="en-US" sz="2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______, </a:t>
                      </a:r>
                      <a:r>
                        <a:rPr lang="en-US" sz="2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Hg</a:t>
                      </a:r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______?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14282" y="357166"/>
            <a:ext cx="3986412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Карточка № 2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625" y="1285875"/>
          <a:ext cx="8286750" cy="5135563"/>
        </p:xfrm>
        <a:graphic>
          <a:graphicData uri="http://schemas.openxmlformats.org/drawingml/2006/table">
            <a:tbl>
              <a:tblPr/>
              <a:tblGrid>
                <a:gridCol w="753346"/>
                <a:gridCol w="753346"/>
                <a:gridCol w="753346"/>
                <a:gridCol w="753346"/>
                <a:gridCol w="753346"/>
                <a:gridCol w="753346"/>
                <a:gridCol w="753346"/>
                <a:gridCol w="753346"/>
                <a:gridCol w="753346"/>
                <a:gridCol w="753346"/>
                <a:gridCol w="753346"/>
              </a:tblGrid>
              <a:tr h="6291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291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N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B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Br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Na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K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endParaRPr lang="ru-RU" sz="2400" b="1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Mg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Hg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Au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291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Zn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Na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H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Hg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Ag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Na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Fe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291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F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Cl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Au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endParaRPr lang="ru-RU" sz="2400" b="1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Hg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Ba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H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endParaRPr lang="ru-RU" sz="2400" b="1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291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Al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B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endParaRPr lang="ru-RU" sz="2400" b="1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Br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Hg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I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C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K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Na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291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Si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Mg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Mn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Na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Cu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Hg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endParaRPr lang="ru-RU" sz="2400" b="1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Pb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291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Na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F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Zn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Hg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Fe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Al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endParaRPr lang="ru-RU" sz="2400" b="1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latin typeface="Times New Roman"/>
                          <a:ea typeface="Calibri"/>
                          <a:cs typeface="Times New Roman"/>
                        </a:rPr>
                        <a:t>Ba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67891">
                <a:tc gridSpan="11"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Сколько раз повторно записаны знаки элементов  </a:t>
                      </a:r>
                    </a:p>
                    <a:p>
                      <a:r>
                        <a:rPr lang="en-US" sz="2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r>
                        <a:rPr lang="ru-RU" sz="2400" b="1" kern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b="1" u="none" baseline="0" dirty="0" smtClean="0">
                          <a:latin typeface="Times New Roman"/>
                          <a:ea typeface="Calibri"/>
                          <a:cs typeface="Times New Roman"/>
                        </a:rPr>
                        <a:t>– 6</a:t>
                      </a:r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2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Hg</a:t>
                      </a:r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b="1" u="none" baseline="0" dirty="0" smtClean="0">
                          <a:latin typeface="Times New Roman"/>
                          <a:ea typeface="Calibri"/>
                          <a:cs typeface="Times New Roman"/>
                        </a:rPr>
                        <a:t>–</a:t>
                      </a:r>
                      <a:r>
                        <a:rPr lang="ru-RU" sz="2400" b="1" kern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6.</a:t>
                      </a:r>
                      <a:endParaRPr lang="ru-RU" sz="2400" b="1" kern="1200" dirty="0" smtClean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14282" y="357166"/>
            <a:ext cx="3986412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Карточка № 2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625" y="1357313"/>
          <a:ext cx="8286750" cy="5143500"/>
        </p:xfrm>
        <a:graphic>
          <a:graphicData uri="http://schemas.openxmlformats.org/drawingml/2006/table">
            <a:tbl>
              <a:tblPr/>
              <a:tblGrid>
                <a:gridCol w="753346"/>
                <a:gridCol w="753346"/>
                <a:gridCol w="753346"/>
                <a:gridCol w="753346"/>
                <a:gridCol w="753346"/>
                <a:gridCol w="753346"/>
                <a:gridCol w="753346"/>
                <a:gridCol w="753346"/>
                <a:gridCol w="753346"/>
                <a:gridCol w="753346"/>
                <a:gridCol w="753346"/>
              </a:tblGrid>
              <a:tr h="6301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301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Zn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Fe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Cl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F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Fe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Na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Mn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Si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Cu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301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H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Ba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Fe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N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Cl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Au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K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301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Si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Mg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Cu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Na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Hg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Fe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Pb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301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Ag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Fe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Cu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F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Fe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Zn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Al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Cl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301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Cu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I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Fe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Si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Cl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Mn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Cu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Na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Fe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301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Pb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Cu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Zn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Hg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Fe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Na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Cl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H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Cl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32632">
                <a:tc gridSpan="11"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Сколько раз повторно записаны знаки элементов  </a:t>
                      </a:r>
                    </a:p>
                    <a:p>
                      <a:r>
                        <a:rPr lang="en-US" sz="2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Cu</a:t>
                      </a:r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______, </a:t>
                      </a:r>
                      <a:r>
                        <a:rPr lang="en-US" sz="2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______?</a:t>
                      </a:r>
                      <a:endParaRPr lang="ru-RU" sz="2400" b="1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14282" y="357166"/>
            <a:ext cx="3986412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Карточка № 3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2000240"/>
            <a:ext cx="6000792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Станция № 1 </a:t>
            </a:r>
            <a:r>
              <a:rPr lang="ru-RU" sz="3600" b="1" spc="50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«Разминка»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625" y="1357313"/>
          <a:ext cx="8286750" cy="5143500"/>
        </p:xfrm>
        <a:graphic>
          <a:graphicData uri="http://schemas.openxmlformats.org/drawingml/2006/table">
            <a:tbl>
              <a:tblPr/>
              <a:tblGrid>
                <a:gridCol w="753346"/>
                <a:gridCol w="753346"/>
                <a:gridCol w="753346"/>
                <a:gridCol w="753346"/>
                <a:gridCol w="753346"/>
                <a:gridCol w="753346"/>
                <a:gridCol w="753346"/>
                <a:gridCol w="753346"/>
                <a:gridCol w="753346"/>
                <a:gridCol w="753346"/>
                <a:gridCol w="753346"/>
              </a:tblGrid>
              <a:tr h="6301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301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Zn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Fe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Cl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F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Fe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Na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Mn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Si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Cu</a:t>
                      </a:r>
                      <a:endParaRPr lang="ru-RU" sz="2400" b="1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301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H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Ba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Fe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N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Cl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Au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K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301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Si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Mg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Cu</a:t>
                      </a:r>
                      <a:endParaRPr lang="ru-RU" sz="2400" b="1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Na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Hg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Fe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Pb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301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Ag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Fe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Cu</a:t>
                      </a:r>
                      <a:endParaRPr lang="ru-RU" sz="2400" b="1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F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Fe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Zn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Al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Cl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301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Cu</a:t>
                      </a:r>
                      <a:endParaRPr lang="ru-RU" sz="2400" b="1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I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latin typeface="Times New Roman"/>
                          <a:ea typeface="Calibri"/>
                          <a:cs typeface="Times New Roman"/>
                        </a:rPr>
                        <a:t>H</a:t>
                      </a:r>
                      <a:endParaRPr lang="ru-RU" sz="2400" b="1" dirty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Si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Cl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Mn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Cu</a:t>
                      </a:r>
                      <a:endParaRPr lang="ru-RU" sz="2400" b="1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Na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latin typeface="Times New Roman"/>
                          <a:ea typeface="Calibri"/>
                          <a:cs typeface="Times New Roman"/>
                        </a:rPr>
                        <a:t>N</a:t>
                      </a:r>
                      <a:endParaRPr lang="ru-RU" sz="2400" b="1" dirty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Fe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301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Pb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Cu</a:t>
                      </a:r>
                      <a:endParaRPr lang="ru-RU" sz="2400" b="1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Zn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Hg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Fe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Na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Cl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H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Cl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32632">
                <a:tc gridSpan="11"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Сколько раз повторно записаны знаки элементов  </a:t>
                      </a:r>
                    </a:p>
                    <a:p>
                      <a:r>
                        <a:rPr lang="en-US" sz="2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Cu</a:t>
                      </a:r>
                      <a:r>
                        <a:rPr lang="ru-RU" sz="2400" b="1" kern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b="1" u="none" baseline="0" dirty="0" smtClean="0">
                          <a:latin typeface="Times New Roman"/>
                          <a:ea typeface="Calibri"/>
                          <a:cs typeface="Times New Roman"/>
                        </a:rPr>
                        <a:t>– 6</a:t>
                      </a:r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2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b="1" u="none" baseline="0" dirty="0" smtClean="0">
                          <a:latin typeface="Times New Roman"/>
                          <a:ea typeface="Calibri"/>
                          <a:cs typeface="Times New Roman"/>
                        </a:rPr>
                        <a:t>– 6.</a:t>
                      </a:r>
                      <a:endParaRPr lang="ru-RU" sz="2400" b="1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14282" y="357166"/>
            <a:ext cx="3986412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Карточка № 3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625" y="1285875"/>
          <a:ext cx="8286750" cy="5245100"/>
        </p:xfrm>
        <a:graphic>
          <a:graphicData uri="http://schemas.openxmlformats.org/drawingml/2006/table">
            <a:tbl>
              <a:tblPr/>
              <a:tblGrid>
                <a:gridCol w="753346"/>
                <a:gridCol w="753346"/>
                <a:gridCol w="753346"/>
                <a:gridCol w="753346"/>
                <a:gridCol w="753346"/>
                <a:gridCol w="753346"/>
                <a:gridCol w="753346"/>
                <a:gridCol w="753346"/>
                <a:gridCol w="753346"/>
                <a:gridCol w="753346"/>
                <a:gridCol w="753346"/>
              </a:tblGrid>
              <a:tr h="6291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291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Zn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Fe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Cl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F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Fe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Na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Mn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Si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Cu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291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H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Ba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Fe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N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Cl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Au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K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291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Si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Mg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Cu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Na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Hg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Fe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Pb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291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Ag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Fe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Cu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F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Fe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Zn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Al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Cl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291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Cu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I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Fe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Si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Cl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Mn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Cu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Na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Fe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291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Pb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Cu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Zn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Hg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Fe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Na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Cl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H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Cl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67891">
                <a:tc gridSpan="11"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Сколько раз повторно записаны знаки элементов  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Fe</a:t>
                      </a:r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______, </a:t>
                      </a:r>
                      <a:r>
                        <a:rPr lang="en-US" sz="24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Cl</a:t>
                      </a:r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______?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14282" y="357166"/>
            <a:ext cx="3986412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Карточка № 4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625" y="1285875"/>
          <a:ext cx="8286750" cy="5245100"/>
        </p:xfrm>
        <a:graphic>
          <a:graphicData uri="http://schemas.openxmlformats.org/drawingml/2006/table">
            <a:tbl>
              <a:tblPr/>
              <a:tblGrid>
                <a:gridCol w="753346"/>
                <a:gridCol w="753346"/>
                <a:gridCol w="753346"/>
                <a:gridCol w="753346"/>
                <a:gridCol w="753346"/>
                <a:gridCol w="753346"/>
                <a:gridCol w="753346"/>
                <a:gridCol w="753346"/>
                <a:gridCol w="753346"/>
                <a:gridCol w="753346"/>
                <a:gridCol w="753346"/>
              </a:tblGrid>
              <a:tr h="6291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291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Zn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Fe</a:t>
                      </a:r>
                      <a:endParaRPr lang="ru-RU" sz="2400" b="1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Cl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F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Fe</a:t>
                      </a:r>
                      <a:endParaRPr lang="ru-RU" sz="2400" b="1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Na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Mn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Si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Cu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291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H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Ba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Fe</a:t>
                      </a:r>
                      <a:endParaRPr lang="ru-RU" sz="2400" b="1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N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Cl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Au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K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291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Si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Mg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Cu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Na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Hg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Fe</a:t>
                      </a:r>
                      <a:endParaRPr lang="ru-RU" sz="2400" b="1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Pb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291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Ag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Fe</a:t>
                      </a:r>
                      <a:endParaRPr lang="ru-RU" sz="2400" b="1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Cu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F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Fe</a:t>
                      </a:r>
                      <a:endParaRPr lang="ru-RU" sz="2400" b="1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Zn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Al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Cl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291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Cu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I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latin typeface="Times New Roman"/>
                          <a:ea typeface="Calibri"/>
                          <a:cs typeface="Times New Roman"/>
                        </a:rPr>
                        <a:t>H</a:t>
                      </a:r>
                      <a:endParaRPr lang="ru-RU" sz="2400" b="1" dirty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Si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Cl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Mn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Cu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Na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latin typeface="Times New Roman"/>
                          <a:ea typeface="Calibri"/>
                          <a:cs typeface="Times New Roman"/>
                        </a:rPr>
                        <a:t>N</a:t>
                      </a:r>
                      <a:endParaRPr lang="ru-RU" sz="2400" b="1" dirty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Fe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291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Pb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Cu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Zn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Hg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Fe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Na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Cl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H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Cl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67891">
                <a:tc gridSpan="11"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Сколько раз повторно записаны знаки элементов  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Fe</a:t>
                      </a:r>
                      <a:r>
                        <a:rPr lang="ru-RU" sz="2400" b="1" kern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b="1" u="none" baseline="0" dirty="0" smtClean="0">
                          <a:latin typeface="Times New Roman"/>
                          <a:ea typeface="Calibri"/>
                          <a:cs typeface="Times New Roman"/>
                        </a:rPr>
                        <a:t>– 6</a:t>
                      </a:r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2400" b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Cl</a:t>
                      </a:r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b="1" u="none" baseline="0" dirty="0" smtClean="0">
                          <a:latin typeface="Times New Roman"/>
                          <a:ea typeface="Calibri"/>
                          <a:cs typeface="Times New Roman"/>
                        </a:rPr>
                        <a:t>– 6.</a:t>
                      </a:r>
                      <a:endParaRPr lang="ru-RU" sz="2400" b="1" kern="1200" dirty="0" smtClean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14282" y="357166"/>
            <a:ext cx="3986412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Карточка № 4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2000240"/>
            <a:ext cx="6000792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Станция № 6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«Ребусы»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57422" y="5429264"/>
            <a:ext cx="6575839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Химическая пауза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3600" b="1" spc="50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«Образ нерукотворный»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:\школьные работы\ВСЁ ДЛЯ ХИМИИ\ребус\сканирование0002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500042"/>
            <a:ext cx="3857652" cy="2714644"/>
          </a:xfrm>
          <a:prstGeom prst="roundRect">
            <a:avLst>
              <a:gd name="adj" fmla="val 3405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D:\школьные работы\ВСЁ ДЛЯ ХИМИИ\ребус\сканирование0004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57752" y="571480"/>
            <a:ext cx="3874909" cy="2714644"/>
          </a:xfrm>
          <a:prstGeom prst="roundRect">
            <a:avLst>
              <a:gd name="adj" fmla="val 2753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D:\школьные работы\ВСЁ ДЛЯ ХИМИИ\ребус\сканирование0005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8596" y="3857628"/>
            <a:ext cx="3786214" cy="2793944"/>
          </a:xfrm>
          <a:prstGeom prst="roundRect">
            <a:avLst>
              <a:gd name="adj" fmla="val 3144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Содержимое 5"/>
          <p:cNvSpPr txBox="1">
            <a:spLocks/>
          </p:cNvSpPr>
          <p:nvPr/>
        </p:nvSpPr>
        <p:spPr bwMode="auto">
          <a:xfrm>
            <a:off x="214313" y="214313"/>
            <a:ext cx="2071687" cy="5715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  <a:defRPr/>
            </a:pPr>
            <a:r>
              <a:rPr lang="ru-RU" sz="32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Никель</a:t>
            </a:r>
            <a:endParaRPr lang="ru-RU" sz="24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5"/>
          <p:cNvSpPr txBox="1">
            <a:spLocks/>
          </p:cNvSpPr>
          <p:nvPr/>
        </p:nvSpPr>
        <p:spPr bwMode="auto">
          <a:xfrm>
            <a:off x="4214813" y="214313"/>
            <a:ext cx="2071687" cy="5715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  <a:defRPr/>
            </a:pPr>
            <a:r>
              <a:rPr lang="ru-RU" sz="32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Азот</a:t>
            </a:r>
            <a:endParaRPr lang="ru-RU" sz="24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5"/>
          <p:cNvSpPr txBox="1">
            <a:spLocks/>
          </p:cNvSpPr>
          <p:nvPr/>
        </p:nvSpPr>
        <p:spPr bwMode="auto">
          <a:xfrm>
            <a:off x="214313" y="3357563"/>
            <a:ext cx="1357312" cy="5715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  <a:defRPr/>
            </a:pPr>
            <a:r>
              <a:rPr lang="ru-RU" sz="32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Бор</a:t>
            </a:r>
            <a:endParaRPr lang="ru-RU" sz="24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:\школьные работы\ВСЁ ДЛЯ ХИМИИ\ребус\сканирование0010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14810" y="1000108"/>
            <a:ext cx="4639054" cy="3143272"/>
          </a:xfrm>
          <a:prstGeom prst="roundRect">
            <a:avLst>
              <a:gd name="adj" fmla="val 3635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 descr="D:\школьные работы\ВСЁ ДЛЯ ХИМИИ\ребус\сканирование0012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4348" y="4071942"/>
            <a:ext cx="4714908" cy="2500329"/>
          </a:xfrm>
          <a:prstGeom prst="roundRect">
            <a:avLst>
              <a:gd name="adj" fmla="val 4815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D:\школьные работы\ВСЁ ДЛЯ ХИМИИ\ребус\сканирование0008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158" y="928670"/>
            <a:ext cx="3500462" cy="2643206"/>
          </a:xfrm>
          <a:prstGeom prst="roundRect">
            <a:avLst>
              <a:gd name="adj" fmla="val 3413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Содержимое 5"/>
          <p:cNvSpPr txBox="1">
            <a:spLocks/>
          </p:cNvSpPr>
          <p:nvPr/>
        </p:nvSpPr>
        <p:spPr bwMode="auto">
          <a:xfrm>
            <a:off x="285750" y="642938"/>
            <a:ext cx="2571750" cy="5715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  <a:defRPr/>
            </a:pPr>
            <a:r>
              <a:rPr lang="ru-RU" sz="32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Мышьяк</a:t>
            </a:r>
            <a:endParaRPr lang="ru-RU" sz="24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5"/>
          <p:cNvSpPr txBox="1">
            <a:spLocks/>
          </p:cNvSpPr>
          <p:nvPr/>
        </p:nvSpPr>
        <p:spPr bwMode="auto">
          <a:xfrm>
            <a:off x="5715000" y="500063"/>
            <a:ext cx="2928938" cy="5715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  <a:defRPr/>
            </a:pPr>
            <a:r>
              <a:rPr lang="ru-RU" sz="32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Цирконий</a:t>
            </a:r>
            <a:endParaRPr lang="ru-RU" sz="24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5"/>
          <p:cNvSpPr txBox="1">
            <a:spLocks/>
          </p:cNvSpPr>
          <p:nvPr/>
        </p:nvSpPr>
        <p:spPr bwMode="auto">
          <a:xfrm>
            <a:off x="357188" y="3786188"/>
            <a:ext cx="1714500" cy="5715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  <a:defRPr/>
            </a:pPr>
            <a:r>
              <a:rPr lang="ru-RU" sz="32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Медь</a:t>
            </a:r>
            <a:endParaRPr lang="ru-RU" sz="24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5857892"/>
            <a:ext cx="8572528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Спасибо за внимание!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85750"/>
            <a:ext cx="5357813" cy="927100"/>
          </a:xfrm>
        </p:spPr>
        <p:txBody>
          <a:bodyPr/>
          <a:lstStyle/>
          <a:p>
            <a:pPr eaLnBrk="1" hangingPunct="1"/>
            <a:r>
              <a:rPr lang="ru-RU" sz="3200" smtClean="0"/>
              <a:t>Список используемых источников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00213"/>
            <a:ext cx="8229600" cy="4525962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sz="2000" i="1" smtClean="0">
                <a:solidFill>
                  <a:schemeClr val="bg1"/>
                </a:solidFill>
              </a:rPr>
              <a:t>1. О.С. Габриелян  «Химия» 8 класс Учебник для общеобразовательных учреждений. М.: Дрофа, 2008.</a:t>
            </a:r>
            <a:endParaRPr lang="ru-RU" sz="2000" smtClean="0">
              <a:solidFill>
                <a:schemeClr val="bg1"/>
              </a:solidFill>
            </a:endParaRPr>
          </a:p>
          <a:p>
            <a:pPr marL="0" indent="0">
              <a:buFontTx/>
              <a:buNone/>
            </a:pPr>
            <a:r>
              <a:rPr lang="ru-RU" sz="2000" i="1" smtClean="0">
                <a:solidFill>
                  <a:schemeClr val="bg1"/>
                </a:solidFill>
              </a:rPr>
              <a:t>2</a:t>
            </a:r>
            <a:r>
              <a:rPr lang="ru-RU" sz="2000" b="1" i="1" smtClean="0">
                <a:solidFill>
                  <a:schemeClr val="bg1"/>
                </a:solidFill>
              </a:rPr>
              <a:t>. </a:t>
            </a:r>
            <a:r>
              <a:rPr lang="ru-RU" sz="2000" i="1" smtClean="0">
                <a:solidFill>
                  <a:schemeClr val="bg1"/>
                </a:solidFill>
              </a:rPr>
              <a:t>Новошинский И.И., Новошинская Н.С. «Химия» 8 класс. Учебник для общеобразовательных учреждений. М.: Русское слово, 2011.</a:t>
            </a:r>
            <a:endParaRPr lang="ru-RU" sz="2000" b="1" smtClean="0">
              <a:solidFill>
                <a:schemeClr val="bg1"/>
              </a:solidFill>
            </a:endParaRPr>
          </a:p>
          <a:p>
            <a:pPr marL="0" indent="0">
              <a:buFontTx/>
              <a:buNone/>
            </a:pPr>
            <a:r>
              <a:rPr lang="ru-RU" sz="2000" i="1" smtClean="0">
                <a:solidFill>
                  <a:schemeClr val="bg1"/>
                </a:solidFill>
              </a:rPr>
              <a:t>3. Г.И. Штремплер, Г.А. Пичугина «Дидактические игры при обучении химии», М.: Дрофа, 2003.</a:t>
            </a:r>
            <a:endParaRPr lang="ru-RU" sz="2000" smtClean="0">
              <a:solidFill>
                <a:schemeClr val="bg1"/>
              </a:solidFill>
            </a:endParaRPr>
          </a:p>
          <a:p>
            <a:pPr marL="0" indent="0">
              <a:buFontTx/>
              <a:buNone/>
            </a:pPr>
            <a:r>
              <a:rPr lang="ru-RU" sz="2000" i="1" smtClean="0">
                <a:solidFill>
                  <a:schemeClr val="bg1"/>
                </a:solidFill>
              </a:rPr>
              <a:t>4. Степин Б.Д., Аликберова Л.Ю. Занимательные задания и эффективные опыты по химии.- М.: Дрофа, 2002.</a:t>
            </a:r>
            <a:endParaRPr lang="ru-RU" sz="2000" smtClean="0">
              <a:solidFill>
                <a:schemeClr val="bg1"/>
              </a:solidFill>
            </a:endParaRPr>
          </a:p>
          <a:p>
            <a:pPr marL="0" indent="0">
              <a:buFontTx/>
              <a:buNone/>
            </a:pPr>
            <a:r>
              <a:rPr lang="ru-RU" sz="2000" i="1" smtClean="0">
                <a:solidFill>
                  <a:schemeClr val="bg1"/>
                </a:solidFill>
              </a:rPr>
              <a:t>5. Фон для презентации - </a:t>
            </a:r>
            <a:r>
              <a:rPr lang="ru-RU" sz="2000" i="1" u="sng" smtClean="0">
                <a:solidFill>
                  <a:schemeClr val="bg1"/>
                </a:solidFill>
                <a:hlinkClick r:id="rId2"/>
              </a:rPr>
              <a:t>http://pedsovet.su/load/321-1-0-13689</a:t>
            </a:r>
            <a:endParaRPr lang="ru-RU" sz="2000" smtClean="0">
              <a:solidFill>
                <a:schemeClr val="bg1"/>
              </a:solidFill>
            </a:endParaRPr>
          </a:p>
          <a:p>
            <a:pPr marL="0" indent="0">
              <a:buFontTx/>
              <a:buNone/>
            </a:pPr>
            <a:r>
              <a:rPr lang="ru-RU" sz="2000" i="1" smtClean="0">
                <a:solidFill>
                  <a:schemeClr val="bg1"/>
                </a:solidFill>
              </a:rPr>
              <a:t>6. А.Д. Шукайло «Тематические игры по химии», М.: Сфера, 2004.</a:t>
            </a:r>
            <a:endParaRPr lang="ru-RU" sz="2000" smtClean="0">
              <a:solidFill>
                <a:schemeClr val="bg1"/>
              </a:solidFill>
            </a:endParaRPr>
          </a:p>
          <a:p>
            <a:pPr marL="0" indent="0">
              <a:buFontTx/>
              <a:buNone/>
            </a:pPr>
            <a:r>
              <a:rPr lang="ru-RU" sz="2000" i="1" smtClean="0">
                <a:solidFill>
                  <a:schemeClr val="bg1"/>
                </a:solidFill>
              </a:rPr>
              <a:t>7. Картинки паровоза и вагонов - </a:t>
            </a:r>
            <a:r>
              <a:rPr lang="ru-RU" sz="2000" i="1" u="sng" smtClean="0">
                <a:solidFill>
                  <a:schemeClr val="bg1"/>
                </a:solidFill>
                <a:hlinkClick r:id="rId3"/>
              </a:rPr>
              <a:t>http://www.butuzici.ru</a:t>
            </a:r>
            <a:endParaRPr lang="ru-RU" sz="200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00063" y="1428750"/>
            <a:ext cx="5643562" cy="1071563"/>
          </a:xfrm>
        </p:spPr>
        <p:txBody>
          <a:bodyPr rtlCol="0">
            <a:noAutofit/>
          </a:bodyPr>
          <a:lstStyle/>
          <a:p>
            <a:pPr marL="0" indent="0" eaLnBrk="1" hangingPunct="1">
              <a:buFontTx/>
              <a:buNone/>
              <a:defRPr/>
            </a:pPr>
            <a:r>
              <a:rPr lang="ru-RU" b="1" dirty="0" smtClean="0">
                <a:solidFill>
                  <a:schemeClr val="bg1">
                    <a:lumMod val="95000"/>
                  </a:schemeClr>
                </a:solidFill>
                <a:latin typeface="Georgia" pitchFamily="18" charset="0"/>
              </a:rPr>
              <a:t>В конце периода стоит, В нём вода и та горит.</a:t>
            </a:r>
            <a:endParaRPr lang="ru-RU" b="1" dirty="0">
              <a:solidFill>
                <a:schemeClr val="bg1">
                  <a:lumMod val="95000"/>
                </a:schemeClr>
              </a:solidFill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1600" y="357166"/>
            <a:ext cx="2826415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Загадки </a:t>
            </a:r>
          </a:p>
        </p:txBody>
      </p:sp>
      <p:sp>
        <p:nvSpPr>
          <p:cNvPr id="8" name="Содержимое 5"/>
          <p:cNvSpPr txBox="1">
            <a:spLocks/>
          </p:cNvSpPr>
          <p:nvPr/>
        </p:nvSpPr>
        <p:spPr bwMode="auto">
          <a:xfrm>
            <a:off x="3857625" y="2643188"/>
            <a:ext cx="2828925" cy="75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ru-RU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Фтор</a:t>
            </a:r>
          </a:p>
          <a:p>
            <a:pPr algn="ctr">
              <a:spcBef>
                <a:spcPct val="20000"/>
              </a:spcBef>
              <a:buFont typeface="Arial" charset="0"/>
              <a:buNone/>
            </a:pP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5"/>
          <p:cNvSpPr txBox="1">
            <a:spLocks/>
          </p:cNvSpPr>
          <p:nvPr/>
        </p:nvSpPr>
        <p:spPr bwMode="auto">
          <a:xfrm>
            <a:off x="428625" y="3357563"/>
            <a:ext cx="6929438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latin typeface="Georgia" pitchFamily="18" charset="0"/>
              </a:rPr>
              <a:t>Давно известно человеку:</a:t>
            </a:r>
          </a:p>
          <a:p>
            <a:pPr>
              <a:defRPr/>
            </a:pPr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latin typeface="Georgia" pitchFamily="18" charset="0"/>
              </a:rPr>
              <a:t>Она тягуча и красна,</a:t>
            </a:r>
          </a:p>
          <a:p>
            <a:pPr>
              <a:defRPr/>
            </a:pPr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latin typeface="Georgia" pitchFamily="18" charset="0"/>
              </a:rPr>
              <a:t>Ещё по бронзовому веку</a:t>
            </a:r>
          </a:p>
          <a:p>
            <a:pPr>
              <a:defRPr/>
            </a:pPr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latin typeface="Georgia" pitchFamily="18" charset="0"/>
              </a:rPr>
              <a:t>Знакома в сплавах всем она.</a:t>
            </a:r>
            <a:endParaRPr lang="ru-RU" sz="3200" b="1" dirty="0">
              <a:solidFill>
                <a:schemeClr val="bg1">
                  <a:lumMod val="95000"/>
                </a:schemeClr>
              </a:solidFill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9" name="Содержимое 5"/>
          <p:cNvSpPr txBox="1">
            <a:spLocks/>
          </p:cNvSpPr>
          <p:nvPr/>
        </p:nvSpPr>
        <p:spPr bwMode="auto">
          <a:xfrm>
            <a:off x="4357688" y="5643563"/>
            <a:ext cx="2828925" cy="75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ru-RU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Медь</a:t>
            </a:r>
          </a:p>
          <a:p>
            <a:pPr algn="ctr">
              <a:spcBef>
                <a:spcPct val="20000"/>
              </a:spcBef>
              <a:buFont typeface="Arial" charset="0"/>
              <a:buNone/>
            </a:pP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/>
      <p:bldP spid="5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00063" y="1428750"/>
            <a:ext cx="6215062" cy="1357313"/>
          </a:xfrm>
        </p:spPr>
        <p:txBody>
          <a:bodyPr rtlCol="0">
            <a:noAutofit/>
          </a:bodyPr>
          <a:lstStyle/>
          <a:p>
            <a:pPr eaLnBrk="1" hangingPunct="1">
              <a:buFontTx/>
              <a:buNone/>
              <a:defRPr/>
            </a:pPr>
            <a:r>
              <a:rPr lang="ru-RU" b="1" dirty="0" smtClean="0">
                <a:solidFill>
                  <a:schemeClr val="bg1">
                    <a:lumMod val="95000"/>
                  </a:schemeClr>
                </a:solidFill>
                <a:latin typeface="Georgia" pitchFamily="18" charset="0"/>
              </a:rPr>
              <a:t>К восьмой группе отнесён,</a:t>
            </a:r>
          </a:p>
          <a:p>
            <a:pPr eaLnBrk="1" hangingPunct="1">
              <a:buFontTx/>
              <a:buNone/>
              <a:defRPr/>
            </a:pPr>
            <a:r>
              <a:rPr lang="ru-RU" b="1" dirty="0" smtClean="0">
                <a:solidFill>
                  <a:schemeClr val="bg1">
                    <a:lumMod val="95000"/>
                  </a:schemeClr>
                </a:solidFill>
                <a:latin typeface="Georgia" pitchFamily="18" charset="0"/>
              </a:rPr>
              <a:t>В честь России назван он. </a:t>
            </a:r>
            <a:endParaRPr lang="ru-RU" b="1" dirty="0">
              <a:solidFill>
                <a:schemeClr val="bg1">
                  <a:lumMod val="95000"/>
                </a:schemeClr>
              </a:solidFill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8" name="Содержимое 5"/>
          <p:cNvSpPr txBox="1">
            <a:spLocks/>
          </p:cNvSpPr>
          <p:nvPr/>
        </p:nvSpPr>
        <p:spPr bwMode="auto">
          <a:xfrm>
            <a:off x="3857625" y="2643188"/>
            <a:ext cx="2828925" cy="75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ru-RU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Рутений</a:t>
            </a:r>
          </a:p>
          <a:p>
            <a:pPr algn="ctr">
              <a:spcBef>
                <a:spcPct val="20000"/>
              </a:spcBef>
              <a:buFont typeface="Arial" charset="0"/>
              <a:buNone/>
            </a:pP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5"/>
          <p:cNvSpPr txBox="1">
            <a:spLocks/>
          </p:cNvSpPr>
          <p:nvPr/>
        </p:nvSpPr>
        <p:spPr bwMode="auto">
          <a:xfrm>
            <a:off x="428625" y="3357563"/>
            <a:ext cx="8286750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ru-RU" sz="3000" b="1" dirty="0">
                <a:solidFill>
                  <a:schemeClr val="bg1">
                    <a:lumMod val="95000"/>
                  </a:schemeClr>
                </a:solidFill>
                <a:latin typeface="Georgia" pitchFamily="18" charset="0"/>
              </a:rPr>
              <a:t>Сребристо-белый и активный очень,</a:t>
            </a:r>
          </a:p>
          <a:p>
            <a:pPr>
              <a:defRPr/>
            </a:pPr>
            <a:r>
              <a:rPr lang="ru-RU" sz="3000" b="1" dirty="0">
                <a:solidFill>
                  <a:schemeClr val="bg1">
                    <a:lumMod val="95000"/>
                  </a:schemeClr>
                </a:solidFill>
                <a:latin typeface="Georgia" pitchFamily="18" charset="0"/>
              </a:rPr>
              <a:t>Горит под водой, он, между прочим,</a:t>
            </a:r>
          </a:p>
          <a:p>
            <a:pPr>
              <a:defRPr/>
            </a:pPr>
            <a:r>
              <a:rPr lang="ru-RU" sz="3000" b="1" dirty="0">
                <a:solidFill>
                  <a:schemeClr val="bg1">
                    <a:lumMod val="95000"/>
                  </a:schemeClr>
                </a:solidFill>
                <a:latin typeface="Georgia" pitchFamily="18" charset="0"/>
              </a:rPr>
              <a:t>Сверканье бенгальским огням придает</a:t>
            </a:r>
          </a:p>
          <a:p>
            <a:pPr>
              <a:defRPr/>
            </a:pPr>
            <a:r>
              <a:rPr lang="ru-RU" sz="3000" b="1" dirty="0">
                <a:solidFill>
                  <a:schemeClr val="bg1">
                    <a:lumMod val="95000"/>
                  </a:schemeClr>
                </a:solidFill>
                <a:latin typeface="Georgia" pitchFamily="18" charset="0"/>
              </a:rPr>
              <a:t>И в Новый год детям радость несёт. </a:t>
            </a:r>
            <a:endParaRPr lang="ru-RU" sz="3000" b="1" dirty="0">
              <a:solidFill>
                <a:schemeClr val="bg1">
                  <a:lumMod val="95000"/>
                </a:schemeClr>
              </a:solidFill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9" name="Содержимое 5"/>
          <p:cNvSpPr txBox="1">
            <a:spLocks/>
          </p:cNvSpPr>
          <p:nvPr/>
        </p:nvSpPr>
        <p:spPr bwMode="auto">
          <a:xfrm>
            <a:off x="4357688" y="5643563"/>
            <a:ext cx="2828925" cy="75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ru-RU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Магний</a:t>
            </a:r>
          </a:p>
          <a:p>
            <a:pPr algn="ctr">
              <a:spcBef>
                <a:spcPct val="20000"/>
              </a:spcBef>
              <a:buFont typeface="Arial" charset="0"/>
              <a:buNone/>
            </a:pP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1600" y="357166"/>
            <a:ext cx="2826415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Загадки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/>
      <p:bldP spid="5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00063" y="1428750"/>
            <a:ext cx="5857875" cy="1071563"/>
          </a:xfrm>
        </p:spPr>
        <p:txBody>
          <a:bodyPr rtlCol="0">
            <a:noAutofit/>
          </a:bodyPr>
          <a:lstStyle/>
          <a:p>
            <a:pPr eaLnBrk="1" hangingPunct="1">
              <a:buFontTx/>
              <a:buNone/>
              <a:defRPr/>
            </a:pPr>
            <a:r>
              <a:rPr lang="ru-RU" b="1" dirty="0" smtClean="0">
                <a:solidFill>
                  <a:schemeClr val="bg1">
                    <a:lumMod val="95000"/>
                  </a:schemeClr>
                </a:solidFill>
                <a:latin typeface="Georgia" pitchFamily="18" charset="0"/>
              </a:rPr>
              <a:t>Седьмой группы элемент</a:t>
            </a:r>
          </a:p>
          <a:p>
            <a:pPr eaLnBrk="1" hangingPunct="1">
              <a:buFontTx/>
              <a:buNone/>
              <a:defRPr/>
            </a:pPr>
            <a:r>
              <a:rPr lang="ru-RU" b="1" dirty="0" smtClean="0">
                <a:solidFill>
                  <a:schemeClr val="bg1">
                    <a:lumMod val="95000"/>
                  </a:schemeClr>
                </a:solidFill>
                <a:latin typeface="Georgia" pitchFamily="18" charset="0"/>
              </a:rPr>
              <a:t>И в природе его нет. </a:t>
            </a:r>
            <a:endParaRPr lang="ru-RU" b="1" dirty="0">
              <a:solidFill>
                <a:schemeClr val="bg1">
                  <a:lumMod val="95000"/>
                </a:schemeClr>
              </a:solidFill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8" name="Содержимое 5"/>
          <p:cNvSpPr txBox="1">
            <a:spLocks/>
          </p:cNvSpPr>
          <p:nvPr/>
        </p:nvSpPr>
        <p:spPr bwMode="auto">
          <a:xfrm>
            <a:off x="3857625" y="2643188"/>
            <a:ext cx="2828925" cy="75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ru-RU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Астат</a:t>
            </a:r>
          </a:p>
          <a:p>
            <a:pPr algn="ctr">
              <a:spcBef>
                <a:spcPct val="20000"/>
              </a:spcBef>
              <a:buFont typeface="Arial" charset="0"/>
              <a:buNone/>
            </a:pP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5"/>
          <p:cNvSpPr txBox="1">
            <a:spLocks/>
          </p:cNvSpPr>
          <p:nvPr/>
        </p:nvSpPr>
        <p:spPr bwMode="auto">
          <a:xfrm>
            <a:off x="357188" y="3929063"/>
            <a:ext cx="7786687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latin typeface="Georgia" pitchFamily="18" charset="0"/>
              </a:rPr>
              <a:t>Был металл серебристо-белым,</a:t>
            </a:r>
          </a:p>
          <a:p>
            <a:pPr>
              <a:defRPr/>
            </a:pPr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latin typeface="Georgia" pitchFamily="18" charset="0"/>
              </a:rPr>
              <a:t>В соединении стал мелом. </a:t>
            </a:r>
            <a:endParaRPr lang="ru-RU" sz="3200" b="1" dirty="0">
              <a:solidFill>
                <a:schemeClr val="bg1">
                  <a:lumMod val="95000"/>
                </a:schemeClr>
              </a:solidFill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9" name="Содержимое 5"/>
          <p:cNvSpPr txBox="1">
            <a:spLocks/>
          </p:cNvSpPr>
          <p:nvPr/>
        </p:nvSpPr>
        <p:spPr bwMode="auto">
          <a:xfrm>
            <a:off x="4357688" y="5643563"/>
            <a:ext cx="2828925" cy="75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ru-RU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Кальций</a:t>
            </a:r>
          </a:p>
          <a:p>
            <a:pPr algn="ctr">
              <a:spcBef>
                <a:spcPct val="20000"/>
              </a:spcBef>
              <a:buFont typeface="Arial" charset="0"/>
              <a:buNone/>
            </a:pP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1600" y="357166"/>
            <a:ext cx="2826415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Загадки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/>
      <p:bldP spid="5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57188" y="1285875"/>
            <a:ext cx="6286500" cy="2143125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  <a:latin typeface="Georgia" pitchFamily="18" charset="0"/>
              </a:rPr>
              <a:t>Разглядев мой спектр в оконце,</a:t>
            </a:r>
          </a:p>
          <a:p>
            <a:pPr algn="just" eaLnBrk="1" hangingPunct="1">
              <a:buFontTx/>
              <a:buNone/>
              <a:defRPr/>
            </a:pPr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  <a:latin typeface="Georgia" pitchFamily="18" charset="0"/>
              </a:rPr>
              <a:t>Обнаружили меня на Солнце.</a:t>
            </a:r>
          </a:p>
          <a:p>
            <a:pPr eaLnBrk="1" hangingPunct="1">
              <a:buFontTx/>
              <a:buNone/>
              <a:defRPr/>
            </a:pPr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  <a:latin typeface="Georgia" pitchFamily="18" charset="0"/>
              </a:rPr>
              <a:t>Я с благородными дружу -</a:t>
            </a:r>
          </a:p>
          <a:p>
            <a:pPr eaLnBrk="1" hangingPunct="1">
              <a:buFontTx/>
              <a:buNone/>
              <a:defRPr/>
            </a:pPr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  <a:latin typeface="Georgia" pitchFamily="18" charset="0"/>
              </a:rPr>
              <a:t>В их семейство я вхожу.</a:t>
            </a:r>
            <a:endParaRPr lang="ru-RU" sz="2800" b="1" dirty="0" smtClean="0">
              <a:solidFill>
                <a:schemeClr val="bg1">
                  <a:lumMod val="95000"/>
                </a:schemeClr>
              </a:solidFill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8" name="Содержимое 5"/>
          <p:cNvSpPr txBox="1">
            <a:spLocks/>
          </p:cNvSpPr>
          <p:nvPr/>
        </p:nvSpPr>
        <p:spPr bwMode="auto">
          <a:xfrm>
            <a:off x="4714875" y="3143250"/>
            <a:ext cx="2828925" cy="7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ru-RU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Гелий</a:t>
            </a:r>
          </a:p>
          <a:p>
            <a:pPr algn="ctr">
              <a:spcBef>
                <a:spcPct val="20000"/>
              </a:spcBef>
              <a:buFont typeface="Arial" charset="0"/>
              <a:buNone/>
            </a:pP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5"/>
          <p:cNvSpPr txBox="1">
            <a:spLocks/>
          </p:cNvSpPr>
          <p:nvPr/>
        </p:nvSpPr>
        <p:spPr bwMode="auto">
          <a:xfrm>
            <a:off x="571500" y="4000500"/>
            <a:ext cx="5929313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None/>
              <a:defRPr/>
            </a:pP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Georgia" pitchFamily="18" charset="0"/>
              </a:rPr>
              <a:t>Чаще чёрный я по цвету,</a:t>
            </a:r>
          </a:p>
          <a:p>
            <a:pPr marL="342900" indent="-342900">
              <a:spcBef>
                <a:spcPct val="20000"/>
              </a:spcBef>
              <a:buFont typeface="Arial" charset="0"/>
              <a:buNone/>
              <a:defRPr/>
            </a:pP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Georgia" pitchFamily="18" charset="0"/>
              </a:rPr>
              <a:t>Могу и быть прозрачным.</a:t>
            </a:r>
          </a:p>
          <a:p>
            <a:pPr marL="342900" indent="-342900">
              <a:spcBef>
                <a:spcPct val="20000"/>
              </a:spcBef>
              <a:buFont typeface="Arial" charset="0"/>
              <a:buNone/>
              <a:defRPr/>
            </a:pP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Georgia" pitchFamily="18" charset="0"/>
              </a:rPr>
              <a:t>Мною пишут и рисуют </a:t>
            </a:r>
          </a:p>
          <a:p>
            <a:pPr marL="342900" indent="-342900">
              <a:spcBef>
                <a:spcPct val="20000"/>
              </a:spcBef>
              <a:buFont typeface="Arial" charset="0"/>
              <a:buNone/>
              <a:defRPr/>
            </a:pP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Georgia" pitchFamily="18" charset="0"/>
              </a:rPr>
              <a:t>Бываю я и мрачным.</a:t>
            </a:r>
            <a:endParaRPr lang="ru-RU" sz="2800" b="1" dirty="0">
              <a:solidFill>
                <a:schemeClr val="bg1">
                  <a:lumMod val="95000"/>
                </a:schemeClr>
              </a:solidFill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0" name="Содержимое 5"/>
          <p:cNvSpPr txBox="1">
            <a:spLocks/>
          </p:cNvSpPr>
          <p:nvPr/>
        </p:nvSpPr>
        <p:spPr bwMode="auto">
          <a:xfrm>
            <a:off x="5429250" y="5572125"/>
            <a:ext cx="2214563" cy="7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ru-RU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Углерод</a:t>
            </a:r>
            <a:endParaRPr lang="ru-RU" sz="240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1600" y="357166"/>
            <a:ext cx="2826415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Загадки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/>
      <p:bldP spid="9" grpId="0" build="p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2000240"/>
            <a:ext cx="6000792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Станция № 2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«Угадай слово»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286000" y="1357313"/>
          <a:ext cx="4857785" cy="5000660"/>
        </p:xfrm>
        <a:graphic>
          <a:graphicData uri="http://schemas.openxmlformats.org/drawingml/2006/table">
            <a:tbl>
              <a:tblPr/>
              <a:tblGrid>
                <a:gridCol w="971557"/>
                <a:gridCol w="971557"/>
                <a:gridCol w="971557"/>
                <a:gridCol w="971557"/>
                <a:gridCol w="971557"/>
              </a:tblGrid>
              <a:tr h="71438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3.</a:t>
                      </a:r>
                      <a:endParaRPr lang="ru-RU" sz="32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4.</a:t>
                      </a:r>
                      <a:endParaRPr lang="ru-RU" sz="32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38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</a:t>
                      </a:r>
                      <a:endParaRPr lang="ru-RU" sz="32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5.</a:t>
                      </a:r>
                      <a:endParaRPr lang="ru-RU" sz="32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143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2.</a:t>
                      </a:r>
                      <a:endParaRPr lang="ru-RU" sz="32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143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1.</a:t>
                      </a:r>
                      <a:endParaRPr lang="ru-RU" sz="32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7143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143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143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0290" name="Picture 1" descr="D:\МОИ ДОКУМЕНТЫ\школьные работы\ВСЁ ДЛЯ ХИМИИ\КАРТИНКИ\22348589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63" y="4876800"/>
            <a:ext cx="2357437" cy="171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Химия синий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Химия синий</Template>
  <TotalTime>167</TotalTime>
  <Words>2110</Words>
  <Application>Microsoft Office PowerPoint</Application>
  <PresentationFormat>Экран (4:3)</PresentationFormat>
  <Paragraphs>894</Paragraphs>
  <Slides>38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3" baseType="lpstr">
      <vt:lpstr>Arial</vt:lpstr>
      <vt:lpstr>Calibri</vt:lpstr>
      <vt:lpstr>Georgia</vt:lpstr>
      <vt:lpstr>Times New Roman</vt:lpstr>
      <vt:lpstr>Химия синий</vt:lpstr>
      <vt:lpstr>Путешествие в мир химии  познавательная игра по химии,  8  класс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Список используемых источников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777</dc:creator>
  <cp:lastModifiedBy>Admin</cp:lastModifiedBy>
  <cp:revision>30</cp:revision>
  <dcterms:created xsi:type="dcterms:W3CDTF">2012-06-09T11:56:13Z</dcterms:created>
  <dcterms:modified xsi:type="dcterms:W3CDTF">2012-06-22T19:01:57Z</dcterms:modified>
</cp:coreProperties>
</file>