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6" r:id="rId4"/>
    <p:sldId id="267" r:id="rId5"/>
    <p:sldId id="284" r:id="rId6"/>
    <p:sldId id="259" r:id="rId7"/>
    <p:sldId id="275" r:id="rId8"/>
    <p:sldId id="277" r:id="rId9"/>
    <p:sldId id="278" r:id="rId10"/>
    <p:sldId id="279" r:id="rId11"/>
    <p:sldId id="280" r:id="rId12"/>
    <p:sldId id="281" r:id="rId13"/>
    <p:sldId id="282" r:id="rId14"/>
    <p:sldId id="283" r:id="rId15"/>
    <p:sldId id="260" r:id="rId16"/>
    <p:sldId id="261" r:id="rId17"/>
    <p:sldId id="262" r:id="rId18"/>
    <p:sldId id="263" r:id="rId19"/>
    <p:sldId id="264" r:id="rId20"/>
    <p:sldId id="268" r:id="rId21"/>
    <p:sldId id="269" r:id="rId22"/>
    <p:sldId id="265" r:id="rId23"/>
    <p:sldId id="272" r:id="rId24"/>
    <p:sldId id="271" r:id="rId25"/>
    <p:sldId id="274" r:id="rId26"/>
    <p:sldId id="270" r:id="rId27"/>
    <p:sldId id="273" r:id="rId2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000000"/>
    <a:srgbClr val="B0A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49E49A-F373-4305-8B28-E5A662DD45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51614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71943B-C031-4BCD-9A76-D4D1AABCFE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53637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07CA37-D247-49E4-A692-C99B900FCC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34047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43613B-44BB-40C7-BECC-9E9A2F202D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19855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DE26AA-E02B-447D-BD43-A51B5FB68F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98694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8B542C-B676-4432-8041-D90571A130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15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017B8F-2251-477C-88D3-F5C70E4C05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76843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0DA0AC-090A-4901-A0C1-E63340A13B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77009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B83700-AEA0-49B0-936E-0AA962AFD4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6663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7808D5-DEE5-4949-ABB9-7C51E00729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83548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F8C6A5-56BB-4F06-8CE7-0A05D0ACF2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50684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57B71EFB-FB3D-451F-BCD2-6033FCE9A4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illsecret.ru/?p=13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2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illsecret.ru/?p=12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hyperlink" Target="http://www.millsecret.ru/?p=11" TargetMode="External"/><Relationship Id="rId7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illsecret.ru/?p=10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illsecret.ru/?p=9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illsecret.ru/?p=8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prezentacii.com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1285875"/>
            <a:ext cx="7772400" cy="3036888"/>
          </a:xfrm>
        </p:spPr>
        <p:txBody>
          <a:bodyPr/>
          <a:lstStyle/>
          <a:p>
            <a:pPr eaLnBrk="1" hangingPunct="1"/>
            <a:r>
              <a:rPr lang="ru-RU" b="1" smtClean="0">
                <a:latin typeface="Times New Roman" pitchFamily="18" charset="0"/>
                <a:cs typeface="Times New Roman" pitchFamily="18" charset="0"/>
              </a:rPr>
              <a:t>Профессионально-психологический отбор граждан при первоначальной постановке на воинский учет</a:t>
            </a:r>
            <a:endParaRPr lang="ru-RU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00563" y="4643438"/>
            <a:ext cx="4214812" cy="1739900"/>
          </a:xfrm>
        </p:spPr>
        <p:txBody>
          <a:bodyPr/>
          <a:lstStyle/>
          <a:p>
            <a:pPr algn="l" eaLnBrk="1" hangingPunct="1">
              <a:spcBef>
                <a:spcPct val="0"/>
              </a:spcBef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Подготовила </a:t>
            </a:r>
          </a:p>
          <a:p>
            <a:pPr algn="l" eaLnBrk="1" hangingPunct="1">
              <a:spcBef>
                <a:spcPct val="0"/>
              </a:spcBef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педагог-психолог </a:t>
            </a:r>
            <a:br>
              <a:rPr lang="ru-RU" sz="18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МОУ «Средняя общеобразовательная </a:t>
            </a:r>
            <a:br>
              <a:rPr lang="ru-RU" sz="18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школа №2 п.Пангоды»</a:t>
            </a:r>
          </a:p>
          <a:p>
            <a:pPr algn="l" eaLnBrk="1" hangingPunct="1">
              <a:spcBef>
                <a:spcPct val="0"/>
              </a:spcBef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Шамиловская С.В.</a:t>
            </a:r>
            <a:endParaRPr lang="ru-RU" sz="2200" smtClean="0">
              <a:solidFill>
                <a:srgbClr val="B0AC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Рисунок 5" descr="http://sao.mos.ru/library/actual/26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4786313"/>
            <a:ext cx="4024313" cy="150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1267" name="Содержимое 3" descr="Слайд №16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14313" y="142875"/>
            <a:ext cx="8715375" cy="6429375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229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2292" name="Рисунок 3" descr="Слайд №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214313"/>
            <a:ext cx="8572500" cy="642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3315" name="Содержимое 4" descr="Слайд №18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2875" y="142875"/>
            <a:ext cx="8715375" cy="6429375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4339" name="Содержимое 3" descr="Слайд №22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14313" y="214313"/>
            <a:ext cx="8715375" cy="6357937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5363" name="Содержимое 3" descr="Слайд №23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14313" y="285750"/>
            <a:ext cx="8643937" cy="6286500"/>
          </a:xfrm>
        </p:spPr>
      </p:pic>
      <p:pic>
        <p:nvPicPr>
          <p:cNvPr id="15364" name="Рисунок 4" descr="Слайд №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205" r="47247" b="-1122"/>
          <a:stretch>
            <a:fillRect/>
          </a:stretch>
        </p:blipFill>
        <p:spPr bwMode="auto">
          <a:xfrm>
            <a:off x="214313" y="285750"/>
            <a:ext cx="2000250" cy="92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571500"/>
            <a:ext cx="8229600" cy="55546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С учетом индивидуально-психологических качеств человека воинские должности, подразделяются на </a:t>
            </a: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классы сходных воинских должностей:</a:t>
            </a:r>
          </a:p>
          <a:p>
            <a:pPr eaLnBrk="1" hangingPunct="1">
              <a:buFontTx/>
              <a:buNone/>
            </a:pPr>
            <a:endParaRPr lang="ru-RU" sz="8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Char char="ü"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командные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операторские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связи и наблюдения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водительские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специального назначения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технологические</a:t>
            </a: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endParaRPr lang="ru-RU" smtClean="0">
              <a:solidFill>
                <a:schemeClr val="folHlink"/>
              </a:solidFill>
            </a:endParaRPr>
          </a:p>
        </p:txBody>
      </p:sp>
      <p:pic>
        <p:nvPicPr>
          <p:cNvPr id="7" name="Рисунок 6" descr="Парад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4357688"/>
            <a:ext cx="2928938" cy="2214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7" descr="Военно-учетная специальность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3563" y="4286250"/>
            <a:ext cx="3309937" cy="2309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Рисунок 9" descr="Смотр строя и песни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48" r="21951" b="4202"/>
          <a:stretch>
            <a:fillRect/>
          </a:stretch>
        </p:blipFill>
        <p:spPr bwMode="auto">
          <a:xfrm>
            <a:off x="3143250" y="4214813"/>
            <a:ext cx="2357438" cy="234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 descr="Учения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0" y="1428750"/>
            <a:ext cx="3000375" cy="264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http://www.duty.mil.ru/dolgn/vdv/images/vdv_komandir_pd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75" y="714375"/>
            <a:ext cx="3214688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214313"/>
            <a:ext cx="8229600" cy="571500"/>
          </a:xfrm>
        </p:spPr>
        <p:txBody>
          <a:bodyPr/>
          <a:lstStyle/>
          <a:p>
            <a:pPr algn="l" eaLnBrk="1" hangingPunct="1"/>
            <a:r>
              <a:rPr lang="ru-RU" sz="2400" b="1" u="sng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1. Командные воинские должности</a:t>
            </a:r>
            <a:endParaRPr lang="ru-RU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2" name="Rectangle 3"/>
          <p:cNvSpPr>
            <a:spLocks noGrp="1" noChangeArrowheads="1"/>
          </p:cNvSpPr>
          <p:nvPr>
            <p:ph idx="1"/>
          </p:nvPr>
        </p:nvSpPr>
        <p:spPr>
          <a:xfrm>
            <a:off x="214313" y="714375"/>
            <a:ext cx="8001000" cy="5500688"/>
          </a:xfrm>
        </p:spPr>
        <p:txBody>
          <a:bodyPr/>
          <a:lstStyle/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Для того чтобы успешно исполнять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 обязанности на командных должностях,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 человек должен выработать у себя ряд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необходимых качеств.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Надо иметь хорошую, разностороннюю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 физическую подготовку. Обладать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 ясной и разборчивой речью, уметь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кратко и логично обоснованно излагать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 свои мысли, доходчиво ставить подчиненным задачу.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Развитые организаторские и (организаторские) , познавательные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(интеллектуальные) способности. Умение ориентироваться в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сложной обстановке, выделять главное и принимать правильные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решения в короткий срок. Инициативность, самообладание,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ответственность, требовательность, принципиальность,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самостоятельность. </a:t>
            </a:r>
          </a:p>
          <a:p>
            <a:pPr eaLnBrk="1" hangingPunct="1">
              <a:buFontTx/>
              <a:buNone/>
            </a:pPr>
            <a:endParaRPr lang="ru-RU" smtClean="0">
              <a:solidFill>
                <a:schemeClr val="folHlink"/>
              </a:solidFill>
            </a:endParaRPr>
          </a:p>
        </p:txBody>
      </p:sp>
      <p:pic>
        <p:nvPicPr>
          <p:cNvPr id="17413" name="Рисунок 4" descr="Слайд №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205" r="47247" b="-1122"/>
          <a:stretch>
            <a:fillRect/>
          </a:stretch>
        </p:blipFill>
        <p:spPr bwMode="auto">
          <a:xfrm>
            <a:off x="6215063" y="5500688"/>
            <a:ext cx="2786062" cy="1357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85750"/>
            <a:ext cx="8229600" cy="584041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Он </a:t>
            </a:r>
            <a:r>
              <a:rPr lang="ru-RU" sz="2200" b="1" u="sng" smtClean="0">
                <a:latin typeface="Times New Roman" pitchFamily="18" charset="0"/>
                <a:cs typeface="Times New Roman" pitchFamily="18" charset="0"/>
              </a:rPr>
              <a:t>должен знать</a:t>
            </a:r>
            <a:r>
              <a:rPr lang="ru-RU" sz="2200" b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основы педагогики и основные принципы обучения и воспитания, а также методы формирования у подчиненных необходимых для службы качеств. Ему должны быть известны основы управления воинским коллективом, порядок оценки обстановки, уяснения поставленных задач, принятия решения, организации и контроля исполнения.</a:t>
            </a:r>
          </a:p>
          <a:p>
            <a:pPr eaLnBrk="1" hangingPunct="1">
              <a:buFontTx/>
              <a:buNone/>
            </a:pPr>
            <a:endParaRPr lang="ru-RU" sz="8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Кроме того, командир должен воспитывать у себя </a:t>
            </a:r>
            <a:r>
              <a:rPr lang="ru-RU" sz="2200" b="1" u="sng" smtClean="0">
                <a:latin typeface="Times New Roman" pitchFamily="18" charset="0"/>
                <a:cs typeface="Times New Roman" pitchFamily="18" charset="0"/>
              </a:rPr>
              <a:t>ряд психологических качеств:</a:t>
            </a: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• способность сознательно и беспрекословно подчиняться требованиям законов, воинских уставов, приказам командиров;</a:t>
            </a:r>
            <a:br>
              <a:rPr lang="ru-RU" sz="22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• умение быстро переключаться с одной работы на другую и направлять свою деятельность на достижение конечного результата;</a:t>
            </a:r>
            <a:br>
              <a:rPr lang="ru-RU" sz="22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• упорство и последовательность в преодолении трудностей при выполнении задач;</a:t>
            </a:r>
            <a:br>
              <a:rPr lang="ru-RU" sz="22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• умение владеть собой в любой обстановке и организовать подчиненных на исполнение поставленной задачи.</a:t>
            </a:r>
          </a:p>
          <a:p>
            <a:pPr eaLnBrk="1" hangingPunct="1">
              <a:buFontTx/>
              <a:buNone/>
            </a:pPr>
            <a:endParaRPr lang="ru-RU" smtClean="0">
              <a:solidFill>
                <a:schemeClr val="folHlink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296862"/>
          </a:xfrm>
        </p:spPr>
        <p:txBody>
          <a:bodyPr/>
          <a:lstStyle/>
          <a:p>
            <a:pPr algn="l" eaLnBrk="1" hangingPunct="1"/>
            <a:r>
              <a:rPr lang="ru-RU" sz="2200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hlinkClick r:id="rId3" tooltip="2. Операторские воинские должности"/>
              </a:rPr>
              <a:t>2. Операторские воинские должности</a:t>
            </a:r>
            <a:endParaRPr lang="ru-RU" sz="2200" b="1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142875" y="571500"/>
            <a:ext cx="8929688" cy="5483225"/>
          </a:xfrm>
        </p:spPr>
        <p:txBody>
          <a:bodyPr/>
          <a:lstStyle/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В зависимости от содержания и характера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 операторских обязанностей различают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 несколько видов должностей операторов: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sz="8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  <a:buFont typeface="Wingdings" pitchFamily="2" charset="2"/>
              <a:buChar char="ü"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операторы-технологи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Char char="ü"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операторы-диспетчеры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Char char="ü"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операторы- исследователи и др.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sz="8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Операторам также необходим </a:t>
            </a:r>
            <a:r>
              <a:rPr lang="ru-RU" sz="2200" b="1" u="sng" smtClean="0">
                <a:latin typeface="Times New Roman" pitchFamily="18" charset="0"/>
                <a:cs typeface="Times New Roman" pitchFamily="18" charset="0"/>
              </a:rPr>
              <a:t>ряд профессионально важных качеств</a:t>
            </a: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Char char="ü"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развитая оперативная и долговременная память; 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Char char="ü"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способность к длительной концентрации внимания; 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Char char="ü"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умение выделить в информации главное;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Char char="ü"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точность и быстрота зрительного и слухового восприятия; 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Char char="ü"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хорошая координация движений;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Char char="ü"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 эмоциональная устойчивость; 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Char char="ü"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аккуратность и ответственность, 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Char char="ü"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точный глазомер,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Char char="ü"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 быстрота мышления,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Char char="ü"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 умение выделить в информации главное.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mtClean="0"/>
              <a:t/>
            </a:r>
            <a:br>
              <a:rPr lang="ru-RU" smtClean="0"/>
            </a:br>
            <a:endParaRPr lang="ru-RU" smtClean="0">
              <a:solidFill>
                <a:schemeClr val="folHlink"/>
              </a:solidFill>
            </a:endParaRPr>
          </a:p>
        </p:txBody>
      </p:sp>
      <p:pic>
        <p:nvPicPr>
          <p:cNvPr id="7" name="Рисунок 6" descr="http://www.duty.mil.ru/dolgn/vmf/images/12oper_radiometr_full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7813" y="714375"/>
            <a:ext cx="3505200" cy="221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1" name="Рисунок 4" descr="Слайд №1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205" r="47247" b="-1122"/>
          <a:stretch>
            <a:fillRect/>
          </a:stretch>
        </p:blipFill>
        <p:spPr bwMode="auto">
          <a:xfrm>
            <a:off x="6010275" y="5257800"/>
            <a:ext cx="3133725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296862"/>
          </a:xfrm>
        </p:spPr>
        <p:txBody>
          <a:bodyPr/>
          <a:lstStyle/>
          <a:p>
            <a:pPr algn="l" eaLnBrk="1" hangingPunct="1"/>
            <a:r>
              <a:rPr lang="ru-RU" sz="22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3" tooltip="3.  Воинские должности связи и наблюдения"/>
              </a:rPr>
              <a:t>3. Воинские должности связи и наблюдения</a:t>
            </a:r>
            <a:endParaRPr lang="ru-RU" sz="2200" b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214313" y="642938"/>
            <a:ext cx="8715375" cy="5786437"/>
          </a:xfrm>
        </p:spPr>
        <p:txBody>
          <a:bodyPr/>
          <a:lstStyle/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b="1" smtClean="0">
                <a:latin typeface="Times New Roman" pitchFamily="18" charset="0"/>
                <a:cs typeface="Times New Roman" pitchFamily="18" charset="0"/>
              </a:rPr>
              <a:t>	Связь</a:t>
            </a: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 - основное средство управления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войсками и оружием.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 Деятельность связистов сопряжена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 со значительными физическими и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эмоциональными нагрузками,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которые могут неизмеримо возрастать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особенно в условиях информационной войны.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	Для успешного исполнения обязанностей на должностях связи и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Наблюдения необходимы следующие </a:t>
            </a:r>
            <a:r>
              <a:rPr lang="ru-RU" sz="2200" b="1" u="sng" smtClean="0">
                <a:latin typeface="Times New Roman" pitchFamily="18" charset="0"/>
                <a:cs typeface="Times New Roman" pitchFamily="18" charset="0"/>
              </a:rPr>
              <a:t>профессионально важные качества</a:t>
            </a: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Char char="ü"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острый слух и зрение; 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Char char="ü"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точность (сенсорные) слухового (зрительного) восприятия; 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Char char="ü"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устойчивость внимания; развитая оперативная память; 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Char char="ü"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правильная дикция и разборчивый почерк; 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Char char="ü"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хорошее владение русским языком; 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Char char="ü"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подвижность кистей и пальцев рук; 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Char char="ü"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развитое чувство ритма; 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Char char="ü"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выносливость нервной системы.</a:t>
            </a:r>
          </a:p>
          <a:p>
            <a:pPr eaLnBrk="1" hangingPunct="1">
              <a:buFontTx/>
              <a:buNone/>
            </a:pPr>
            <a:endParaRPr lang="ru-RU" smtClean="0">
              <a:solidFill>
                <a:schemeClr val="folHlink"/>
              </a:solidFill>
            </a:endParaRPr>
          </a:p>
        </p:txBody>
      </p:sp>
      <p:pic>
        <p:nvPicPr>
          <p:cNvPr id="6" name="Рисунок 5" descr="Военная техника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2125" y="642938"/>
            <a:ext cx="3181350" cy="2119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5" name="Рисунок 4" descr="Слайд №1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205" r="47247" b="-1122"/>
          <a:stretch>
            <a:fillRect/>
          </a:stretch>
        </p:blipFill>
        <p:spPr bwMode="auto">
          <a:xfrm>
            <a:off x="6010275" y="5257800"/>
            <a:ext cx="3133725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42938"/>
            <a:ext cx="8229600" cy="571500"/>
          </a:xfrm>
        </p:spPr>
        <p:txBody>
          <a:bodyPr/>
          <a:lstStyle/>
          <a:p>
            <a:pPr eaLnBrk="1" hangingPunct="1"/>
            <a:r>
              <a:rPr lang="ru-RU" sz="24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Организация постановки и постановка граждан на </a:t>
            </a:r>
            <a:br>
              <a:rPr lang="ru-RU" sz="24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воинский учёт регламентируется:</a:t>
            </a:r>
            <a:r>
              <a:rPr lang="ru-RU" smtClean="0">
                <a:solidFill>
                  <a:schemeClr val="tx1"/>
                </a:solidFill>
              </a:rPr>
              <a:t/>
            </a:r>
            <a:br>
              <a:rPr lang="ru-RU" smtClean="0">
                <a:solidFill>
                  <a:schemeClr val="tx1"/>
                </a:solidFill>
              </a:rPr>
            </a:br>
            <a:endParaRPr lang="ru-RU" smtClean="0">
              <a:solidFill>
                <a:schemeClr val="tx1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214313" y="928688"/>
            <a:ext cx="8572500" cy="5572125"/>
          </a:xfrm>
        </p:spPr>
        <p:txBody>
          <a:bodyPr/>
          <a:lstStyle/>
          <a:p>
            <a:pPr algn="ctr" eaLnBrk="1" hangingPunct="1">
              <a:buFontTx/>
              <a:buNone/>
            </a:pPr>
            <a:endParaRPr lang="ru-RU" sz="2200" smtClean="0"/>
          </a:p>
          <a:p>
            <a:pPr eaLnBrk="1" hangingPunct="1">
              <a:spcBef>
                <a:spcPct val="0"/>
              </a:spcBef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Федеральным законом от 28 марта 1998 г.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 N 53-ФЗ «О воинской обязанности и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военной службе»</a:t>
            </a:r>
          </a:p>
          <a:p>
            <a:pPr eaLnBrk="1" hangingPunct="1">
              <a:spcBef>
                <a:spcPct val="0"/>
              </a:spcBef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Постановлением Правительства РФ от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27 ноября 2006 г. N 719 «Об утверждении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Положения о воинском учете» </a:t>
            </a:r>
          </a:p>
          <a:p>
            <a:pPr eaLnBrk="1" hangingPunct="1">
              <a:spcBef>
                <a:spcPct val="0"/>
              </a:spcBef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Постановлением Правительства РФ от 25 февраля 2003 г. N 123 «Об утверждении Положения о военно-врачебной экспертизе» </a:t>
            </a:r>
          </a:p>
          <a:p>
            <a:pPr eaLnBrk="1" hangingPunct="1">
              <a:spcBef>
                <a:spcPct val="0"/>
              </a:spcBef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Приказом Министра обороны РФ N 240 Министерства здравоохранения РФ N 168 от 23 мая 2001 года «Об организации медицинского обеспечения подготовки граждан РФ к военной службе»</a:t>
            </a:r>
          </a:p>
          <a:p>
            <a:pPr eaLnBrk="1" hangingPunct="1">
              <a:spcBef>
                <a:spcPct val="0"/>
              </a:spcBef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Приказом Минобороны РФ от 2 октября 2007 г. N 400 «О мерах по реализации постановления Правительства Российской Федерации от 11 ноября 2006 г. N 663» </a:t>
            </a:r>
          </a:p>
          <a:p>
            <a:pPr eaLnBrk="1" hangingPunct="1"/>
            <a:endParaRPr lang="ru-RU" smtClean="0">
              <a:solidFill>
                <a:schemeClr val="folHlink"/>
              </a:solidFill>
            </a:endParaRPr>
          </a:p>
        </p:txBody>
      </p:sp>
      <p:pic>
        <p:nvPicPr>
          <p:cNvPr id="6" name="Рисунок 5" descr="Я служу Росси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3563" y="928688"/>
            <a:ext cx="3357562" cy="246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6862"/>
          </a:xfrm>
        </p:spPr>
        <p:txBody>
          <a:bodyPr/>
          <a:lstStyle/>
          <a:p>
            <a:pPr algn="l" eaLnBrk="1" hangingPunct="1"/>
            <a:r>
              <a:rPr lang="ru-RU" sz="2200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hlinkClick r:id="rId3" tooltip="4.  Водительские воинские должности"/>
              </a:rPr>
              <a:t>4. Водительские воинские должности</a:t>
            </a:r>
            <a:endParaRPr lang="ru-RU" b="1" smtClean="0">
              <a:solidFill>
                <a:srgbClr val="000000"/>
              </a:solidFill>
            </a:endParaRPr>
          </a:p>
        </p:txBody>
      </p:sp>
      <p:sp>
        <p:nvSpPr>
          <p:cNvPr id="21507" name="Содержимое 2"/>
          <p:cNvSpPr>
            <a:spLocks noGrp="1"/>
          </p:cNvSpPr>
          <p:nvPr>
            <p:ph idx="1"/>
          </p:nvPr>
        </p:nvSpPr>
        <p:spPr>
          <a:xfrm>
            <a:off x="142875" y="642938"/>
            <a:ext cx="8543925" cy="5786437"/>
          </a:xfrm>
        </p:spPr>
        <p:txBody>
          <a:bodyPr/>
          <a:lstStyle/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Все они должны обладать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следующими качествами: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умение водить самодвижущуюся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 военную технику днем и ночью,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в любое время года, в различных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погодных условиях и в боевой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 обстановке; соблюдение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 установленных правил движения;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своевременное проведение технического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обслуживания, осмотра,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ремонта и регулировки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материальной части;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уверенно управлять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 техникой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и контролировать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 ее работу в условиях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быстроменяющейся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обстановки.</a:t>
            </a:r>
          </a:p>
        </p:txBody>
      </p:sp>
      <p:pic>
        <p:nvPicPr>
          <p:cNvPr id="5" name="Рисунок 4" descr="Военная техника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0" y="1285875"/>
            <a:ext cx="2857500" cy="183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6" descr="Военная техника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2188" y="2928938"/>
            <a:ext cx="2876550" cy="200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7" descr="http://www.yuga.ru/media/img6834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2125" y="5000625"/>
            <a:ext cx="2714625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3" descr="Техника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2250" y="0"/>
            <a:ext cx="2452688" cy="231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Рисунок 9" descr="Военные водители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63" t="10966" r="13725" b="21671"/>
          <a:stretch>
            <a:fillRect/>
          </a:stretch>
        </p:blipFill>
        <p:spPr bwMode="auto">
          <a:xfrm>
            <a:off x="3214688" y="3786188"/>
            <a:ext cx="2571750" cy="164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Содержимое 2"/>
          <p:cNvSpPr>
            <a:spLocks noGrp="1"/>
          </p:cNvSpPr>
          <p:nvPr>
            <p:ph idx="1"/>
          </p:nvPr>
        </p:nvSpPr>
        <p:spPr>
          <a:xfrm>
            <a:off x="457200" y="428625"/>
            <a:ext cx="8472488" cy="5697538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Для успешного исполнения водительских обязанностей каждый </a:t>
            </a:r>
          </a:p>
          <a:p>
            <a:pPr eaLnBrk="1" hangingPunct="1"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военный водитель </a:t>
            </a:r>
            <a:r>
              <a:rPr lang="ru-RU" sz="2200" b="1" u="sng" smtClean="0">
                <a:latin typeface="Times New Roman" pitchFamily="18" charset="0"/>
                <a:cs typeface="Times New Roman" pitchFamily="18" charset="0"/>
              </a:rPr>
              <a:t>должен быть </a:t>
            </a: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физически здоровым, закаленным </a:t>
            </a:r>
          </a:p>
          <a:p>
            <a:pPr eaLnBrk="1" hangingPunct="1"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и выносливым.</a:t>
            </a:r>
          </a:p>
          <a:p>
            <a:pPr eaLnBrk="1" hangingPunct="1">
              <a:buFontTx/>
              <a:buNone/>
            </a:pPr>
            <a:endParaRPr lang="ru-RU" sz="8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 В профессиональном отношении водитель </a:t>
            </a:r>
            <a:r>
              <a:rPr lang="ru-RU" sz="2200" b="1" u="sng" smtClean="0">
                <a:latin typeface="Times New Roman" pitchFamily="18" charset="0"/>
                <a:cs typeface="Times New Roman" pitchFamily="18" charset="0"/>
              </a:rPr>
              <a:t>должен иметь </a:t>
            </a: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прочные</a:t>
            </a:r>
          </a:p>
          <a:p>
            <a:pPr eaLnBrk="1" hangingPunct="1"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 знания по устройству, правилам движения, эксплуатации и </a:t>
            </a:r>
          </a:p>
          <a:p>
            <a:pPr eaLnBrk="1" hangingPunct="1"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обслуживания подвижного средства. </a:t>
            </a:r>
          </a:p>
          <a:p>
            <a:pPr eaLnBrk="1" hangingPunct="1">
              <a:buFontTx/>
              <a:buNone/>
            </a:pPr>
            <a:endParaRPr lang="ru-RU" sz="9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Кроме того, каждый военный водитель </a:t>
            </a:r>
            <a:r>
              <a:rPr lang="ru-RU" sz="2200" b="1" u="sng" smtClean="0">
                <a:latin typeface="Times New Roman" pitchFamily="18" charset="0"/>
                <a:cs typeface="Times New Roman" pitchFamily="18" charset="0"/>
              </a:rPr>
              <a:t>должен обладать </a:t>
            </a: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высокой 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нервно-психической устойчивостью; 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развитой зрительной и слуховой памятью; 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подвижность нервной системы; 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быстрой реакцией и хорошей координацией движений; 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умением сохранять работоспособность; 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нормальным цветоощущением.</a:t>
            </a:r>
          </a:p>
          <a:p>
            <a:pPr eaLnBrk="1" hangingPunct="1">
              <a:buFontTx/>
              <a:buNone/>
            </a:pPr>
            <a:endParaRPr lang="ru-RU" smtClean="0"/>
          </a:p>
        </p:txBody>
      </p:sp>
      <p:pic>
        <p:nvPicPr>
          <p:cNvPr id="22531" name="Рисунок 2" descr="Слайд №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205" r="47247" b="-1122"/>
          <a:stretch>
            <a:fillRect/>
          </a:stretch>
        </p:blipFill>
        <p:spPr bwMode="auto">
          <a:xfrm>
            <a:off x="6010275" y="5257800"/>
            <a:ext cx="3133725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39737"/>
          </a:xfrm>
        </p:spPr>
        <p:txBody>
          <a:bodyPr/>
          <a:lstStyle/>
          <a:p>
            <a:pPr algn="l" eaLnBrk="1" hangingPunct="1"/>
            <a:r>
              <a:rPr lang="ru-RU" sz="2200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hlinkClick r:id="rId3" tooltip="5.  Воинские должности специального назначения"/>
              </a:rPr>
              <a:t>5. Воинские должности специального назначения</a:t>
            </a:r>
            <a:endParaRPr lang="ru-RU" sz="220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214313" y="714375"/>
            <a:ext cx="8715375" cy="5786438"/>
          </a:xfrm>
        </p:spPr>
        <p:txBody>
          <a:bodyPr/>
          <a:lstStyle/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	Это должности разведчиков, саперов, пожарных, водолазов и др.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Деятельность на этих должностях осуществляется в особо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напряженных, часто в экстремальных условиях и связана с очень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высокими эмоциональными и физическими нагрузками.</a:t>
            </a:r>
            <a:r>
              <a:rPr lang="ru-RU" smtClean="0"/>
              <a:t/>
            </a:r>
            <a:br>
              <a:rPr lang="ru-RU" smtClean="0"/>
            </a:br>
            <a:r>
              <a:rPr lang="ru-RU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оины </a:t>
            </a:r>
            <a:r>
              <a:rPr lang="ru-RU" sz="2200" b="1" u="sng" smtClean="0">
                <a:latin typeface="Times New Roman" pitchFamily="18" charset="0"/>
                <a:cs typeface="Times New Roman" pitchFamily="18" charset="0"/>
              </a:rPr>
              <a:t>должны уметь </a:t>
            </a: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мастерски применять штатное оружие,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технику, специальное снаряжение, действовать быстро, решительно,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проявлять инициативу и находчивость.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sz="8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	Для успешного исполнения своих обязанностей военнослужащие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этой категории </a:t>
            </a:r>
            <a:r>
              <a:rPr lang="ru-RU" sz="2200" b="1" u="sng" smtClean="0">
                <a:latin typeface="Times New Roman" pitchFamily="18" charset="0"/>
                <a:cs typeface="Times New Roman" pitchFamily="18" charset="0"/>
              </a:rPr>
              <a:t>должны иметь </a:t>
            </a: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крепкое здоровье, отличную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физическую подготовку, высокие морально-боевые качества: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мужество, самоотверженность, чувство ответственности,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коллективизма, войскового товарищества.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 Они должны воспитывать в себе сообразительность, самообладание и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выдержку, наблюдательность и точный глазомер, умение быстро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перерабатывать большой объем информации и принимать верные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решения.</a:t>
            </a:r>
          </a:p>
          <a:p>
            <a:pPr eaLnBrk="1" hangingPunct="1">
              <a:buFontTx/>
              <a:buNone/>
            </a:pPr>
            <a:endParaRPr lang="ru-RU" smtClean="0">
              <a:solidFill>
                <a:schemeClr val="folHlink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75"/>
          </a:xfrm>
        </p:spPr>
        <p:txBody>
          <a:bodyPr/>
          <a:lstStyle/>
          <a:p>
            <a:pPr algn="l" eaLnBrk="1" hangingPunct="1"/>
            <a:r>
              <a:rPr lang="ru-RU" sz="2200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hlinkClick r:id="rId3" tooltip="6.  Технические воинские должности"/>
              </a:rPr>
              <a:t>6. Технические воинские должности</a:t>
            </a:r>
            <a:endParaRPr lang="ru-RU" sz="220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79" name="Содержимое 2"/>
          <p:cNvSpPr>
            <a:spLocks noGrp="1"/>
          </p:cNvSpPr>
          <p:nvPr>
            <p:ph idx="1"/>
          </p:nvPr>
        </p:nvSpPr>
        <p:spPr>
          <a:xfrm>
            <a:off x="214313" y="857250"/>
            <a:ext cx="8786812" cy="5268913"/>
          </a:xfrm>
        </p:spPr>
        <p:txBody>
          <a:bodyPr/>
          <a:lstStyle/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	Поддержание в боевой готовности и исправном состоянии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вооружения и военной техники обеспечивают военнослужащие,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занимающие технические воинские должности. Специалисты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технических специальностей </a:t>
            </a:r>
            <a:r>
              <a:rPr lang="ru-RU" sz="2200" b="1" u="sng" smtClean="0">
                <a:latin typeface="Times New Roman" pitchFamily="18" charset="0"/>
                <a:cs typeface="Times New Roman" pitchFamily="18" charset="0"/>
              </a:rPr>
              <a:t>должны уметь </a:t>
            </a: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выявлять причины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неисправностей техники и устранять их; осуществлять ремонт и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настройку механизмов; выявлять и устранять дефекты и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неисправности деталей, узлов, блоков в процессе их регулировки и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эксплуатации.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	Они </a:t>
            </a:r>
            <a:r>
              <a:rPr lang="ru-RU" sz="2200" b="1" u="sng" smtClean="0">
                <a:latin typeface="Times New Roman" pitchFamily="18" charset="0"/>
                <a:cs typeface="Times New Roman" pitchFamily="18" charset="0"/>
              </a:rPr>
              <a:t>должны знать </a:t>
            </a: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основы механики, квантовой физики,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электроники, оптики, уметь читать чертежи, разбираться в  показаниях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приборов; знать конструктивные особенности обслуживаемой техники.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	Для успешного исполнения обязанностей эти специалисты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b="1" u="sng" smtClean="0">
                <a:latin typeface="Times New Roman" pitchFamily="18" charset="0"/>
                <a:cs typeface="Times New Roman" pitchFamily="18" charset="0"/>
              </a:rPr>
              <a:t>должны обладать рядом профессиональных качеств</a:t>
            </a: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: развитой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оперативной памятью, развитым наглядно - действенным и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наглядно - образным мышлением, нормальным цветоощущением,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 склонностью к работе с техническими устройствами.</a:t>
            </a:r>
          </a:p>
          <a:p>
            <a:pPr eaLnBrk="1" hangingPunct="1">
              <a:buFontTx/>
              <a:buNone/>
            </a:pPr>
            <a:endParaRPr lang="ru-RU" smtClean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>
          <a:xfrm>
            <a:off x="500063" y="571500"/>
            <a:ext cx="8229600" cy="654050"/>
          </a:xfrm>
        </p:spPr>
        <p:txBody>
          <a:bodyPr/>
          <a:lstStyle/>
          <a:p>
            <a:pPr eaLnBrk="1" hangingPunct="1"/>
            <a:r>
              <a:rPr lang="ru-RU" sz="22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3" tooltip="7. Прочие воинские должности"/>
              </a:rPr>
              <a:t>7. Прочие воинские должности</a:t>
            </a:r>
            <a:endParaRPr lang="ru-RU" sz="22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03" name="Содержимое 2"/>
          <p:cNvSpPr>
            <a:spLocks noGrp="1"/>
          </p:cNvSpPr>
          <p:nvPr>
            <p:ph idx="1"/>
          </p:nvPr>
        </p:nvSpPr>
        <p:spPr>
          <a:xfrm>
            <a:off x="457200" y="1643063"/>
            <a:ext cx="8229600" cy="44831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	К военнослужащим, проходящим службу на этих должностях, </a:t>
            </a:r>
          </a:p>
          <a:p>
            <a:pPr eaLnBrk="1" hangingPunct="1"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не предъявляется каких-либо специфических требований, но все </a:t>
            </a:r>
          </a:p>
          <a:p>
            <a:pPr eaLnBrk="1" hangingPunct="1"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они </a:t>
            </a:r>
            <a:r>
              <a:rPr lang="ru-RU" sz="2200" b="1" u="sng" smtClean="0">
                <a:latin typeface="Times New Roman" pitchFamily="18" charset="0"/>
                <a:cs typeface="Times New Roman" pitchFamily="18" charset="0"/>
              </a:rPr>
              <a:t>должны обладать такими профессионально важными </a:t>
            </a:r>
          </a:p>
          <a:p>
            <a:pPr eaLnBrk="1" hangingPunct="1">
              <a:buFontTx/>
              <a:buNone/>
            </a:pPr>
            <a:r>
              <a:rPr lang="ru-RU" sz="2200" b="1" u="sng" smtClean="0">
                <a:latin typeface="Times New Roman" pitchFamily="18" charset="0"/>
                <a:cs typeface="Times New Roman" pitchFamily="18" charset="0"/>
              </a:rPr>
              <a:t>качествами</a:t>
            </a: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, как:</a:t>
            </a:r>
          </a:p>
          <a:p>
            <a:pPr eaLnBrk="1" hangingPunct="1">
              <a:buFontTx/>
              <a:buNone/>
            </a:pPr>
            <a:endParaRPr lang="ru-RU" sz="22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Char char="Ø"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смелость, 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решительность, 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мужество, 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самообладание.</a:t>
            </a:r>
          </a:p>
          <a:p>
            <a:pPr eaLnBrk="1" hangingPunct="1">
              <a:buFontTx/>
              <a:buNone/>
            </a:pPr>
            <a:endParaRPr lang="ru-RU" smtClean="0"/>
          </a:p>
        </p:txBody>
      </p:sp>
      <p:pic>
        <p:nvPicPr>
          <p:cNvPr id="25604" name="Рисунок 3" descr="Слайд №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205" r="47247" b="-1122"/>
          <a:stretch>
            <a:fillRect/>
          </a:stretch>
        </p:blipFill>
        <p:spPr bwMode="auto">
          <a:xfrm>
            <a:off x="5857875" y="5143500"/>
            <a:ext cx="3133725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idx="1"/>
          </p:nvPr>
        </p:nvSpPr>
        <p:spPr>
          <a:xfrm>
            <a:off x="214313" y="785813"/>
            <a:ext cx="8929687" cy="534035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	Воинская деятельность сегодня носит ярко выраженный </a:t>
            </a:r>
          </a:p>
          <a:p>
            <a:pPr eaLnBrk="1" hangingPunct="1"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коллективный характер. Военнослужащий должен ещё обладать </a:t>
            </a:r>
          </a:p>
          <a:p>
            <a:pPr eaLnBrk="1" hangingPunct="1"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способностью работать в коллективе. </a:t>
            </a:r>
          </a:p>
          <a:p>
            <a:pPr eaLnBrk="1" hangingPunct="1">
              <a:buFontTx/>
              <a:buNone/>
            </a:pPr>
            <a:endParaRPr lang="ru-RU" sz="22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200" u="sng" smtClean="0">
                <a:latin typeface="Times New Roman" pitchFamily="18" charset="0"/>
                <a:cs typeface="Times New Roman" pitchFamily="18" charset="0"/>
              </a:rPr>
              <a:t>Умение жить бесконфликтно </a:t>
            </a: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– это одно из важных требований </a:t>
            </a:r>
          </a:p>
          <a:p>
            <a:pPr eaLnBrk="1" hangingPunct="1"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воинской деятельности, относящееся к любым  воинским должностям. </a:t>
            </a:r>
          </a:p>
          <a:p>
            <a:pPr eaLnBrk="1" hangingPunct="1">
              <a:buFontTx/>
              <a:buNone/>
            </a:pPr>
            <a:endParaRPr lang="ru-RU" sz="22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	Военная служба всегда была для человека испытанием  его духовных</a:t>
            </a:r>
          </a:p>
          <a:p>
            <a:pPr eaLnBrk="1" hangingPunct="1"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 и физических сил, это первая ступень, где проверяется уровень </a:t>
            </a:r>
          </a:p>
          <a:p>
            <a:pPr eaLnBrk="1" hangingPunct="1"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подготовки человека к взрослой жизни, где каждый получает оценку </a:t>
            </a:r>
          </a:p>
          <a:p>
            <a:pPr eaLnBrk="1" hangingPunct="1"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уровня своей подготовленности к жизни. </a:t>
            </a:r>
          </a:p>
          <a:p>
            <a:pPr eaLnBrk="1" hangingPunct="1">
              <a:buFontTx/>
              <a:buNone/>
            </a:pPr>
            <a:endParaRPr lang="ru-RU" sz="220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7" name="Рисунок 2" descr="Слайд №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205" r="47247" b="-1122"/>
          <a:stretch>
            <a:fillRect/>
          </a:stretch>
        </p:blipFill>
        <p:spPr bwMode="auto">
          <a:xfrm>
            <a:off x="5786438" y="5257800"/>
            <a:ext cx="3133725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Содержимое 2"/>
          <p:cNvSpPr>
            <a:spLocks noGrp="1"/>
          </p:cNvSpPr>
          <p:nvPr>
            <p:ph idx="1"/>
          </p:nvPr>
        </p:nvSpPr>
        <p:spPr>
          <a:xfrm>
            <a:off x="457200" y="357188"/>
            <a:ext cx="8401050" cy="576897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	Проведение такого  исследования не только позволяет  </a:t>
            </a:r>
          </a:p>
          <a:p>
            <a:pPr eaLnBrk="1" hangingPunct="1"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дифференцировать призывников по их психологическим </a:t>
            </a:r>
          </a:p>
          <a:p>
            <a:pPr eaLnBrk="1" hangingPunct="1"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особенностям, но и доказывает  необходимость и важность </a:t>
            </a:r>
          </a:p>
          <a:p>
            <a:pPr eaLnBrk="1" hangingPunct="1"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индивидуального подхода к ним, как при выполнении текущих </a:t>
            </a:r>
          </a:p>
          <a:p>
            <a:pPr eaLnBrk="1" hangingPunct="1"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задач, так и при необходимости решения спорных вопросов и </a:t>
            </a:r>
          </a:p>
          <a:p>
            <a:pPr eaLnBrk="1" hangingPunct="1"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разрешения каких-либо нестандартных ситуаций.</a:t>
            </a:r>
          </a:p>
          <a:p>
            <a:pPr eaLnBrk="1" hangingPunct="1">
              <a:buFontTx/>
              <a:buNone/>
            </a:pPr>
            <a:endParaRPr lang="ru-RU" sz="8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	Учёт этих особенностей и формирование подразделений с их </a:t>
            </a:r>
          </a:p>
          <a:p>
            <a:pPr eaLnBrk="1" hangingPunct="1"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учётом является важным фактором, обеспечивающим </a:t>
            </a:r>
          </a:p>
          <a:p>
            <a:pPr eaLnBrk="1" hangingPunct="1"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психологическую комфортность службы, как рядового, так и </a:t>
            </a:r>
          </a:p>
          <a:p>
            <a:pPr eaLnBrk="1" hangingPunct="1"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командного состава, положительную динамику в сознании </a:t>
            </a:r>
          </a:p>
          <a:p>
            <a:pPr eaLnBrk="1" hangingPunct="1"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призывников и отношении общества к военной службе, т.е. в </a:t>
            </a:r>
          </a:p>
          <a:p>
            <a:pPr eaLnBrk="1" hangingPunct="1"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конечном итоге способствующим более эффективному решению </a:t>
            </a:r>
          </a:p>
          <a:p>
            <a:pPr eaLnBrk="1" hangingPunct="1"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задач, стоящих перед Вооруженными </a:t>
            </a:r>
          </a:p>
          <a:p>
            <a:pPr eaLnBrk="1" hangingPunct="1"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Силами Российской Федерации в целом.</a:t>
            </a:r>
            <a:endParaRPr lang="ru-RU" smtClean="0"/>
          </a:p>
        </p:txBody>
      </p:sp>
      <p:pic>
        <p:nvPicPr>
          <p:cNvPr id="27651" name="Рисунок 2" descr="Слайд №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205" r="47247" b="-1122"/>
          <a:stretch>
            <a:fillRect/>
          </a:stretch>
        </p:blipFill>
        <p:spPr bwMode="auto">
          <a:xfrm>
            <a:off x="6010275" y="5257800"/>
            <a:ext cx="3133725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00166" y="2143116"/>
            <a:ext cx="6537847" cy="1754326"/>
          </a:xfrm>
          <a:prstGeom prst="rect">
            <a:avLst/>
          </a:prstGeom>
          <a:noFill/>
        </p:spPr>
        <p:txBody>
          <a:bodyPr>
            <a:spAutoFit/>
            <a:scene3d>
              <a:camera prst="isometricOffAxis1Right"/>
              <a:lightRig rig="threePt" dir="t"/>
            </a:scene3d>
          </a:bodyPr>
          <a:lstStyle/>
          <a:p>
            <a:pPr algn="ctr">
              <a:defRPr/>
            </a:pPr>
            <a:r>
              <a:rPr lang="ru-RU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Arial" charset="0"/>
              </a:rPr>
              <a:t>СПАСИБО</a:t>
            </a:r>
          </a:p>
          <a:p>
            <a:pPr algn="ctr">
              <a:defRPr/>
            </a:pPr>
            <a:r>
              <a:rPr lang="ru-RU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Arial" charset="0"/>
              </a:rPr>
              <a:t> ЗА ВНИМАНИЕ!</a:t>
            </a:r>
          </a:p>
        </p:txBody>
      </p:sp>
      <p:sp>
        <p:nvSpPr>
          <p:cNvPr id="3" name="Рамка 2"/>
          <p:cNvSpPr/>
          <p:nvPr/>
        </p:nvSpPr>
        <p:spPr>
          <a:xfrm>
            <a:off x="3714750" y="0"/>
            <a:ext cx="2286000" cy="42862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  <a:hlinkClick r:id="rId3"/>
              </a:rPr>
              <a:t>Prezentacii.com</a:t>
            </a: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714375"/>
            <a:ext cx="8229600" cy="5411788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b="1" u="sng" smtClean="0">
                <a:latin typeface="Times New Roman" pitchFamily="18" charset="0"/>
                <a:cs typeface="Times New Roman" pitchFamily="18" charset="0"/>
              </a:rPr>
              <a:t>Профессиональный психологический отбор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- комплекс </a:t>
            </a:r>
          </a:p>
          <a:p>
            <a:pPr eaLnBrk="1" hangingPunct="1">
              <a:buFontTx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мероприятий, направленных на осуществление </a:t>
            </a:r>
          </a:p>
          <a:p>
            <a:pPr eaLnBrk="1" hangingPunct="1">
              <a:buFontTx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качественного комплектования воинских должностей на </a:t>
            </a:r>
          </a:p>
          <a:p>
            <a:pPr eaLnBrk="1" hangingPunct="1">
              <a:buFontTx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основе обеспечения соответствия профессионально важных </a:t>
            </a:r>
          </a:p>
          <a:p>
            <a:pPr eaLnBrk="1" hangingPunct="1">
              <a:buFontTx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индивидуально-психологических качеств и способностей </a:t>
            </a:r>
          </a:p>
          <a:p>
            <a:pPr eaLnBrk="1" hangingPunct="1">
              <a:buFontTx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граждан, поступающих на военную службу, требованиям </a:t>
            </a:r>
          </a:p>
          <a:p>
            <a:pPr eaLnBrk="1" hangingPunct="1">
              <a:buFontTx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военно-профессиональной деятельности. </a:t>
            </a:r>
          </a:p>
          <a:p>
            <a:pPr eaLnBrk="1" hangingPunct="1">
              <a:buFontTx/>
              <a:buNone/>
            </a:pPr>
            <a:endParaRPr lang="ru-RU" sz="24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	Мероприятия по профессиональному психологическому </a:t>
            </a:r>
          </a:p>
          <a:p>
            <a:pPr eaLnBrk="1" hangingPunct="1">
              <a:buFontTx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отбору проводятся с использованием методов социально – </a:t>
            </a:r>
          </a:p>
          <a:p>
            <a:pPr eaLnBrk="1" hangingPunct="1">
              <a:buFontTx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психологического изучения, психологического и </a:t>
            </a:r>
          </a:p>
          <a:p>
            <a:pPr eaLnBrk="1" hangingPunct="1">
              <a:buFontTx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психофизиологического обследования</a:t>
            </a: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/>
            <a:endParaRPr lang="ru-RU" sz="2400" smtClean="0">
              <a:solidFill>
                <a:srgbClr val="006666"/>
              </a:solidFill>
            </a:endParaRPr>
          </a:p>
        </p:txBody>
      </p:sp>
      <p:pic>
        <p:nvPicPr>
          <p:cNvPr id="4099" name="Рисунок 2" descr="Слайд №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205" r="47247" b="-1122"/>
          <a:stretch>
            <a:fillRect/>
          </a:stretch>
        </p:blipFill>
        <p:spPr bwMode="auto">
          <a:xfrm>
            <a:off x="6429375" y="5572125"/>
            <a:ext cx="242887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idx="1"/>
          </p:nvPr>
        </p:nvSpPr>
        <p:spPr>
          <a:xfrm>
            <a:off x="142875" y="1000125"/>
            <a:ext cx="8858250" cy="528637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100" b="1" u="sng" smtClean="0">
                <a:latin typeface="Times New Roman" pitchFamily="18" charset="0"/>
                <a:cs typeface="Times New Roman" pitchFamily="18" charset="0"/>
              </a:rPr>
              <a:t>Социально - психологическое изучение </a:t>
            </a:r>
            <a:r>
              <a:rPr lang="ru-RU" sz="2100" smtClean="0">
                <a:latin typeface="Times New Roman" pitchFamily="18" charset="0"/>
                <a:cs typeface="Times New Roman" pitchFamily="18" charset="0"/>
              </a:rPr>
              <a:t>- оценка условий воспитания и развития личности, ее военно-профессиональной направленности, организаторских способностей, особенностей общения и поведения в коллективе, образовательной и профессиональной подготовленности. </a:t>
            </a:r>
          </a:p>
          <a:p>
            <a:pPr eaLnBrk="1" hangingPunct="1">
              <a:buFontTx/>
              <a:buNone/>
            </a:pPr>
            <a:r>
              <a:rPr lang="ru-RU" sz="2100" b="1" u="sng" smtClean="0">
                <a:latin typeface="Times New Roman" pitchFamily="18" charset="0"/>
                <a:cs typeface="Times New Roman" pitchFamily="18" charset="0"/>
              </a:rPr>
              <a:t>Психологическое и психофизиологическое </a:t>
            </a:r>
            <a:r>
              <a:rPr lang="ru-RU" sz="2100" smtClean="0">
                <a:latin typeface="Times New Roman" pitchFamily="18" charset="0"/>
                <a:cs typeface="Times New Roman" pitchFamily="18" charset="0"/>
              </a:rPr>
              <a:t>обследование позволяет оценивать  познавательные психические процессы (ощущение, восприятие, память, мышление), внимание, психологические особенности личности (способности, характер, темперамент), свойства нервной системы (силу, подвижность, лабильность, уравновешенность, динамичность), психомоторики и нервно - психическую устойчивость.</a:t>
            </a:r>
          </a:p>
          <a:p>
            <a:pPr eaLnBrk="1" hangingPunct="1">
              <a:buFontTx/>
              <a:buNone/>
            </a:pPr>
            <a:r>
              <a:rPr lang="ru-RU" sz="2100" b="1" u="sng" smtClean="0">
                <a:latin typeface="Times New Roman" pitchFamily="18" charset="0"/>
                <a:cs typeface="Times New Roman" pitchFamily="18" charset="0"/>
              </a:rPr>
              <a:t>Социально - психологическое</a:t>
            </a:r>
            <a:r>
              <a:rPr lang="ru-RU" sz="2100" smtClean="0">
                <a:latin typeface="Times New Roman" pitchFamily="18" charset="0"/>
                <a:cs typeface="Times New Roman" pitchFamily="18" charset="0"/>
              </a:rPr>
              <a:t> изучение проводится с использованием следующих основных </a:t>
            </a:r>
            <a:r>
              <a:rPr lang="ru-RU" sz="2100" b="1" u="sng" smtClean="0">
                <a:latin typeface="Times New Roman" pitchFamily="18" charset="0"/>
                <a:cs typeface="Times New Roman" pitchFamily="18" charset="0"/>
              </a:rPr>
              <a:t>методов</a:t>
            </a:r>
            <a:r>
              <a:rPr lang="ru-RU" sz="2100" smtClean="0">
                <a:latin typeface="Times New Roman" pitchFamily="18" charset="0"/>
                <a:cs typeface="Times New Roman" pitchFamily="18" charset="0"/>
              </a:rPr>
              <a:t>: изучение документов, наблюдение, опрос (беседа, анкетирование).</a:t>
            </a:r>
            <a:endParaRPr lang="ru-RU" sz="2400" smtClean="0">
              <a:solidFill>
                <a:srgbClr val="006666"/>
              </a:solidFill>
            </a:endParaRPr>
          </a:p>
        </p:txBody>
      </p:sp>
      <p:pic>
        <p:nvPicPr>
          <p:cNvPr id="5123" name="Рисунок 2" descr="Слайд №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205" r="47247" b="-1122"/>
          <a:stretch>
            <a:fillRect/>
          </a:stretch>
        </p:blipFill>
        <p:spPr bwMode="auto">
          <a:xfrm>
            <a:off x="6143625" y="5357813"/>
            <a:ext cx="3000375" cy="150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Содержимое 3" descr="Слайд №29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5" t="21429" r="42708" b="25714"/>
          <a:stretch>
            <a:fillRect/>
          </a:stretch>
        </p:blipFill>
        <p:spPr>
          <a:xfrm>
            <a:off x="357188" y="928688"/>
            <a:ext cx="4429125" cy="3429000"/>
          </a:xfrm>
        </p:spPr>
      </p:pic>
      <p:sp>
        <p:nvSpPr>
          <p:cNvPr id="6147" name="Прямоугольник 4"/>
          <p:cNvSpPr>
            <a:spLocks noChangeArrowheads="1"/>
          </p:cNvSpPr>
          <p:nvPr/>
        </p:nvSpPr>
        <p:spPr bwMode="auto">
          <a:xfrm>
            <a:off x="4929188" y="1071563"/>
            <a:ext cx="3857625" cy="420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b="1" u="sng">
                <a:latin typeface="Times New Roman" pitchFamily="18" charset="0"/>
                <a:cs typeface="Times New Roman" pitchFamily="18" charset="0"/>
              </a:rPr>
              <a:t>Основным методом психологического и психофизиологического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обследования является профессионально - психологическое испытание (тестирование) проводится с использованием универсального набора из семи психодиагностических тестов, в том числе с использованием технических средств профотбора.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ru-RU">
              <a:latin typeface="Times New Roman" pitchFamily="18" charset="0"/>
              <a:cs typeface="Times New Roman" pitchFamily="18" charset="0"/>
            </a:endParaRPr>
          </a:p>
          <a:p>
            <a:endParaRPr lang="ru-RU">
              <a:latin typeface="Times New Roman" pitchFamily="18" charset="0"/>
              <a:cs typeface="Times New Roman" pitchFamily="18" charset="0"/>
            </a:endParaRPr>
          </a:p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8" name="Рисунок 5" descr="Слайд №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205" r="47247" b="-1122"/>
          <a:stretch>
            <a:fillRect/>
          </a:stretch>
        </p:blipFill>
        <p:spPr bwMode="auto">
          <a:xfrm>
            <a:off x="5286375" y="5000625"/>
            <a:ext cx="3133725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Grp="1" noChangeArrowheads="1"/>
          </p:cNvSpPr>
          <p:nvPr>
            <p:ph idx="1"/>
          </p:nvPr>
        </p:nvSpPr>
        <p:spPr>
          <a:xfrm>
            <a:off x="357188" y="500063"/>
            <a:ext cx="8401050" cy="5357812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Психологическое и психофизиологическое обследование граждан проводится</a:t>
            </a:r>
            <a:r>
              <a:rPr lang="ru-RU" sz="2200" b="1" u="sng" smtClean="0">
                <a:latin typeface="Times New Roman" pitchFamily="18" charset="0"/>
                <a:cs typeface="Times New Roman" pitchFamily="18" charset="0"/>
              </a:rPr>
              <a:t> в целях определения у них уровней развития профессионально важных качеств,</a:t>
            </a: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 необходимых для успешной подготовки по военно-учетным специальностям в общественных объединениях и обучения в военно-учебных заведениях.</a:t>
            </a:r>
          </a:p>
          <a:p>
            <a:pPr eaLnBrk="1" hangingPunct="1">
              <a:buFontTx/>
              <a:buNone/>
            </a:pPr>
            <a:endParaRPr lang="ru-RU" sz="22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Согласно ст. 5.1 Федерального закона от 28 марта 1998 г. N 53-ФЗ "О воинской обязанности и военной службе"</a:t>
            </a:r>
          </a:p>
          <a:p>
            <a:pPr eaLnBrk="1" hangingPunct="1"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 граждане при постановке на воинский учет, </a:t>
            </a:r>
          </a:p>
          <a:p>
            <a:pPr eaLnBrk="1" hangingPunct="1"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проходят медицинское освидетельствование </a:t>
            </a:r>
          </a:p>
          <a:p>
            <a:pPr eaLnBrk="1" hangingPunct="1"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врачами-специалистами. </a:t>
            </a:r>
          </a:p>
          <a:p>
            <a:pPr eaLnBrk="1" hangingPunct="1">
              <a:buFontTx/>
              <a:buNone/>
            </a:pPr>
            <a:endParaRPr lang="ru-RU" smtClean="0">
              <a:solidFill>
                <a:schemeClr val="folHlink"/>
              </a:solidFill>
            </a:endParaRPr>
          </a:p>
        </p:txBody>
      </p:sp>
      <p:pic>
        <p:nvPicPr>
          <p:cNvPr id="7171" name="Содержимое 4" descr="Слайд №2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665" t="8046" r="4002" b="11494"/>
          <a:stretch>
            <a:fillRect/>
          </a:stretch>
        </p:blipFill>
        <p:spPr bwMode="auto">
          <a:xfrm>
            <a:off x="6143625" y="3571875"/>
            <a:ext cx="2714625" cy="3071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Рисунок 4" descr="Слайд №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205" r="47247" b="-1122"/>
          <a:stretch>
            <a:fillRect/>
          </a:stretch>
        </p:blipFill>
        <p:spPr bwMode="auto">
          <a:xfrm>
            <a:off x="214313" y="5257800"/>
            <a:ext cx="3133725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Содержимое 2"/>
          <p:cNvSpPr>
            <a:spLocks noGrp="1"/>
          </p:cNvSpPr>
          <p:nvPr>
            <p:ph idx="1"/>
          </p:nvPr>
        </p:nvSpPr>
        <p:spPr>
          <a:xfrm>
            <a:off x="457200" y="142875"/>
            <a:ext cx="8229600" cy="5983288"/>
          </a:xfrm>
        </p:spPr>
        <p:txBody>
          <a:bodyPr/>
          <a:lstStyle/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	Врачи, по результатам медицинского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 освидетельствования дают заключение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 о годности гражданина к военной службе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 по следующим категориям: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FontTx/>
              <a:buNone/>
            </a:pPr>
            <a:endParaRPr lang="ru-RU" sz="22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200" b="1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 - годен к военной службе;</a:t>
            </a:r>
            <a:br>
              <a:rPr lang="ru-RU" sz="22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smtClean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 - годен к военной службе с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незначительными ограничениями;</a:t>
            </a:r>
            <a:br>
              <a:rPr lang="ru-RU" sz="22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 - ограниченно годен к военной службе;</a:t>
            </a:r>
            <a:br>
              <a:rPr lang="ru-RU" sz="22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 - временно не годен к военной службе;</a:t>
            </a:r>
            <a:br>
              <a:rPr lang="ru-RU" sz="22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 - не годен к военной службе</a:t>
            </a:r>
            <a:endParaRPr lang="ru-RU" sz="2200" smtClean="0"/>
          </a:p>
        </p:txBody>
      </p:sp>
      <p:pic>
        <p:nvPicPr>
          <p:cNvPr id="8195" name="Рисунок 3" descr="Слайд №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64" t="12346" r="41672" b="36093"/>
          <a:stretch>
            <a:fillRect/>
          </a:stretch>
        </p:blipFill>
        <p:spPr bwMode="auto">
          <a:xfrm>
            <a:off x="5929313" y="2214563"/>
            <a:ext cx="3071812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Содержимое 6" descr="Слайд №4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7" t="8839" r="45265" b="45387"/>
          <a:stretch>
            <a:fillRect/>
          </a:stretch>
        </p:blipFill>
        <p:spPr bwMode="auto">
          <a:xfrm>
            <a:off x="1000125" y="4500563"/>
            <a:ext cx="3571875" cy="2214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Рисунок 5" descr="Слайд №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" t="20000" r="43333" b="30000"/>
          <a:stretch>
            <a:fillRect/>
          </a:stretch>
        </p:blipFill>
        <p:spPr bwMode="auto">
          <a:xfrm>
            <a:off x="5786438" y="142875"/>
            <a:ext cx="3143250" cy="200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Рисунок 6" descr="Слайд №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205" r="47247" b="-1122"/>
          <a:stretch>
            <a:fillRect/>
          </a:stretch>
        </p:blipFill>
        <p:spPr bwMode="auto">
          <a:xfrm>
            <a:off x="5857875" y="5257800"/>
            <a:ext cx="3133725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9219" name="Содержимое 3" descr="Слайд №14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14313" y="214313"/>
            <a:ext cx="8715375" cy="6357937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0243" name="Содержимое 3" descr="Слайд №15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14313" y="142875"/>
            <a:ext cx="8786812" cy="6572250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Контакт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Общение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бщение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бщение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бщение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бщение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бщение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бщение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щение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щение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щение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щение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щение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щение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326</TotalTime>
  <Words>692</Words>
  <Application>Microsoft Office PowerPoint</Application>
  <PresentationFormat>Экран (4:3)</PresentationFormat>
  <Paragraphs>219</Paragraphs>
  <Slides>27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2" baseType="lpstr">
      <vt:lpstr>Arial</vt:lpstr>
      <vt:lpstr>Calibri</vt:lpstr>
      <vt:lpstr>Times New Roman</vt:lpstr>
      <vt:lpstr>Wingdings</vt:lpstr>
      <vt:lpstr>Контакт</vt:lpstr>
      <vt:lpstr>Профессионально-психологический отбор граждан при первоначальной постановке на воинский учет</vt:lpstr>
      <vt:lpstr>Организация постановки и постановка граждан на  воинский учёт регламентируется: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1. Командные воинские должности</vt:lpstr>
      <vt:lpstr>Презентация PowerPoint</vt:lpstr>
      <vt:lpstr>2. Операторские воинские должности</vt:lpstr>
      <vt:lpstr>3. Воинские должности связи и наблюдения</vt:lpstr>
      <vt:lpstr>4. Водительские воинские должности</vt:lpstr>
      <vt:lpstr>Презентация PowerPoint</vt:lpstr>
      <vt:lpstr>5. Воинские должности специального назначения</vt:lpstr>
      <vt:lpstr>6. Технические воинские должности</vt:lpstr>
      <vt:lpstr>7. Прочие воинские должности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seven</dc:creator>
  <cp:lastModifiedBy>Admin</cp:lastModifiedBy>
  <cp:revision>34</cp:revision>
  <dcterms:created xsi:type="dcterms:W3CDTF">2011-04-18T14:21:06Z</dcterms:created>
  <dcterms:modified xsi:type="dcterms:W3CDTF">2012-10-21T16:57:15Z</dcterms:modified>
</cp:coreProperties>
</file>