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6" r:id="rId3"/>
    <p:sldId id="257" r:id="rId4"/>
    <p:sldId id="265" r:id="rId5"/>
    <p:sldId id="259" r:id="rId6"/>
    <p:sldId id="260" r:id="rId7"/>
    <p:sldId id="266" r:id="rId8"/>
    <p:sldId id="258" r:id="rId9"/>
    <p:sldId id="267" r:id="rId10"/>
    <p:sldId id="261" r:id="rId11"/>
    <p:sldId id="262" r:id="rId12"/>
    <p:sldId id="263" r:id="rId13"/>
    <p:sldId id="264" r:id="rId14"/>
    <p:sldId id="282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80" r:id="rId27"/>
    <p:sldId id="281" r:id="rId28"/>
    <p:sldId id="279" r:id="rId29"/>
    <p:sldId id="283" r:id="rId30"/>
  </p:sldIdLst>
  <p:sldSz cx="12192000" cy="6858000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99"/>
    <a:srgbClr val="99FF53"/>
    <a:srgbClr val="D15F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>
        <p:scale>
          <a:sx n="81" d="100"/>
          <a:sy n="81" d="100"/>
        </p:scale>
        <p:origin x="-662" y="-5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5F4A8-E49C-4AB4-84DF-B346F2CC7858}" type="datetimeFigureOut">
              <a:rPr lang="ru-RU"/>
              <a:pPr>
                <a:defRPr/>
              </a:pPr>
              <a:t>03.09.2016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88F7FA-5722-4EBC-9065-BEBEF86A1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149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6C1E1-0B4D-4500-BE0D-3B4A78C672BC}" type="datetimeFigureOut">
              <a:rPr lang="ru-RU"/>
              <a:pPr>
                <a:defRPr/>
              </a:pPr>
              <a:t>03.09.2016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ABB7EF-1C3E-4728-8B9B-BFA0D3A5E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0958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5DEB1D-643D-4C68-A3C8-E99FA4A3939D}" type="datetimeFigureOut">
              <a:rPr lang="ru-RU"/>
              <a:pPr>
                <a:defRPr/>
              </a:pPr>
              <a:t>03.09.2016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28D17C-B900-4B79-92E9-6D4973DFEB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69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77399-7567-4A35-921D-A2AD26ABEE24}" type="datetimeFigureOut">
              <a:rPr lang="ru-RU"/>
              <a:pPr>
                <a:defRPr/>
              </a:pPr>
              <a:t>03.09.2016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E756B1-7A85-4E6A-A433-82489B6A5A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0643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86921-C5D5-4FBE-9F86-1D8263C48EAF}" type="datetimeFigureOut">
              <a:rPr lang="ru-RU"/>
              <a:pPr>
                <a:defRPr/>
              </a:pPr>
              <a:t>03.09.2016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6CA715-7C35-4F58-9FB5-D43433034C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2768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0BA65-3FE6-4596-9CFD-8BDA82DA9510}" type="datetimeFigureOut">
              <a:rPr lang="ru-RU"/>
              <a:pPr>
                <a:defRPr/>
              </a:pPr>
              <a:t>03.09.2016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C7AB1-BB40-4F9E-8820-D7F5BA0342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525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900BA-765B-40F9-9F5A-DD7DBD1F9599}" type="datetimeFigureOut">
              <a:rPr lang="ru-RU"/>
              <a:pPr>
                <a:defRPr/>
              </a:pPr>
              <a:t>03.09.2016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06FC7-C457-4BC2-8C96-13CDE47409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3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0EB52-F026-4C3F-B40A-B6105D08D6D8}" type="datetimeFigureOut">
              <a:rPr lang="ru-RU"/>
              <a:pPr>
                <a:defRPr/>
              </a:pPr>
              <a:t>03.09.2016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6CD610-47FD-46CA-B297-5F056DB067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63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6D83B9-9E7F-4964-93BF-04A94D468FCF}" type="datetimeFigureOut">
              <a:rPr lang="ru-RU"/>
              <a:pPr>
                <a:defRPr/>
              </a:pPr>
              <a:t>03.09.2016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C14266-17C2-4A7E-AEC1-9753EFAC39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4605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BB115A-1472-445F-9105-57725FFEA3C8}" type="datetimeFigureOut">
              <a:rPr lang="ru-RU"/>
              <a:pPr>
                <a:defRPr/>
              </a:pPr>
              <a:t>03.09.2016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A058-B637-4E27-9468-6E4477DDB8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039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2FBB0-94B4-46B9-AA5B-76852D636474}" type="datetimeFigureOut">
              <a:rPr lang="ru-RU"/>
              <a:pPr>
                <a:defRPr/>
              </a:pPr>
              <a:t>03.09.2016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B8C841-F7E8-48AA-AD41-8EB5DA81A0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3753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A25017-3820-461A-B59D-B514D8F7C494}" type="datetimeFigureOut">
              <a:rPr lang="ru-RU"/>
              <a:pPr>
                <a:defRPr/>
              </a:pPr>
              <a:t>03.09.2016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3233BBA-8BEA-4974-843C-3049B06C7B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azumniki.ru/images/articles/razvitie_rechi/rech179.jpg" TargetMode="External"/><Relationship Id="rId13" Type="http://schemas.openxmlformats.org/officeDocument/2006/relationships/hyperlink" Target="http://www.voobrazenie.ru/voob/pics/1812.jpg%203" TargetMode="External"/><Relationship Id="rId3" Type="http://schemas.openxmlformats.org/officeDocument/2006/relationships/hyperlink" Target="http://cs305410.vkontakte.ru/u75495740/-14/x_de7364c4.jpg" TargetMode="External"/><Relationship Id="rId7" Type="http://schemas.openxmlformats.org/officeDocument/2006/relationships/hyperlink" Target="http://atotarho12.narod.ru/clipart/o/odeg/odeg44.png" TargetMode="External"/><Relationship Id="rId12" Type="http://schemas.openxmlformats.org/officeDocument/2006/relationships/hyperlink" Target="http://nattik.ru/wp-content/uploads/2014/04/naydi_lishnie.jpg" TargetMode="External"/><Relationship Id="rId17" Type="http://schemas.openxmlformats.org/officeDocument/2006/relationships/hyperlink" Target="http://i.gr-assets.com/images/S/compressed.photo.goodreads.com/hostedimages/1384632765i/6921421.jpg" TargetMode="External"/><Relationship Id="rId2" Type="http://schemas.openxmlformats.org/officeDocument/2006/relationships/hyperlink" Target="https://fs00.infourok.ru/images/doc/14/18395/hello_html_m11f7243c.png" TargetMode="External"/><Relationship Id="rId16" Type="http://schemas.openxmlformats.org/officeDocument/2006/relationships/hyperlink" Target="http://s52.radikal.ru/i136/0902/76/f9e5d5b99e8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re02.deviantart.net/aa9f/th/pre/f/2016/240/7/b/material_studies_by_danyiart-dafloik.jpg" TargetMode="External"/><Relationship Id="rId11" Type="http://schemas.openxmlformats.org/officeDocument/2006/relationships/hyperlink" Target="http://metylan.ru/sites/default/files/kids_complete_lesnye_zhivotnye.jpg" TargetMode="External"/><Relationship Id="rId5" Type="http://schemas.openxmlformats.org/officeDocument/2006/relationships/hyperlink" Target="http://forum.mb-world.ru/uploads/monthly_11_2014/post-1395-0-68476700-1417087640.png" TargetMode="External"/><Relationship Id="rId15" Type="http://schemas.openxmlformats.org/officeDocument/2006/relationships/hyperlink" Target="http://dliadetei.ru/public/2/20140402/139642340962685204_normal.jpg" TargetMode="External"/><Relationship Id="rId10" Type="http://schemas.openxmlformats.org/officeDocument/2006/relationships/hyperlink" Target="http://kolobuga.ru/wp-content/uploads/2016/04/maxresdefault-12.jpg" TargetMode="External"/><Relationship Id="rId4" Type="http://schemas.openxmlformats.org/officeDocument/2006/relationships/hyperlink" Target="http://www.cliparthut.com/clip-arts/352/montag-u-donnerstag-1600-1900-uhr-352092.jpg" TargetMode="External"/><Relationship Id="rId9" Type="http://schemas.openxmlformats.org/officeDocument/2006/relationships/hyperlink" Target="http://i027.radikal.ru/0807/83/114a77ee4aeb.png" TargetMode="External"/><Relationship Id="rId14" Type="http://schemas.openxmlformats.org/officeDocument/2006/relationships/hyperlink" Target="http://raduga.name/wp-content/uploads/2015/10/6786856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 eaLnBrk="1" hangingPunct="1"/>
            <a:r>
              <a:rPr lang="ru-RU" altLang="ru-RU" smtClean="0"/>
              <a:t>Презентация подготовлена Макошиной Н.В.</a:t>
            </a:r>
          </a:p>
          <a:p>
            <a:pPr algn="r" eaLnBrk="1" hangingPunct="1"/>
            <a:r>
              <a:rPr lang="ru-RU" altLang="ru-RU" smtClean="0"/>
              <a:t>Учителем информатики первой квалификационной категории</a:t>
            </a:r>
          </a:p>
          <a:p>
            <a:pPr algn="r" eaLnBrk="1" hangingPunct="1"/>
            <a:r>
              <a:rPr lang="ru-RU" altLang="ru-RU" smtClean="0"/>
              <a:t>МОУ «Кривковская начальная школа-детский сад»</a:t>
            </a:r>
          </a:p>
          <a:p>
            <a:pPr algn="r" eaLnBrk="1" hangingPunct="1"/>
            <a:endParaRPr lang="ru-RU" altLang="ru-RU" smtClean="0"/>
          </a:p>
          <a:p>
            <a:pPr algn="r" eaLnBrk="1" hangingPunct="1"/>
            <a:r>
              <a:rPr lang="ru-RU" altLang="ru-RU" smtClean="0"/>
              <a:t>1 класс, УМК любой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13647" y="869594"/>
            <a:ext cx="7565467" cy="193899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Признаки предметов. </a:t>
            </a:r>
          </a:p>
          <a:p>
            <a:pPr algn="ctr">
              <a:defRPr/>
            </a:pPr>
            <a:r>
              <a:rPr lang="ru-RU" sz="60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Описание предметов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1338" y="1090613"/>
            <a:ext cx="5857875" cy="5767387"/>
          </a:xfrm>
        </p:spPr>
      </p:pic>
      <p:pic>
        <p:nvPicPr>
          <p:cNvPr id="11267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250" y="2784475"/>
            <a:ext cx="3133725" cy="308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95219" y="143548"/>
            <a:ext cx="36935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СРАВНЕНИЕ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87" y="2043907"/>
            <a:ext cx="3286125" cy="3429000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2900" y="2043907"/>
            <a:ext cx="3286125" cy="342900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10513" y="2043907"/>
            <a:ext cx="3286125" cy="34290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95217" y="143548"/>
            <a:ext cx="36935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СРАВНЕНИЕ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755900" y="3294063"/>
            <a:ext cx="2219325" cy="3424237"/>
          </a:xfr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3062" y="1690688"/>
            <a:ext cx="2218406" cy="4837280"/>
          </a:xfrm>
          <a:prstGeom prst="rect">
            <a:avLst/>
          </a:prstGeom>
          <a:scene3d>
            <a:camera prst="orthographicFront">
              <a:rot lat="0" lon="10799999" rev="0"/>
            </a:camera>
            <a:lightRig rig="threePt" dir="t"/>
          </a:scene3d>
        </p:spPr>
      </p:pic>
      <p:sp>
        <p:nvSpPr>
          <p:cNvPr id="6" name="Прямоугольник 5"/>
          <p:cNvSpPr/>
          <p:nvPr/>
        </p:nvSpPr>
        <p:spPr>
          <a:xfrm>
            <a:off x="3995217" y="143548"/>
            <a:ext cx="369357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СРАВНЕНИЕ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783866" y="1205948"/>
            <a:ext cx="2651056" cy="2651056"/>
          </a:xfrm>
          <a:prstGeom prst="ellipse">
            <a:avLst/>
          </a:prstGeom>
          <a:blipFill>
            <a:blip r:embed="rId2"/>
            <a:tile tx="0" ty="0" sx="100000" sy="100000" flip="none" algn="tl"/>
          </a:blip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811974" y="4105896"/>
            <a:ext cx="2622948" cy="2651056"/>
          </a:xfrm>
          <a:prstGeom prst="ellipse">
            <a:avLst/>
          </a:prstGeom>
          <a:solidFill>
            <a:schemeClr val="accent4">
              <a:lumMod val="7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soft" dir="t"/>
          </a:scene3d>
          <a:sp3d prstMaterial="metal">
            <a:bevelT w="539750" h="184150"/>
            <a:bevelB w="6223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831869" y="1205948"/>
            <a:ext cx="2651056" cy="2651056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832350" y="4111625"/>
            <a:ext cx="2651125" cy="2651125"/>
          </a:xfrm>
          <a:prstGeom prst="ellipse">
            <a:avLst/>
          </a:prstGeom>
          <a:blipFill>
            <a:blip r:embed="rId4"/>
            <a:tile tx="0" ty="0" sx="100000" sy="100000" flip="none" algn="tl"/>
          </a:blip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8879872" y="1205948"/>
            <a:ext cx="2651056" cy="2651056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8878888" y="4105275"/>
            <a:ext cx="2652712" cy="2651125"/>
          </a:xfrm>
          <a:prstGeom prst="ellipse">
            <a:avLst/>
          </a:prstGeom>
          <a:blipFill>
            <a:blip r:embed="rId6"/>
            <a:tile tx="0" ty="0" sx="100000" sy="100000" flip="none" algn="tl"/>
          </a:blip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414436" y="143548"/>
            <a:ext cx="68551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МАТЕРИАЛ (ИЗ ЧЕГО?)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90650" y="923925"/>
            <a:ext cx="8445500" cy="6192838"/>
          </a:xfrm>
        </p:spPr>
      </p:pic>
      <p:sp>
        <p:nvSpPr>
          <p:cNvPr id="5" name="Прямоугольник 4"/>
          <p:cNvSpPr/>
          <p:nvPr/>
        </p:nvSpPr>
        <p:spPr>
          <a:xfrm>
            <a:off x="2414436" y="0"/>
            <a:ext cx="685514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МАТЕРИАЛ (ИЗ ЧЕГО?)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85913" y="1901825"/>
            <a:ext cx="9020175" cy="4692650"/>
          </a:xfrm>
        </p:spPr>
      </p:pic>
      <p:sp>
        <p:nvSpPr>
          <p:cNvPr id="4" name="Прямоугольник 3"/>
          <p:cNvSpPr/>
          <p:nvPr/>
        </p:nvSpPr>
        <p:spPr>
          <a:xfrm>
            <a:off x="3793215" y="143548"/>
            <a:ext cx="40975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ОБОБЩЕНИЕ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7411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90713" y="1690688"/>
            <a:ext cx="8024812" cy="4559300"/>
          </a:xfrm>
        </p:spPr>
      </p:pic>
      <p:sp>
        <p:nvSpPr>
          <p:cNvPr id="4" name="Прямоугольник 3"/>
          <p:cNvSpPr/>
          <p:nvPr/>
        </p:nvSpPr>
        <p:spPr>
          <a:xfrm>
            <a:off x="3793215" y="143548"/>
            <a:ext cx="40975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ОБОБЩЕНИЕ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843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20938" y="1439863"/>
            <a:ext cx="7350125" cy="5562600"/>
          </a:xfrm>
        </p:spPr>
      </p:pic>
      <p:sp>
        <p:nvSpPr>
          <p:cNvPr id="4" name="Прямоугольник 3"/>
          <p:cNvSpPr/>
          <p:nvPr/>
        </p:nvSpPr>
        <p:spPr>
          <a:xfrm>
            <a:off x="3793215" y="143548"/>
            <a:ext cx="40975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ОБОБЩЕНИЕ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19459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736600"/>
            <a:ext cx="9013825" cy="6310313"/>
          </a:xfrm>
        </p:spPr>
      </p:pic>
      <p:sp>
        <p:nvSpPr>
          <p:cNvPr id="4" name="Прямоугольник 3"/>
          <p:cNvSpPr/>
          <p:nvPr/>
        </p:nvSpPr>
        <p:spPr>
          <a:xfrm>
            <a:off x="3793215" y="143548"/>
            <a:ext cx="40975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ОБОБЩЕНИЕ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0483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4050" y="935038"/>
            <a:ext cx="10882313" cy="6121400"/>
          </a:xfrm>
        </p:spPr>
      </p:pic>
      <p:sp>
        <p:nvSpPr>
          <p:cNvPr id="4" name="Прямоугольник 3"/>
          <p:cNvSpPr/>
          <p:nvPr/>
        </p:nvSpPr>
        <p:spPr>
          <a:xfrm>
            <a:off x="3793215" y="143548"/>
            <a:ext cx="40975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ОБОБЩЕНИЕ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27050" y="1546225"/>
            <a:ext cx="2840038" cy="18827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3948113" y="1568450"/>
            <a:ext cx="1893887" cy="18923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6454775" y="1546225"/>
            <a:ext cx="2151063" cy="185420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5-конечная звезда 6"/>
          <p:cNvSpPr/>
          <p:nvPr/>
        </p:nvSpPr>
        <p:spPr>
          <a:xfrm>
            <a:off x="398463" y="3870325"/>
            <a:ext cx="2774950" cy="277495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11588" y="4360863"/>
            <a:ext cx="2284412" cy="22844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7024688" y="4195763"/>
            <a:ext cx="1495425" cy="233203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Ромб 9"/>
          <p:cNvSpPr/>
          <p:nvPr/>
        </p:nvSpPr>
        <p:spPr>
          <a:xfrm>
            <a:off x="9509125" y="1454150"/>
            <a:ext cx="1893888" cy="1974850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Куб 10"/>
          <p:cNvSpPr/>
          <p:nvPr/>
        </p:nvSpPr>
        <p:spPr>
          <a:xfrm>
            <a:off x="9448800" y="4287838"/>
            <a:ext cx="2101850" cy="2166937"/>
          </a:xfrm>
          <a:prstGeom prst="cub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856984" y="143548"/>
            <a:ext cx="597003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ФОРМА ПРЕДМЕТА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1462088"/>
            <a:ext cx="10101784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ИГРА</a:t>
            </a:r>
            <a:b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НАЙДИ ЛИШНЕЕ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2531" name="Объект 9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817813" y="314325"/>
            <a:ext cx="6556375" cy="6543675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3555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833563" y="722313"/>
            <a:ext cx="7324725" cy="5713412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4579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52563" y="365125"/>
            <a:ext cx="8869362" cy="6237288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5603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92275" y="365125"/>
            <a:ext cx="8223250" cy="6381750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6627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39900" y="574675"/>
            <a:ext cx="7546975" cy="6283325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82563" y="139700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549525" y="139700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916488" y="185738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346950" y="139700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634538" y="179388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82563" y="2587625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549525" y="2587625"/>
            <a:ext cx="1466850" cy="1466850"/>
          </a:xfrm>
          <a:prstGeom prst="ellipse">
            <a:avLst/>
          </a:prstGeom>
          <a:solidFill>
            <a:srgbClr val="92D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916488" y="2633663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346950" y="2587625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9634538" y="2625725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79400" y="4987925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646363" y="4987925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013325" y="5033963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443788" y="4987925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9731375" y="5027613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82563" y="139700"/>
            <a:ext cx="1466850" cy="1466850"/>
          </a:xfrm>
          <a:prstGeom prst="ellipse">
            <a:avLst/>
          </a:prstGeom>
          <a:solidFill>
            <a:srgbClr val="FF000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549525" y="139700"/>
            <a:ext cx="1466850" cy="1466850"/>
          </a:xfrm>
          <a:prstGeom prst="ellipse">
            <a:avLst/>
          </a:prstGeom>
          <a:solidFill>
            <a:schemeClr val="accent2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916488" y="185738"/>
            <a:ext cx="1466850" cy="1466850"/>
          </a:xfrm>
          <a:prstGeom prst="ellipse">
            <a:avLst/>
          </a:prstGeom>
          <a:solidFill>
            <a:srgbClr val="FFFF0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346950" y="139700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9634538" y="179388"/>
            <a:ext cx="1466850" cy="1466850"/>
          </a:xfrm>
          <a:prstGeom prst="rect">
            <a:avLst/>
          </a:prstGeom>
          <a:solidFill>
            <a:srgbClr val="00B0F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82563" y="2587625"/>
            <a:ext cx="1466850" cy="1466850"/>
          </a:xfrm>
          <a:prstGeom prst="ellipse">
            <a:avLst/>
          </a:prstGeom>
          <a:solidFill>
            <a:schemeClr val="accent1">
              <a:lumMod val="7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549525" y="2587625"/>
            <a:ext cx="1466850" cy="1466850"/>
          </a:xfrm>
          <a:prstGeom prst="ellipse">
            <a:avLst/>
          </a:prstGeom>
          <a:solidFill>
            <a:srgbClr val="7030A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916488" y="2633663"/>
            <a:ext cx="1466850" cy="146685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346950" y="2587625"/>
            <a:ext cx="1466850" cy="1466850"/>
          </a:xfrm>
          <a:prstGeom prst="ellipse">
            <a:avLst/>
          </a:prstGeom>
          <a:solidFill>
            <a:schemeClr val="accent2">
              <a:lumMod val="5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9634538" y="2625725"/>
            <a:ext cx="1466850" cy="1466850"/>
          </a:xfrm>
          <a:prstGeom prst="ellipse">
            <a:avLst/>
          </a:prstGeom>
          <a:solidFill>
            <a:srgbClr val="00206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279400" y="4987925"/>
            <a:ext cx="1466850" cy="1466850"/>
          </a:xfrm>
          <a:prstGeom prst="ellipse">
            <a:avLst/>
          </a:prstGeom>
          <a:solidFill>
            <a:srgbClr val="D15F98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646363" y="4987925"/>
            <a:ext cx="1466850" cy="1466850"/>
          </a:xfrm>
          <a:prstGeom prst="ellipse">
            <a:avLst/>
          </a:prstGeom>
          <a:solidFill>
            <a:srgbClr val="99FF53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013325" y="5033963"/>
            <a:ext cx="1466850" cy="1466850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443788" y="4987925"/>
            <a:ext cx="1466850" cy="1466850"/>
          </a:xfrm>
          <a:prstGeom prst="ellipse">
            <a:avLst/>
          </a:prstGeom>
          <a:solidFill>
            <a:schemeClr val="bg1">
              <a:lumMod val="5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9731375" y="5027613"/>
            <a:ext cx="1466850" cy="1466850"/>
          </a:xfrm>
          <a:prstGeom prst="ellipse">
            <a:avLst/>
          </a:prstGeom>
          <a:solidFill>
            <a:srgbClr val="00CC99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81400" y="574675"/>
            <a:ext cx="4719638" cy="6283325"/>
          </a:xfrm>
        </p:spPr>
      </p:pic>
      <p:sp>
        <p:nvSpPr>
          <p:cNvPr id="5" name="Прямоугольник 4"/>
          <p:cNvSpPr/>
          <p:nvPr/>
        </p:nvSpPr>
        <p:spPr>
          <a:xfrm>
            <a:off x="2570835" y="279399"/>
            <a:ext cx="6740768" cy="110799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22225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latin typeface="+mn-lt"/>
              </a:rPr>
              <a:t>Спасибо за урок!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372350" y="6515100"/>
            <a:ext cx="1343025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Использованные ресурсы:</a:t>
            </a:r>
          </a:p>
        </p:txBody>
      </p:sp>
      <p:sp>
        <p:nvSpPr>
          <p:cNvPr id="30723" name="Объект 2"/>
          <p:cNvSpPr>
            <a:spLocks noGrp="1"/>
          </p:cNvSpPr>
          <p:nvPr>
            <p:ph idx="1"/>
          </p:nvPr>
        </p:nvSpPr>
        <p:spPr>
          <a:xfrm>
            <a:off x="838200" y="1557338"/>
            <a:ext cx="10515600" cy="4351337"/>
          </a:xfrm>
        </p:spPr>
        <p:txBody>
          <a:bodyPr/>
          <a:lstStyle/>
          <a:p>
            <a:pPr eaLnBrk="1" hangingPunct="1"/>
            <a:r>
              <a:rPr lang="ru-RU" altLang="ru-RU" sz="1200" smtClean="0"/>
              <a:t>Фазан </a:t>
            </a:r>
            <a:r>
              <a:rPr lang="en-US" altLang="ru-RU" sz="1200" smtClean="0">
                <a:hlinkClick r:id="rId2"/>
              </a:rPr>
              <a:t>https://fs00.infourok.ru/images/doc/14/18395/hello_html_m11f7243c.png</a:t>
            </a:r>
            <a:endParaRPr lang="ru-RU" altLang="ru-RU" sz="1200" smtClean="0"/>
          </a:p>
          <a:p>
            <a:pPr eaLnBrk="1" hangingPunct="1"/>
            <a:r>
              <a:rPr lang="ru-RU" altLang="ru-RU" sz="1200" smtClean="0"/>
              <a:t>Учёная сова </a:t>
            </a:r>
            <a:r>
              <a:rPr lang="en-US" altLang="ru-RU" sz="1200" smtClean="0">
                <a:hlinkClick r:id="rId3"/>
              </a:rPr>
              <a:t>http://cs305410.vkontakte.ru/u75495740/-14/x_de7364c4.jpg</a:t>
            </a:r>
            <a:endParaRPr lang="ru-RU" altLang="ru-RU" sz="1200" smtClean="0"/>
          </a:p>
          <a:p>
            <a:pPr eaLnBrk="1" hangingPunct="1"/>
            <a:r>
              <a:rPr lang="ru-RU" altLang="ru-RU" sz="1200" smtClean="0"/>
              <a:t>Сова с книгой </a:t>
            </a:r>
            <a:r>
              <a:rPr lang="en-US" altLang="ru-RU" sz="1200" smtClean="0">
                <a:hlinkClick r:id="rId4"/>
              </a:rPr>
              <a:t>http://www.cliparthut.com/clip-arts/352/montag-u-donnerstag-1600-1900-uhr-352092.jpg</a:t>
            </a:r>
            <a:endParaRPr lang="ru-RU" altLang="ru-RU" sz="1200" smtClean="0"/>
          </a:p>
          <a:p>
            <a:pPr eaLnBrk="1" hangingPunct="1"/>
            <a:r>
              <a:rPr lang="ru-RU" altLang="ru-RU" sz="1200" smtClean="0"/>
              <a:t>Незнайка </a:t>
            </a:r>
            <a:r>
              <a:rPr lang="en-US" altLang="ru-RU" sz="1200" smtClean="0">
                <a:hlinkClick r:id="rId5"/>
              </a:rPr>
              <a:t>http://forum.mb-world.ru/uploads/monthly_11_2014/post-1395-0-68476700-1417087640.png</a:t>
            </a:r>
            <a:endParaRPr lang="ru-RU" altLang="ru-RU" sz="1200" smtClean="0"/>
          </a:p>
          <a:p>
            <a:pPr eaLnBrk="1" hangingPunct="1"/>
            <a:r>
              <a:rPr lang="ru-RU" altLang="ru-RU" sz="1200" smtClean="0"/>
              <a:t>Разные материалы </a:t>
            </a:r>
            <a:r>
              <a:rPr lang="en-US" altLang="ru-RU" sz="1200" smtClean="0">
                <a:hlinkClick r:id="rId6"/>
              </a:rPr>
              <a:t>http://pre02.deviantart.net/aa9f/th/pre/f/2016/240/7/b/material_studies_by_danyiart-dafloik.jpg</a:t>
            </a:r>
            <a:endParaRPr lang="ru-RU" altLang="ru-RU" sz="1200" smtClean="0"/>
          </a:p>
          <a:p>
            <a:pPr eaLnBrk="1" hangingPunct="1"/>
            <a:r>
              <a:rPr lang="ru-RU" altLang="ru-RU" sz="1200" smtClean="0"/>
              <a:t>Одежда </a:t>
            </a:r>
            <a:r>
              <a:rPr lang="en-US" altLang="ru-RU" sz="1200" smtClean="0">
                <a:hlinkClick r:id="rId7"/>
              </a:rPr>
              <a:t>http://atotarho12.narod.ru/clipart/o/odeg/odeg44.png</a:t>
            </a:r>
            <a:endParaRPr lang="ru-RU" altLang="ru-RU" sz="1200" smtClean="0"/>
          </a:p>
          <a:p>
            <a:pPr eaLnBrk="1" hangingPunct="1"/>
            <a:r>
              <a:rPr lang="ru-RU" altLang="ru-RU" sz="1200" smtClean="0"/>
              <a:t>Насекомые </a:t>
            </a:r>
            <a:r>
              <a:rPr lang="en-US" altLang="ru-RU" sz="1200" smtClean="0">
                <a:hlinkClick r:id="rId8"/>
              </a:rPr>
              <a:t>http://www.razumniki.ru/images/articles/razvitie_rechi/rech179.jpg</a:t>
            </a:r>
            <a:endParaRPr lang="ru-RU" altLang="ru-RU" sz="1200" smtClean="0"/>
          </a:p>
          <a:p>
            <a:pPr eaLnBrk="1" hangingPunct="1"/>
            <a:r>
              <a:rPr lang="ru-RU" altLang="ru-RU" sz="1200" smtClean="0"/>
              <a:t>Рыбы </a:t>
            </a:r>
            <a:r>
              <a:rPr lang="en-US" altLang="ru-RU" sz="1200" smtClean="0">
                <a:hlinkClick r:id="rId9"/>
              </a:rPr>
              <a:t>http://i027.radikal.ru/0807/83/114a77ee4aeb.png</a:t>
            </a:r>
            <a:r>
              <a:rPr lang="ru-RU" altLang="ru-RU" sz="1200" smtClean="0"/>
              <a:t> (</a:t>
            </a:r>
            <a:r>
              <a:rPr lang="en-US" altLang="ru-RU" sz="1200" smtClean="0"/>
              <a:t>Lenagold.ru) </a:t>
            </a:r>
            <a:endParaRPr lang="ru-RU" altLang="ru-RU" sz="1200" smtClean="0"/>
          </a:p>
          <a:p>
            <a:pPr eaLnBrk="1" hangingPunct="1"/>
            <a:r>
              <a:rPr lang="ru-RU" altLang="ru-RU" sz="1200" smtClean="0"/>
              <a:t>Домашние животные </a:t>
            </a:r>
            <a:r>
              <a:rPr lang="en-US" altLang="ru-RU" sz="1200" smtClean="0">
                <a:hlinkClick r:id="rId10"/>
              </a:rPr>
              <a:t>http://kolobuga.ru/wp-content/uploads/2016/04/maxresdefault-12.jpg</a:t>
            </a:r>
            <a:r>
              <a:rPr lang="ru-RU" altLang="ru-RU" sz="1200" smtClean="0"/>
              <a:t> </a:t>
            </a:r>
          </a:p>
          <a:p>
            <a:pPr eaLnBrk="1" hangingPunct="1"/>
            <a:r>
              <a:rPr lang="ru-RU" altLang="ru-RU" sz="1200" smtClean="0"/>
              <a:t>Животные леса </a:t>
            </a:r>
            <a:r>
              <a:rPr lang="en-US" altLang="ru-RU" sz="1200" smtClean="0">
                <a:hlinkClick r:id="rId11"/>
              </a:rPr>
              <a:t>http://metylan.ru/sites/default/files/kids_complete_lesnye_zhivotnye.jpg</a:t>
            </a:r>
            <a:r>
              <a:rPr lang="ru-RU" altLang="ru-RU" sz="1200" smtClean="0"/>
              <a:t> </a:t>
            </a:r>
          </a:p>
          <a:p>
            <a:pPr eaLnBrk="1" hangingPunct="1"/>
            <a:r>
              <a:rPr lang="ru-RU" altLang="ru-RU" sz="1200" smtClean="0"/>
              <a:t>Найди лишнее: 1.</a:t>
            </a:r>
            <a:r>
              <a:rPr lang="en-US" altLang="ru-RU" sz="1200" smtClean="0"/>
              <a:t> </a:t>
            </a:r>
            <a:r>
              <a:rPr lang="en-US" altLang="ru-RU" sz="1200" smtClean="0">
                <a:hlinkClick r:id="rId12"/>
              </a:rPr>
              <a:t>http://nattik.ru/wp-content/uploads/2014/04/naydi_lishnie.jpg</a:t>
            </a:r>
            <a:r>
              <a:rPr lang="ru-RU" altLang="ru-RU" sz="1200" smtClean="0"/>
              <a:t> </a:t>
            </a:r>
          </a:p>
          <a:p>
            <a:pPr eaLnBrk="1" hangingPunct="1"/>
            <a:r>
              <a:rPr lang="ru-RU" altLang="ru-RU" sz="1200" smtClean="0"/>
              <a:t>2. </a:t>
            </a:r>
            <a:r>
              <a:rPr lang="en-US" altLang="ru-RU" sz="1200" smtClean="0">
                <a:hlinkClick r:id="rId13"/>
              </a:rPr>
              <a:t>http://www.voobrazenie.ru/voob/pics/1812.jpg</a:t>
            </a:r>
            <a:r>
              <a:rPr lang="ru-RU" altLang="ru-RU" sz="1200" smtClean="0">
                <a:hlinkClick r:id="rId13"/>
              </a:rPr>
              <a:t> </a:t>
            </a:r>
            <a:r>
              <a:rPr lang="ru-RU" altLang="ru-RU" sz="1200" smtClean="0"/>
              <a:t> </a:t>
            </a:r>
          </a:p>
          <a:p>
            <a:pPr eaLnBrk="1" hangingPunct="1"/>
            <a:r>
              <a:rPr lang="ru-RU" altLang="ru-RU" sz="1200" smtClean="0"/>
              <a:t>3. </a:t>
            </a:r>
            <a:r>
              <a:rPr lang="en-US" altLang="ru-RU" sz="1200" smtClean="0">
                <a:hlinkClick r:id="rId14"/>
              </a:rPr>
              <a:t>http://raduga.name/wp-content/uploads/2015/10/6786856.jpg</a:t>
            </a:r>
            <a:r>
              <a:rPr lang="ru-RU" altLang="ru-RU" sz="1200" smtClean="0"/>
              <a:t>  </a:t>
            </a:r>
          </a:p>
          <a:p>
            <a:pPr eaLnBrk="1" hangingPunct="1"/>
            <a:r>
              <a:rPr lang="ru-RU" altLang="ru-RU" sz="1200" smtClean="0"/>
              <a:t>4. </a:t>
            </a:r>
            <a:r>
              <a:rPr lang="en-US" altLang="ru-RU" sz="1200" smtClean="0">
                <a:hlinkClick r:id="rId15"/>
              </a:rPr>
              <a:t>http://dliadetei.ru/public/2/20140402/139642340962685204_normal.jpg</a:t>
            </a:r>
            <a:r>
              <a:rPr lang="ru-RU" altLang="ru-RU" sz="1200" smtClean="0"/>
              <a:t>  </a:t>
            </a:r>
          </a:p>
          <a:p>
            <a:pPr eaLnBrk="1" hangingPunct="1"/>
            <a:r>
              <a:rPr lang="ru-RU" altLang="ru-RU" sz="1200" smtClean="0"/>
              <a:t>5. </a:t>
            </a:r>
            <a:r>
              <a:rPr lang="en-US" altLang="ru-RU" sz="1200" smtClean="0">
                <a:hlinkClick r:id="rId16"/>
              </a:rPr>
              <a:t>http://s52.radikal.ru/i136/0902/76/f9e5d5b99e8e.jpg</a:t>
            </a:r>
            <a:r>
              <a:rPr lang="ru-RU" altLang="ru-RU" sz="1200" smtClean="0"/>
              <a:t> </a:t>
            </a:r>
          </a:p>
          <a:p>
            <a:pPr eaLnBrk="1" hangingPunct="1"/>
            <a:r>
              <a:rPr lang="ru-RU" altLang="ru-RU" sz="1200" smtClean="0"/>
              <a:t>Клубника </a:t>
            </a:r>
            <a:r>
              <a:rPr lang="en-US" altLang="ru-RU" sz="1200" smtClean="0">
                <a:hlinkClick r:id="rId17"/>
              </a:rPr>
              <a:t>http://i.gr-assets.com/images/S/compressed.photo.goodreads.com/hostedimages/1384632765i/6921421.jpg</a:t>
            </a:r>
            <a:r>
              <a:rPr lang="ru-RU" altLang="ru-RU" sz="1200" smtClean="0"/>
              <a:t> </a:t>
            </a:r>
          </a:p>
          <a:p>
            <a:pPr eaLnBrk="1" hangingPunct="1"/>
            <a:endParaRPr lang="ru-RU" altLang="ru-RU" sz="1200" smtClean="0"/>
          </a:p>
          <a:p>
            <a:pPr eaLnBrk="1" hangingPunct="1"/>
            <a:endParaRPr lang="ru-RU" altLang="ru-RU" sz="1200" smtClean="0"/>
          </a:p>
          <a:p>
            <a:pPr eaLnBrk="1" hangingPunct="1"/>
            <a:endParaRPr lang="ru-RU" altLang="ru-RU" sz="1200" smtClean="0"/>
          </a:p>
          <a:p>
            <a:pPr eaLnBrk="1" hangingPunct="1"/>
            <a:endParaRPr lang="ru-RU" altLang="ru-RU" sz="1200" smtClean="0"/>
          </a:p>
          <a:p>
            <a:pPr eaLnBrk="1" hangingPunct="1"/>
            <a:endParaRPr lang="ru-RU" altLang="ru-RU" sz="120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Правильный пятиугольник 3"/>
          <p:cNvSpPr/>
          <p:nvPr/>
        </p:nvSpPr>
        <p:spPr>
          <a:xfrm>
            <a:off x="838200" y="1939925"/>
            <a:ext cx="2108200" cy="2008188"/>
          </a:xfrm>
          <a:prstGeom prst="pen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Цилиндр 4"/>
          <p:cNvSpPr/>
          <p:nvPr/>
        </p:nvSpPr>
        <p:spPr>
          <a:xfrm>
            <a:off x="3722688" y="2006600"/>
            <a:ext cx="1547812" cy="206057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Шестиугольник 5"/>
          <p:cNvSpPr/>
          <p:nvPr/>
        </p:nvSpPr>
        <p:spPr>
          <a:xfrm>
            <a:off x="6046788" y="2068513"/>
            <a:ext cx="2179637" cy="1879600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Кольцо 6"/>
          <p:cNvSpPr/>
          <p:nvPr/>
        </p:nvSpPr>
        <p:spPr>
          <a:xfrm>
            <a:off x="9024938" y="2006600"/>
            <a:ext cx="1941512" cy="1941513"/>
          </a:xfrm>
          <a:prstGeom prst="don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Блок-схема: данные 8"/>
          <p:cNvSpPr/>
          <p:nvPr/>
        </p:nvSpPr>
        <p:spPr>
          <a:xfrm>
            <a:off x="3344863" y="4529138"/>
            <a:ext cx="3227387" cy="2162175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Блок-схема: ручное управление 9"/>
          <p:cNvSpPr/>
          <p:nvPr/>
        </p:nvSpPr>
        <p:spPr>
          <a:xfrm>
            <a:off x="6919913" y="4529138"/>
            <a:ext cx="1925637" cy="2076450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ый треугольник 10"/>
          <p:cNvSpPr/>
          <p:nvPr/>
        </p:nvSpPr>
        <p:spPr>
          <a:xfrm>
            <a:off x="9380538" y="4383088"/>
            <a:ext cx="1860550" cy="2222500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1158688" y="4737731"/>
            <a:ext cx="1866451" cy="1866451"/>
          </a:xfrm>
          <a:prstGeom prst="ellipse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innerShdw blurRad="63500" dist="50800" dir="27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 extrusionH="25400">
            <a:bevelT w="679450" h="190500"/>
            <a:bevelB/>
            <a:extrusionClr>
              <a:schemeClr val="tx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11615738" y="3014663"/>
            <a:ext cx="0" cy="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856984" y="143548"/>
            <a:ext cx="5970032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ФОРМА ПРЕДМЕТА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1462088"/>
            <a:ext cx="10101784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ИГРА</a:t>
            </a:r>
            <a:b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НАЗОВИ ФОРМУ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182563" y="1598613"/>
            <a:ext cx="1466850" cy="1466850"/>
          </a:xfrm>
          <a:prstGeom prst="ellipse">
            <a:avLst/>
          </a:prstGeom>
          <a:solidFill>
            <a:srgbClr val="FF000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549525" y="1598613"/>
            <a:ext cx="1466850" cy="1466850"/>
          </a:xfrm>
          <a:prstGeom prst="ellipse">
            <a:avLst/>
          </a:prstGeom>
          <a:solidFill>
            <a:schemeClr val="accent2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4916488" y="1644650"/>
            <a:ext cx="1466850" cy="1466850"/>
          </a:xfrm>
          <a:prstGeom prst="ellipse">
            <a:avLst/>
          </a:prstGeom>
          <a:solidFill>
            <a:srgbClr val="FFFF0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346950" y="1598613"/>
            <a:ext cx="1466850" cy="1466850"/>
          </a:xfrm>
          <a:prstGeom prst="ellipse">
            <a:avLst/>
          </a:prstGeom>
          <a:solidFill>
            <a:srgbClr val="00B05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9634538" y="1638300"/>
            <a:ext cx="1466850" cy="1466850"/>
          </a:xfrm>
          <a:prstGeom prst="ellipse">
            <a:avLst/>
          </a:prstGeom>
          <a:solidFill>
            <a:srgbClr val="00B0F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182563" y="3422650"/>
            <a:ext cx="1466850" cy="1466850"/>
          </a:xfrm>
          <a:prstGeom prst="ellipse">
            <a:avLst/>
          </a:prstGeom>
          <a:solidFill>
            <a:schemeClr val="accent1">
              <a:lumMod val="7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549525" y="3422650"/>
            <a:ext cx="1466850" cy="1466850"/>
          </a:xfrm>
          <a:prstGeom prst="ellipse">
            <a:avLst/>
          </a:prstGeom>
          <a:solidFill>
            <a:srgbClr val="7030A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4916488" y="3468688"/>
            <a:ext cx="1466850" cy="1466850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7346950" y="3422650"/>
            <a:ext cx="1466850" cy="1466850"/>
          </a:xfrm>
          <a:prstGeom prst="ellipse">
            <a:avLst/>
          </a:prstGeom>
          <a:solidFill>
            <a:schemeClr val="accent2">
              <a:lumMod val="5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9634538" y="3460750"/>
            <a:ext cx="1466850" cy="1466850"/>
          </a:xfrm>
          <a:prstGeom prst="ellipse">
            <a:avLst/>
          </a:prstGeom>
          <a:solidFill>
            <a:srgbClr val="002060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182563" y="5199063"/>
            <a:ext cx="1466850" cy="1466850"/>
          </a:xfrm>
          <a:prstGeom prst="ellipse">
            <a:avLst/>
          </a:prstGeom>
          <a:solidFill>
            <a:srgbClr val="D15F98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2549525" y="5199063"/>
            <a:ext cx="1466850" cy="1466850"/>
          </a:xfrm>
          <a:prstGeom prst="ellipse">
            <a:avLst/>
          </a:prstGeom>
          <a:solidFill>
            <a:srgbClr val="99FF53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4916488" y="5245100"/>
            <a:ext cx="1466850" cy="1466850"/>
          </a:xfrm>
          <a:prstGeom prst="ellipse">
            <a:avLst/>
          </a:prstGeom>
          <a:solidFill>
            <a:schemeClr val="bg1">
              <a:lumMod val="95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7346950" y="5199063"/>
            <a:ext cx="1466850" cy="1466850"/>
          </a:xfrm>
          <a:prstGeom prst="ellipse">
            <a:avLst/>
          </a:prstGeom>
          <a:solidFill>
            <a:schemeClr val="bg1">
              <a:lumMod val="50000"/>
            </a:schemeClr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9634538" y="5238750"/>
            <a:ext cx="1466850" cy="1466850"/>
          </a:xfrm>
          <a:prstGeom prst="ellipse">
            <a:avLst/>
          </a:prstGeom>
          <a:solidFill>
            <a:srgbClr val="00CC99"/>
          </a:solidFill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3278157" y="143548"/>
            <a:ext cx="512768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ЦВЕТ ПРЕДМЕТА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7171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95425" y="182563"/>
            <a:ext cx="8896350" cy="6523037"/>
          </a:xfrm>
        </p:spPr>
      </p:pic>
      <p:sp>
        <p:nvSpPr>
          <p:cNvPr id="5" name="Прямоугольник 4"/>
          <p:cNvSpPr/>
          <p:nvPr/>
        </p:nvSpPr>
        <p:spPr>
          <a:xfrm>
            <a:off x="8315325" y="6072188"/>
            <a:ext cx="2228850" cy="928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819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1462088"/>
            <a:ext cx="10101784" cy="30469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ИГРА</a:t>
            </a:r>
            <a:b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НАЗОВИ ЦВЕТ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Овал 3"/>
          <p:cNvSpPr/>
          <p:nvPr/>
        </p:nvSpPr>
        <p:spPr>
          <a:xfrm>
            <a:off x="114300" y="1147763"/>
            <a:ext cx="5486400" cy="5486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096000" y="2608263"/>
            <a:ext cx="2689225" cy="268922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9615488" y="3590925"/>
            <a:ext cx="600075" cy="60007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840988" y="143548"/>
            <a:ext cx="600202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РАЗМЕР ПРЕДМЕТА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838200" y="1462088"/>
            <a:ext cx="10101784" cy="452431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ИГРА</a:t>
            </a:r>
            <a:b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</a:br>
            <a:r>
              <a:rPr lang="ru-RU" sz="9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КАРЛИКИ И ВЕЛИКАНЫ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147</Words>
  <Application>Microsoft Office PowerPoint</Application>
  <PresentationFormat>Произвольный</PresentationFormat>
  <Paragraphs>46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Calibri</vt:lpstr>
      <vt:lpstr>Arial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Использованные ресурсы: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Няша</dc:creator>
  <cp:lastModifiedBy>Admin</cp:lastModifiedBy>
  <cp:revision>13</cp:revision>
  <dcterms:created xsi:type="dcterms:W3CDTF">2016-09-01T17:42:45Z</dcterms:created>
  <dcterms:modified xsi:type="dcterms:W3CDTF">2016-09-03T07:04:12Z</dcterms:modified>
</cp:coreProperties>
</file>