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75" r:id="rId8"/>
    <p:sldId id="274" r:id="rId9"/>
    <p:sldId id="267" r:id="rId10"/>
    <p:sldId id="268" r:id="rId11"/>
    <p:sldId id="269" r:id="rId12"/>
    <p:sldId id="276" r:id="rId13"/>
    <p:sldId id="271" r:id="rId14"/>
    <p:sldId id="277" r:id="rId15"/>
    <p:sldId id="278" r:id="rId16"/>
    <p:sldId id="280" r:id="rId17"/>
    <p:sldId id="282" r:id="rId18"/>
    <p:sldId id="284" r:id="rId1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EA764-5677-4DC8-A332-66856BC8E6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FE8F-FBFB-4227-8C43-C1A93C10EF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F5C7-EC13-45EA-8795-19DFD499566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34C76B5-E93A-4AAA-8AFD-D517059BB6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AF4F8-9E57-4B4C-B3D9-FC3191B6016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4C3A1-92DB-48EA-B429-CBD80A2E8DA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6913F-0E1A-4AF9-97B8-DEFAF8DF4A2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8880D-297C-4DAD-B7B4-529352B6D6E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4531F-224A-4770-8EDE-FD28C2B1D6F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E5D2D-2D98-489E-8A89-6B92077078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60211-7805-4FA1-9C82-88FB54A0487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08F3-2A8C-42F9-85FB-BB7C9C39E99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A9224C-B3DC-42CE-965E-B90881FBA1F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86446" y="5143512"/>
            <a:ext cx="3357554" cy="1714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Работу выполнила ученица 6 в класса </a:t>
            </a:r>
            <a:r>
              <a:rPr lang="ru-RU" sz="1200" b="1" i="1" dirty="0" err="1" smtClean="0">
                <a:solidFill>
                  <a:schemeClr val="tx1"/>
                </a:solidFill>
              </a:rPr>
              <a:t>Верхоценского</a:t>
            </a:r>
            <a:r>
              <a:rPr lang="ru-RU" sz="1200" b="1" i="1" dirty="0" smtClean="0">
                <a:solidFill>
                  <a:schemeClr val="tx1"/>
                </a:solidFill>
              </a:rPr>
              <a:t> филиала МБОУ </a:t>
            </a:r>
            <a:r>
              <a:rPr lang="ru-RU" sz="1200" b="1" i="1" dirty="0" smtClean="0">
                <a:solidFill>
                  <a:schemeClr val="tx1"/>
                </a:solidFill>
              </a:rPr>
              <a:t>«Сатинская СОШ» </a:t>
            </a:r>
            <a:r>
              <a:rPr lang="ru-RU" sz="1200" b="1" i="1" dirty="0" smtClean="0">
                <a:solidFill>
                  <a:schemeClr val="tx1"/>
                </a:solidFill>
              </a:rPr>
              <a:t>Жеребятьева </a:t>
            </a:r>
            <a:r>
              <a:rPr lang="ru-RU" sz="1200" b="1" i="1" dirty="0" smtClean="0">
                <a:solidFill>
                  <a:schemeClr val="tx1"/>
                </a:solidFill>
              </a:rPr>
              <a:t>Оксана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Руководитель: Воронина В.М.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Учитель русского языка и литературы</a:t>
            </a:r>
          </a:p>
          <a:p>
            <a:pPr algn="ctr"/>
            <a:r>
              <a:rPr lang="ru-RU" sz="1200" b="1" i="1" dirty="0" err="1" smtClean="0">
                <a:solidFill>
                  <a:schemeClr val="tx1"/>
                </a:solidFill>
              </a:rPr>
              <a:t>Верхоценского</a:t>
            </a:r>
            <a:r>
              <a:rPr lang="ru-RU" sz="1200" b="1" i="1" dirty="0" smtClean="0">
                <a:solidFill>
                  <a:schemeClr val="tx1"/>
                </a:solidFill>
              </a:rPr>
              <a:t> филиала МБОУ «Сатинская СОШ»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071802" y="1857363"/>
            <a:ext cx="5386398" cy="1785951"/>
          </a:xfrm>
        </p:spPr>
        <p:txBody>
          <a:bodyPr/>
          <a:lstStyle/>
          <a:p>
            <a:r>
              <a:rPr lang="ru-RU" sz="3600" b="1" i="1" dirty="0" smtClean="0"/>
              <a:t>Пословицы и поговорки. Их правдивость, яркость, мудрость.</a:t>
            </a:r>
            <a:endParaRPr lang="ru-RU" sz="36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Образование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28" y="1357299"/>
            <a:ext cx="7196160" cy="4429155"/>
          </a:xfrm>
        </p:spPr>
        <p:txBody>
          <a:bodyPr/>
          <a:lstStyle/>
          <a:p>
            <a:pPr marL="0" indent="182563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Кто грамоте горазд, тому не пропасть.</a:t>
            </a:r>
          </a:p>
          <a:p>
            <a:pPr marL="0" indent="182563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Учёный водит, неучёный следом ходит.</a:t>
            </a:r>
          </a:p>
          <a:p>
            <a:pPr marL="0" indent="182563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Грамоте учиться – вперёд пригодится.</a:t>
            </a:r>
          </a:p>
          <a:p>
            <a:pPr marL="0" indent="182563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Век живи – век учись.</a:t>
            </a:r>
          </a:p>
          <a:p>
            <a:pPr marL="0" indent="182563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Ученье – свет, а </a:t>
            </a:r>
            <a:r>
              <a:rPr lang="ru-RU" b="1" dirty="0" err="1" smtClean="0">
                <a:solidFill>
                  <a:schemeClr val="accent2"/>
                </a:solidFill>
              </a:rPr>
              <a:t>неученье</a:t>
            </a:r>
            <a:r>
              <a:rPr lang="ru-RU" b="1" dirty="0" smtClean="0">
                <a:solidFill>
                  <a:schemeClr val="accent2"/>
                </a:solidFill>
              </a:rPr>
              <a:t> – тьма.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Семья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7290" y="1844675"/>
            <a:ext cx="7267598" cy="4525963"/>
          </a:xfrm>
        </p:spPr>
        <p:txBody>
          <a:bodyPr/>
          <a:lstStyle/>
          <a:p>
            <a:pPr marL="0" indent="365125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Любовь да совет, так и </a:t>
            </a:r>
            <a:r>
              <a:rPr lang="ru-RU" b="1" dirty="0" err="1" smtClean="0">
                <a:solidFill>
                  <a:schemeClr val="accent2"/>
                </a:solidFill>
              </a:rPr>
              <a:t>нуждочки</a:t>
            </a:r>
            <a:r>
              <a:rPr lang="ru-RU" b="1" dirty="0" smtClean="0">
                <a:solidFill>
                  <a:schemeClr val="accent2"/>
                </a:solidFill>
              </a:rPr>
              <a:t> нет.</a:t>
            </a:r>
          </a:p>
          <a:p>
            <a:pPr marL="0" indent="365125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Муж да жена – одна душа.</a:t>
            </a:r>
          </a:p>
          <a:p>
            <a:pPr marL="0" indent="365125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От хозяина чтобы пахло ветром, а от хозяйки – дымом.</a:t>
            </a:r>
          </a:p>
          <a:p>
            <a:pPr marL="0" indent="365125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Семья крепка ладом.</a:t>
            </a:r>
          </a:p>
          <a:p>
            <a:pPr marL="0" indent="365125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Семьёй и горох молотят.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28603"/>
            <a:ext cx="7429552" cy="607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-252413" y="4005263"/>
            <a:ext cx="9396413" cy="3735387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smtClean="0"/>
              <a:t>Поскорей подрастай да к работе  поспевай.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8686800" cy="60055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9229" name="Group 13"/>
          <p:cNvGraphicFramePr>
            <a:graphicFrameLocks noGrp="1"/>
          </p:cNvGraphicFramePr>
          <p:nvPr/>
        </p:nvGraphicFramePr>
        <p:xfrm>
          <a:off x="0" y="0"/>
          <a:ext cx="207968" cy="7027863"/>
        </p:xfrm>
        <a:graphic>
          <a:graphicData uri="http://schemas.openxmlformats.org/drawingml/2006/table">
            <a:tbl>
              <a:tblPr/>
              <a:tblGrid>
                <a:gridCol w="207968"/>
              </a:tblGrid>
              <a:tr h="702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charset="0"/>
                        <a:cs typeface="Arial" charset="0"/>
                      </a:endParaRPr>
                    </a:p>
                  </a:txBody>
                  <a:tcPr marL="91284" marR="9128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-468313" y="7245350"/>
            <a:ext cx="184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  <a:p>
            <a:pPr eaLnBrk="0" hangingPunct="0"/>
            <a:endParaRPr lang="ru-RU">
              <a:latin typeface="Arial" charset="0"/>
            </a:endParaRP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Семья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1844675"/>
            <a:ext cx="7339036" cy="4525963"/>
          </a:xfrm>
        </p:spPr>
        <p:txBody>
          <a:bodyPr/>
          <a:lstStyle/>
          <a:p>
            <a:pPr marL="0" indent="274638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Работные дети – отцу хлеб.</a:t>
            </a:r>
          </a:p>
          <a:p>
            <a:pPr marL="0" indent="274638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Матери все дети равны – одинаково сердцу больны.</a:t>
            </a:r>
          </a:p>
          <a:p>
            <a:pPr marL="0" indent="274638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Материнская забота в огне не горит и в воде не тонет.</a:t>
            </a:r>
          </a:p>
          <a:p>
            <a:pPr marL="0" indent="274638"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Материнская молитва со дна моря вынимает.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9338" y="928671"/>
            <a:ext cx="3856066" cy="4805380"/>
          </a:xfrm>
        </p:spPr>
        <p:txBody>
          <a:bodyPr/>
          <a:lstStyle/>
          <a:p>
            <a:pPr marL="0" indent="274638">
              <a:lnSpc>
                <a:spcPct val="140000"/>
              </a:lnSpc>
              <a:buFont typeface="Wingdings" pitchFamily="2" charset="2"/>
              <a:buNone/>
            </a:pPr>
            <a:r>
              <a:rPr lang="ru-RU" sz="1200" dirty="0"/>
              <a:t>   </a:t>
            </a:r>
            <a:r>
              <a:rPr lang="ru-RU" sz="2600" b="1" dirty="0"/>
              <a:t>Пословицы касаются всех    предметов, вторгаются во все  области человеческой жизни. </a:t>
            </a:r>
          </a:p>
          <a:p>
            <a:pPr marL="0" indent="274638">
              <a:lnSpc>
                <a:spcPct val="140000"/>
              </a:lnSpc>
              <a:buFont typeface="Wingdings" pitchFamily="2" charset="2"/>
              <a:buNone/>
            </a:pPr>
            <a:r>
              <a:rPr lang="ru-RU" sz="2600" b="1" dirty="0"/>
              <a:t>Они дают оценку всему происходящему</a:t>
            </a:r>
            <a:r>
              <a:rPr lang="ru-RU" sz="2600" b="1" dirty="0">
                <a:solidFill>
                  <a:srgbClr val="000066"/>
                </a:solidFill>
              </a:rPr>
              <a:t>. </a:t>
            </a:r>
          </a:p>
        </p:txBody>
      </p:sp>
      <p:pic>
        <p:nvPicPr>
          <p:cNvPr id="52229" name="Picture 5" descr="6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28604"/>
            <a:ext cx="3143272" cy="60007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57818" y="2060575"/>
            <a:ext cx="3357586" cy="2881313"/>
          </a:xfrm>
        </p:spPr>
        <p:txBody>
          <a:bodyPr/>
          <a:lstStyle/>
          <a:p>
            <a:pPr marL="0" indent="365125" algn="ctr">
              <a:lnSpc>
                <a:spcPct val="130000"/>
              </a:lnSpc>
              <a:buFont typeface="Wingdings" pitchFamily="2" charset="2"/>
              <a:buNone/>
            </a:pPr>
            <a:r>
              <a:rPr lang="ru-RU" b="1" dirty="0">
                <a:solidFill>
                  <a:srgbClr val="000066"/>
                </a:solidFill>
              </a:rPr>
              <a:t>Подобрать к каждой пословице значение (раскрыть смысл)</a:t>
            </a:r>
          </a:p>
        </p:txBody>
      </p:sp>
      <p:pic>
        <p:nvPicPr>
          <p:cNvPr id="118788" name="Picture 4" descr="69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28604"/>
            <a:ext cx="4214842" cy="60007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58" name="Group 70"/>
          <p:cNvGraphicFramePr>
            <a:graphicFrameLocks noGrp="1"/>
          </p:cNvGraphicFramePr>
          <p:nvPr>
            <p:ph idx="1"/>
          </p:nvPr>
        </p:nvGraphicFramePr>
        <p:xfrm>
          <a:off x="1714481" y="428605"/>
          <a:ext cx="6858048" cy="5929354"/>
        </p:xfrm>
        <a:graphic>
          <a:graphicData uri="http://schemas.openxmlformats.org/drawingml/2006/table">
            <a:tbl>
              <a:tblPr/>
              <a:tblGrid>
                <a:gridCol w="3429024"/>
                <a:gridCol w="3429024"/>
              </a:tblGrid>
              <a:tr h="10989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На охоту ехать – собак кормить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Кроме материальных потребностей есть ещё и духовные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Не хлебом единым жив человек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Когда начинаешь дело в последний момент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На то и щука в море, чтобы карась не дремал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Не зарься на чужое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89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На чужой каравай рот не разевай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Когда не везёт, случается ещё большая неприятность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Где мёд, там и мухи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Опасности заставляют быть настороже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9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Где тонко, там и рвётся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Если есть что-либо привлекательное, всегда найдутся люди, готовые воспользоваться этим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2" y="428605"/>
            <a:ext cx="3071834" cy="6429396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b="1" dirty="0">
                <a:solidFill>
                  <a:srgbClr val="000066"/>
                </a:solidFill>
              </a:rPr>
              <a:t>У каждой пословицы есть своя тема.</a:t>
            </a:r>
          </a:p>
          <a:p>
            <a:pPr marL="0" indent="0" algn="ctr">
              <a:buFontTx/>
              <a:buNone/>
            </a:pPr>
            <a:r>
              <a:rPr lang="ru-RU" b="1" dirty="0">
                <a:solidFill>
                  <a:srgbClr val="000066"/>
                </a:solidFill>
              </a:rPr>
              <a:t>Пословицы имеют прямое переносное толкование.</a:t>
            </a:r>
          </a:p>
        </p:txBody>
      </p:sp>
      <p:pic>
        <p:nvPicPr>
          <p:cNvPr id="64517" name="Picture 5" descr="69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57166"/>
            <a:ext cx="3929090" cy="61436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714357"/>
            <a:ext cx="8286808" cy="1922482"/>
          </a:xfrm>
        </p:spPr>
        <p:txBody>
          <a:bodyPr/>
          <a:lstStyle/>
          <a:p>
            <a:r>
              <a:rPr lang="ru-RU" sz="4800" b="1" dirty="0">
                <a:solidFill>
                  <a:schemeClr val="tx1"/>
                </a:solidFill>
              </a:rPr>
              <a:t>Информационные ресурсы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852738"/>
            <a:ext cx="8353425" cy="3421062"/>
          </a:xfrm>
        </p:spPr>
        <p:txBody>
          <a:bodyPr/>
          <a:lstStyle/>
          <a:p>
            <a:pPr marL="0" indent="274638">
              <a:buFont typeface="Wingdings" pitchFamily="2" charset="2"/>
              <a:buNone/>
            </a:pPr>
            <a:r>
              <a:rPr lang="ru-RU" dirty="0"/>
              <a:t> </a:t>
            </a:r>
            <a:r>
              <a:rPr lang="ru-RU" b="1" dirty="0"/>
              <a:t>Аникин</a:t>
            </a:r>
            <a:r>
              <a:rPr lang="ru-RU" dirty="0"/>
              <a:t> </a:t>
            </a:r>
            <a:r>
              <a:rPr lang="ru-RU" b="1" dirty="0"/>
              <a:t>В. П. Русские пословицы и поговорки. Москва. «Художественная литература», 1988.</a:t>
            </a:r>
          </a:p>
          <a:p>
            <a:pPr marL="0" indent="274638">
              <a:buFont typeface="Wingdings" pitchFamily="2" charset="2"/>
              <a:buNone/>
            </a:pPr>
            <a:r>
              <a:rPr lang="ru-RU" b="1" dirty="0"/>
              <a:t> </a:t>
            </a:r>
            <a:r>
              <a:rPr lang="ru-RU" b="1" dirty="0" err="1"/>
              <a:t>Курдюмова</a:t>
            </a:r>
            <a:r>
              <a:rPr lang="ru-RU" b="1" dirty="0"/>
              <a:t> Т.Ф. Учебник литературы для 5-го класса. «Дрофа», 2007.</a:t>
            </a:r>
          </a:p>
          <a:p>
            <a:pPr marL="0" indent="274638">
              <a:buFont typeface="Wingdings" pitchFamily="2" charset="2"/>
              <a:buNone/>
            </a:pPr>
            <a:r>
              <a:rPr lang="ru-RU" b="1" dirty="0">
                <a:solidFill>
                  <a:srgbClr val="000066"/>
                </a:solidFill>
              </a:rPr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Цели работы: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76" y="1357299"/>
            <a:ext cx="7481912" cy="5013340"/>
          </a:xfrm>
        </p:spPr>
        <p:txBody>
          <a:bodyPr/>
          <a:lstStyle/>
          <a:p>
            <a:pPr marL="0" indent="365125"/>
            <a:r>
              <a:rPr lang="ru-RU" b="1" dirty="0" smtClean="0">
                <a:solidFill>
                  <a:schemeClr val="accent2"/>
                </a:solidFill>
              </a:rPr>
              <a:t>раскрыть мудрость, поучающий смысл пословиц;</a:t>
            </a:r>
          </a:p>
          <a:p>
            <a:pPr marL="0" indent="365125"/>
            <a:r>
              <a:rPr lang="ru-RU" b="1" dirty="0" smtClean="0">
                <a:solidFill>
                  <a:schemeClr val="accent2"/>
                </a:solidFill>
              </a:rPr>
              <a:t>раскрыть совершенство форм пословиц и поговорок;</a:t>
            </a:r>
          </a:p>
          <a:p>
            <a:pPr marL="0" indent="365125"/>
            <a:r>
              <a:rPr lang="ru-RU" b="1" dirty="0" smtClean="0">
                <a:solidFill>
                  <a:schemeClr val="accent2"/>
                </a:solidFill>
              </a:rPr>
              <a:t>найти сходство и различия двух жанровых форм фольклора;</a:t>
            </a:r>
          </a:p>
          <a:p>
            <a:pPr marL="0" indent="365125"/>
            <a:r>
              <a:rPr lang="ru-RU" b="1" dirty="0" smtClean="0">
                <a:solidFill>
                  <a:schemeClr val="accent2"/>
                </a:solidFill>
              </a:rPr>
              <a:t>показать тематическую многоликость пословиц; их правдивость, яркость, образность.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Отличия пословиц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от поговорок: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1643051"/>
            <a:ext cx="7339036" cy="472758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Пословицы</a:t>
            </a:r>
            <a:r>
              <a:rPr lang="ru-RU" sz="2800" b="1" dirty="0" smtClean="0"/>
              <a:t>   – это краткие изречения, в которых выражены жизненные наблюдения и правила житейской мудрости.</a:t>
            </a:r>
          </a:p>
          <a:p>
            <a:r>
              <a:rPr lang="ru-RU" sz="2800" b="1" dirty="0" smtClean="0">
                <a:solidFill>
                  <a:schemeClr val="accent2"/>
                </a:solidFill>
              </a:rPr>
              <a:t>Поговорки</a:t>
            </a:r>
            <a:r>
              <a:rPr lang="ru-RU" sz="2800" b="1" dirty="0" smtClean="0"/>
              <a:t> – это меткое народное выражение, краткое по форме, острое по мысли.</a:t>
            </a:r>
          </a:p>
          <a:p>
            <a:r>
              <a:rPr lang="ru-RU" sz="2800" b="1" dirty="0" smtClean="0">
                <a:solidFill>
                  <a:schemeClr val="accent2"/>
                </a:solidFill>
              </a:rPr>
              <a:t>Пословицы</a:t>
            </a:r>
            <a:r>
              <a:rPr lang="ru-RU" sz="2800" b="1" dirty="0" smtClean="0"/>
              <a:t> – это  законченное суждение.</a:t>
            </a:r>
          </a:p>
          <a:p>
            <a:r>
              <a:rPr lang="ru-RU" sz="2800" b="1" dirty="0" smtClean="0">
                <a:solidFill>
                  <a:schemeClr val="accent2"/>
                </a:solidFill>
              </a:rPr>
              <a:t>Поговорки</a:t>
            </a:r>
            <a:r>
              <a:rPr lang="ru-RU" sz="2800" b="1" dirty="0" smtClean="0"/>
              <a:t> – часть суждения. 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5" y="714356"/>
            <a:ext cx="7912127" cy="121444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Тематические группы пословиц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844675"/>
            <a:ext cx="7124722" cy="4525963"/>
          </a:xfrm>
        </p:spPr>
        <p:txBody>
          <a:bodyPr/>
          <a:lstStyle/>
          <a:p>
            <a:r>
              <a:rPr lang="ru-RU" b="1" dirty="0" smtClean="0"/>
              <a:t>Слово</a:t>
            </a:r>
          </a:p>
          <a:p>
            <a:pPr marL="0" indent="274638"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Слово не стрела, а хуже стрелы.</a:t>
            </a:r>
          </a:p>
          <a:p>
            <a:pPr marL="0" indent="274638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Написано пером, не вырубишь топором.</a:t>
            </a:r>
          </a:p>
          <a:p>
            <a:pPr marL="0" indent="274638">
              <a:lnSpc>
                <a:spcPct val="12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На крепкий сук точи топор, на брань умей давать отпор.</a:t>
            </a:r>
            <a:endParaRPr lang="ru-RU" sz="2600" dirty="0" smtClean="0"/>
          </a:p>
          <a:p>
            <a:endParaRPr lang="es-E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Природа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7290" y="1844675"/>
            <a:ext cx="7267598" cy="4525963"/>
          </a:xfrm>
        </p:spPr>
        <p:txBody>
          <a:bodyPr/>
          <a:lstStyle/>
          <a:p>
            <a:pPr marL="0" indent="365125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Снег глубок – год хорош.</a:t>
            </a:r>
          </a:p>
          <a:p>
            <a:pPr marL="0" indent="365125">
              <a:lnSpc>
                <a:spcPct val="15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Вешний день год кормит.</a:t>
            </a:r>
          </a:p>
          <a:p>
            <a:pPr marL="0" indent="365125">
              <a:lnSpc>
                <a:spcPct val="15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Март сухой да мокрый май – будут каша и каравай.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Трудолюбие и лень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28" y="1844675"/>
            <a:ext cx="7196160" cy="4525963"/>
          </a:xfrm>
        </p:spPr>
        <p:txBody>
          <a:bodyPr/>
          <a:lstStyle/>
          <a:p>
            <a:pPr marL="0" indent="441325"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Терпение и труд всё перетрут.</a:t>
            </a:r>
          </a:p>
          <a:p>
            <a:pPr marL="0" indent="441325">
              <a:lnSpc>
                <a:spcPct val="14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Дело наспех и сделано на смех.</a:t>
            </a:r>
          </a:p>
          <a:p>
            <a:pPr marL="0" indent="441325">
              <a:lnSpc>
                <a:spcPct val="14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Не везде сила, где уменье, а где и терпенье.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28794" y="428604"/>
            <a:ext cx="6786610" cy="6000792"/>
          </a:xfr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     </a:t>
            </a:r>
            <a:r>
              <a:rPr lang="ru-RU" b="1" i="1" dirty="0" smtClean="0">
                <a:solidFill>
                  <a:srgbClr val="001010"/>
                </a:solidFill>
              </a:rPr>
              <a:t>Работай до поту, поешь в охоту.</a:t>
            </a: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85918" y="428604"/>
            <a:ext cx="6953266" cy="6143668"/>
          </a:xfr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</a:t>
            </a:r>
            <a:r>
              <a:rPr lang="ru-RU" sz="4000" b="1" i="1" dirty="0" smtClean="0">
                <a:solidFill>
                  <a:srgbClr val="001010"/>
                </a:solidFill>
              </a:rPr>
              <a:t>Хочется есть, да не хочется лезть.</a:t>
            </a: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Любовь к Родине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4480" y="1844675"/>
            <a:ext cx="6910408" cy="4525963"/>
          </a:xfrm>
        </p:spPr>
        <p:txBody>
          <a:bodyPr/>
          <a:lstStyle/>
          <a:p>
            <a:pPr marL="0" indent="441325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Глупа та птица, которой своё гнездо немило.</a:t>
            </a:r>
          </a:p>
          <a:p>
            <a:pPr marL="0" indent="441325">
              <a:lnSpc>
                <a:spcPct val="11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На чужой сторонушке рад своей воробушке.</a:t>
            </a:r>
          </a:p>
          <a:p>
            <a:pPr marL="0" indent="441325">
              <a:lnSpc>
                <a:spcPct val="11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Русский ни с мечом, ни с калачом не шутит.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</TotalTime>
  <Words>513</Words>
  <Application>Microsoft Office PowerPoint</Application>
  <PresentationFormat>Экран (4:3)</PresentationFormat>
  <Paragraphs>82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Diseño predeterminado</vt:lpstr>
      <vt:lpstr>Пословицы и поговорки. Их правдивость, яркость, мудрость.</vt:lpstr>
      <vt:lpstr>Цели работы:</vt:lpstr>
      <vt:lpstr>Отличия пословиц  от поговорок:</vt:lpstr>
      <vt:lpstr>Тематические группы пословиц </vt:lpstr>
      <vt:lpstr>Природа</vt:lpstr>
      <vt:lpstr>Трудолюбие и лень</vt:lpstr>
      <vt:lpstr>                    Работай до поту, поешь в охоту.</vt:lpstr>
      <vt:lpstr>                    Хочется есть, да не хочется лезть.</vt:lpstr>
      <vt:lpstr>Любовь к Родине</vt:lpstr>
      <vt:lpstr>Образование</vt:lpstr>
      <vt:lpstr>Семья</vt:lpstr>
      <vt:lpstr>Поскорей подрастай да к работе  поспевай.</vt:lpstr>
      <vt:lpstr>Семья</vt:lpstr>
      <vt:lpstr>Слайд 14</vt:lpstr>
      <vt:lpstr>Слайд 15</vt:lpstr>
      <vt:lpstr>Слайд 16</vt:lpstr>
      <vt:lpstr>Слайд 17</vt:lpstr>
      <vt:lpstr>Информационные ресурсы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школа</cp:lastModifiedBy>
  <cp:revision>57</cp:revision>
  <dcterms:created xsi:type="dcterms:W3CDTF">2009-10-07T17:55:06Z</dcterms:created>
  <dcterms:modified xsi:type="dcterms:W3CDTF">2015-11-28T06:12:49Z</dcterms:modified>
</cp:coreProperties>
</file>