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62" r:id="rId3"/>
    <p:sldId id="274" r:id="rId4"/>
    <p:sldId id="275" r:id="rId5"/>
    <p:sldId id="257" r:id="rId6"/>
    <p:sldId id="260" r:id="rId7"/>
    <p:sldId id="261" r:id="rId8"/>
    <p:sldId id="258" r:id="rId9"/>
    <p:sldId id="265" r:id="rId10"/>
    <p:sldId id="259" r:id="rId11"/>
    <p:sldId id="263" r:id="rId12"/>
    <p:sldId id="264" r:id="rId13"/>
    <p:sldId id="270" r:id="rId14"/>
    <p:sldId id="266" r:id="rId15"/>
    <p:sldId id="267" r:id="rId16"/>
    <p:sldId id="268" r:id="rId17"/>
    <p:sldId id="269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29" autoAdjust="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035C5FA-D90B-4604-93F2-88EBEF6F385D}" type="datetimeFigureOut">
              <a:rPr lang="ru-RU"/>
              <a:pPr>
                <a:defRPr/>
              </a:pPr>
              <a:t>16.02.2012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C7186C-B212-4A7E-B5F2-8D8E63744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Задание. Самостоятельно в тетради допишите представителей групп, являющиеся металлами.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DE4A79-9A7D-44FD-AE71-3AAF32F443A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Запишите в тетради данную инструкцию об анализе элемента по положению в ПС.</a:t>
            </a: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080208-5D55-4686-97A8-3A95AA933D6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7550F-B340-4470-9EDB-3C8A2E772120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85990-1FF4-484C-9666-6FFFF35B4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9E5F9-FEF2-49D6-9BC4-173BF53CB617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6ABBA-ACBD-4E06-AA92-3552EC59F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D5F77-7FD4-4739-BA04-454941AE56A7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4C1D5-72F6-4E58-BE2F-EF236BCB0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5A1F2-4E17-43A5-9FF9-399DDFDFA66D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B295F-DBC9-41E0-99BB-6DFB0BE82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C64EF-5916-4CBE-9520-D8711E42B980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55C02-5835-4054-888D-530D218E54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7844A-0D9F-4A4E-8D97-C63ACB63E0A6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8EE5D-4EA1-40D7-9A5E-1921237DF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AF28E-BD8A-45C4-BBA4-45F0B697A315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CEADF-E683-4644-BA85-ABD2DFCB0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9E078-43BB-4D5A-A02D-239FC1D5DA70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D7E11-F27A-43DD-9E3B-115575766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044E7-E0F6-4EBE-BF29-7613D90FDA34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9E1F9-323F-410B-A3D0-A784CA1C7A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5AD77-F66C-4E63-ADDD-0A11D9617706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2C958-593F-445A-879F-64827D8DB7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D4AD0-22EB-4B52-B874-2AA23E596D8A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0EEAB-4AE7-4863-AFAB-8C1ECF2643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07B138-E0C0-439A-8323-418412181F1E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01C779-DB8D-4DA4-907C-282E1B9802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5;&#1077;&#1076;&#1077;&#1083;&#1103;%20&#1093;&#1080;&#1084;&#1080;&#1080;\&#1082;&#1088;&#1080;&#1089;&#1090;&#1072;&#1083;&#1083;&#1080;&#1095;%20&#1088;&#1077;&#1096;&#1077;&#1090;&#1082;&#1072;%20&#1084;&#1077;&#1090;&#1072;&#1083;&#1083;&#1086;&#1074;.avi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5;&#1077;&#1076;&#1077;&#1083;&#1103;%20&#1093;&#1080;&#1084;&#1080;&#1080;\&#1084;&#1086;&#1076;&#1077;&#1083;&#1100;%20&#1072;&#1090;&#1086;&#1084;&#1072;%20&#1085;&#1072;&#1090;&#1088;&#1080;&#1103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97362"/>
          </a:xfrm>
          <a:solidFill>
            <a:srgbClr val="FFFF00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металлов в Периодической системе Д.И. Менделеева. Особенности строения атомов, свойства.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3581400" y="5867400"/>
            <a:ext cx="2438400" cy="30480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Электронное строение атома натрия</a:t>
            </a:r>
            <a:endParaRPr lang="ru-RU" dirty="0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2057400"/>
            <a:ext cx="4800600" cy="3352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4876800"/>
          </a:xfrm>
        </p:spPr>
        <p:txBody>
          <a:bodyPr/>
          <a:lstStyle/>
          <a:p>
            <a:pPr eaLnBrk="1" hangingPunct="1"/>
            <a:r>
              <a:rPr lang="ru-RU" smtClean="0"/>
              <a:t>Задание 2.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3200" smtClean="0"/>
              <a:t>Составьте схему электронного строения атома алюминия и кальция в тетради самостоятельно по примеру с атомом натрия.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35562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atin typeface="+mn-lt"/>
                <a:cs typeface="Times New Roman" pitchFamily="18" charset="0"/>
              </a:rPr>
              <a:t>Вывод:</a:t>
            </a:r>
            <a:r>
              <a:rPr lang="ru-RU" dirty="0" smtClean="0">
                <a:latin typeface="+mn-lt"/>
                <a:cs typeface="Times New Roman" pitchFamily="18" charset="0"/>
              </a:rPr>
              <a:t> </a:t>
            </a:r>
            <a:br>
              <a:rPr lang="ru-RU" dirty="0" smtClean="0">
                <a:latin typeface="+mn-lt"/>
                <a:cs typeface="Times New Roman" pitchFamily="18" charset="0"/>
              </a:rPr>
            </a:br>
            <a:r>
              <a:rPr lang="ru-RU" sz="2800" dirty="0" smtClean="0">
                <a:latin typeface="+mn-lt"/>
                <a:cs typeface="Times New Roman" pitchFamily="18" charset="0"/>
              </a:rPr>
              <a:t>1. </a:t>
            </a:r>
            <a:r>
              <a:rPr lang="ru-RU" sz="2800" b="1" dirty="0" smtClean="0">
                <a:latin typeface="+mn-lt"/>
                <a:cs typeface="Times New Roman" pitchFamily="18" charset="0"/>
              </a:rPr>
              <a:t>Металлы</a:t>
            </a:r>
            <a:r>
              <a:rPr lang="ru-RU" sz="2800" dirty="0" smtClean="0">
                <a:latin typeface="+mn-lt"/>
                <a:cs typeface="Times New Roman" pitchFamily="18" charset="0"/>
              </a:rPr>
              <a:t>– элементы, имеющие на внешнем энергетическом уровне 1-3 электрона, реже 4-6.</a:t>
            </a:r>
            <a:br>
              <a:rPr lang="ru-RU" sz="2800" dirty="0" smtClean="0">
                <a:latin typeface="+mn-lt"/>
                <a:cs typeface="Times New Roman" pitchFamily="18" charset="0"/>
              </a:rPr>
            </a:br>
            <a:r>
              <a:rPr lang="ru-RU" sz="2800" dirty="0" smtClean="0">
                <a:latin typeface="+mn-lt"/>
                <a:cs typeface="Times New Roman" pitchFamily="18" charset="0"/>
              </a:rPr>
              <a:t>2. </a:t>
            </a:r>
            <a:r>
              <a:rPr lang="ru-RU" sz="2800" b="1" dirty="0" smtClean="0">
                <a:latin typeface="+mn-lt"/>
                <a:cs typeface="Times New Roman" pitchFamily="18" charset="0"/>
              </a:rPr>
              <a:t>Металлы</a:t>
            </a:r>
            <a:r>
              <a:rPr lang="ru-RU" sz="2800" dirty="0" smtClean="0">
                <a:latin typeface="+mn-lt"/>
                <a:cs typeface="Times New Roman" pitchFamily="18" charset="0"/>
              </a:rPr>
              <a:t> – это химические элементы атомы которых отдают электроны внешнего (а  иногда </a:t>
            </a:r>
            <a:r>
              <a:rPr lang="ru-RU" sz="2800" dirty="0" err="1" smtClean="0">
                <a:latin typeface="+mn-lt"/>
                <a:cs typeface="Times New Roman" pitchFamily="18" charset="0"/>
              </a:rPr>
              <a:t>предвнешнего</a:t>
            </a:r>
            <a:r>
              <a:rPr lang="ru-RU" sz="2800" dirty="0" smtClean="0">
                <a:latin typeface="+mn-lt"/>
                <a:cs typeface="Times New Roman" pitchFamily="18" charset="0"/>
              </a:rPr>
              <a:t>) электронного слоя превращаясь в  положительные ионы. Металлы – восстановители. Это   обусловлено небольшим числом электронов  внешнего слоя, большим радиусом атомов, вследствие чего эти  электроны слабо удерживаются с ядром.</a:t>
            </a:r>
            <a:endParaRPr lang="ru-RU" sz="28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68962"/>
          </a:xfrm>
        </p:spPr>
        <p:txBody>
          <a:bodyPr rtlCol="0"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Металлическая химическая связь характеризуется: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делокализацией связи, т.к. сравнительно небольшое количество электронов  одновременно связывают множество ядер; </a:t>
            </a:r>
            <a:br>
              <a:rPr lang="ru-RU" sz="3200" dirty="0" smtClean="0"/>
            </a:br>
            <a:r>
              <a:rPr lang="ru-RU" sz="3200" dirty="0" smtClean="0"/>
              <a:t>- валентные электроны свободно перемещаются по всему куску металла, который в целом </a:t>
            </a:r>
            <a:r>
              <a:rPr lang="ru-RU" sz="3200" dirty="0" err="1" smtClean="0"/>
              <a:t>электронейтрален</a:t>
            </a:r>
            <a:r>
              <a:rPr lang="ru-RU" sz="3200" dirty="0" smtClean="0"/>
              <a:t>;</a:t>
            </a:r>
            <a:br>
              <a:rPr lang="ru-RU" sz="3200" dirty="0" smtClean="0"/>
            </a:br>
            <a:r>
              <a:rPr lang="ru-RU" sz="3200" dirty="0" smtClean="0"/>
              <a:t>- металлическая связь не обладает направленностью и насыщенностью.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Кристаллические решетки металлов</a:t>
            </a:r>
            <a:br>
              <a:rPr lang="ru-RU" sz="3200" smtClean="0"/>
            </a:br>
            <a:endParaRPr lang="ru-RU" sz="320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lum contrast="-40000"/>
          </a:blip>
          <a:srcRect/>
          <a:stretch>
            <a:fillRect/>
          </a:stretch>
        </p:blipFill>
        <p:spPr bwMode="auto">
          <a:xfrm>
            <a:off x="304800" y="990600"/>
            <a:ext cx="8839200" cy="5638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2895600"/>
            <a:ext cx="19050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тетрагональная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76400" y="3124199"/>
            <a:ext cx="2362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Тетрагональная </a:t>
            </a:r>
            <a:r>
              <a:rPr lang="ru-RU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объёмноцентрическая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3124200"/>
            <a:ext cx="22860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ромбоэдрическая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3124200"/>
            <a:ext cx="2133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гексагональная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6096000"/>
            <a:ext cx="1752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кубическая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9400" y="5934670"/>
            <a:ext cx="28194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Кубическая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объёмноцентрическая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0" y="6019800"/>
            <a:ext cx="28956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Кубическая гранецентрированная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Видеоинформация о кристаллах металлов</a:t>
            </a:r>
            <a:endParaRPr lang="ru-RU" dirty="0"/>
          </a:p>
        </p:txBody>
      </p:sp>
      <p:pic>
        <p:nvPicPr>
          <p:cNvPr id="5" name="кристаллич решетка металлов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95600" y="2490788"/>
            <a:ext cx="5029200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Свойства металлов определяются строением их атомов.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447800"/>
          <a:ext cx="8229600" cy="5257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5791200"/>
              </a:tblGrid>
              <a:tr h="3489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Свойство металла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Характеристика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свойства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47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твердость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Все металлы кроме ртути, при обычных условиях твердые вещества. Самые мягкие – натрий, калий. Их можно резать ножом; самый твердый хром – царапает стекло.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225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плотность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Металлы делятся на лёгкие (плотность 5г/см) и тяжелые (плотность  больше 5г/см).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892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плавкость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Металлы делятся на легкоплавкие и тугоплавкие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47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электропроводность, теплопроводность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Хаотически движущиеся электроны под действием электрического напряжения приобретают направленное движение, в результате чего возникает электрический ток.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225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металлический блеск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Электроны, заполняющие  межатомное пространство отражают световые лучи, а не пропускают как стекло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47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пластичность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Механическое воздействие на кристалл с металлической решеткой вызывает только смещение слоев атомов и не сопровождается разрывом связи, и поэтому металл характеризуется высокой пластичностью.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Проверьте усвоение знаний на уроке тестированием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rowSpan="4">
                  <a:txBody>
                    <a:bodyPr/>
                    <a:lstStyle/>
                    <a:p>
                      <a:r>
                        <a:rPr lang="ru-RU" sz="3200" dirty="0" smtClean="0"/>
                        <a:t>1) Электронная формула кальция.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А) 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1S </a:t>
                      </a:r>
                      <a:r>
                        <a:rPr lang="ru-RU" sz="2400" b="1" kern="1200" baseline="300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2S</a:t>
                      </a:r>
                      <a:r>
                        <a:rPr lang="ru-RU" sz="2400" b="1" kern="1200" baseline="300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 2Р</a:t>
                      </a:r>
                      <a:r>
                        <a:rPr lang="ru-RU" sz="2400" b="1" kern="1200" baseline="300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 3S</a:t>
                      </a:r>
                      <a:r>
                        <a:rPr lang="ru-RU" sz="2400" b="1" kern="1200" baseline="300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Б) </a:t>
                      </a:r>
                      <a:r>
                        <a:rPr lang="en-US" sz="2400" dirty="0" smtClean="0"/>
                        <a:t>1S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2S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  2</a:t>
                      </a:r>
                      <a:r>
                        <a:rPr lang="ru-RU" sz="2400" dirty="0" smtClean="0"/>
                        <a:t>Р</a:t>
                      </a:r>
                      <a:r>
                        <a:rPr lang="ru-RU" sz="2400" baseline="30000" dirty="0" smtClean="0"/>
                        <a:t>6</a:t>
                      </a:r>
                      <a:r>
                        <a:rPr lang="ru-RU" sz="2400" dirty="0" smtClean="0"/>
                        <a:t>  3</a:t>
                      </a:r>
                      <a:r>
                        <a:rPr lang="en-US" sz="2400" dirty="0" smtClean="0"/>
                        <a:t>S </a:t>
                      </a:r>
                      <a:r>
                        <a:rPr lang="en-US" sz="2400" baseline="30000" dirty="0" smtClean="0"/>
                        <a:t>2</a:t>
                      </a: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В) </a:t>
                      </a:r>
                      <a:r>
                        <a:rPr lang="en-US" sz="2400" dirty="0" smtClean="0"/>
                        <a:t>1S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  2S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  2</a:t>
                      </a:r>
                      <a:r>
                        <a:rPr lang="ru-RU" sz="2400" dirty="0" smtClean="0"/>
                        <a:t>Р</a:t>
                      </a:r>
                      <a:r>
                        <a:rPr lang="ru-RU" sz="2400" baseline="30000" dirty="0" smtClean="0"/>
                        <a:t>6</a:t>
                      </a:r>
                      <a:r>
                        <a:rPr lang="ru-RU" sz="2400" dirty="0" smtClean="0"/>
                        <a:t> 3</a:t>
                      </a:r>
                      <a:r>
                        <a:rPr lang="en-US" sz="2400" dirty="0" smtClean="0"/>
                        <a:t>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  3S</a:t>
                      </a:r>
                      <a:r>
                        <a:rPr lang="en-US" sz="2400" baseline="30000" dirty="0" smtClean="0"/>
                        <a:t>6</a:t>
                      </a:r>
                      <a:r>
                        <a:rPr lang="en-US" sz="2400" dirty="0" smtClean="0"/>
                        <a:t>  4S</a:t>
                      </a:r>
                      <a:r>
                        <a:rPr lang="en-US" sz="2400" baseline="30000" dirty="0" smtClean="0"/>
                        <a:t>1</a:t>
                      </a:r>
                      <a:endParaRPr lang="ru-RU" sz="2400" baseline="300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12192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Г) </a:t>
                      </a:r>
                      <a:r>
                        <a:rPr lang="en-US" sz="2400" dirty="0" smtClean="0"/>
                        <a:t>1S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2S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  2</a:t>
                      </a:r>
                      <a:r>
                        <a:rPr lang="ru-RU" sz="2400" dirty="0" smtClean="0"/>
                        <a:t>Р</a:t>
                      </a:r>
                      <a:r>
                        <a:rPr lang="ru-RU" sz="2400" baseline="30000" dirty="0" smtClean="0"/>
                        <a:t>6</a:t>
                      </a:r>
                      <a:r>
                        <a:rPr lang="ru-RU" sz="2400" dirty="0" smtClean="0"/>
                        <a:t>  3</a:t>
                      </a:r>
                      <a:r>
                        <a:rPr lang="en-US" sz="2400" dirty="0" smtClean="0"/>
                        <a:t>S 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  3</a:t>
                      </a:r>
                      <a:r>
                        <a:rPr lang="ru-RU" sz="2400" dirty="0" smtClean="0"/>
                        <a:t>Р</a:t>
                      </a:r>
                      <a:r>
                        <a:rPr lang="ru-RU" sz="2400" baseline="30000" dirty="0" smtClean="0"/>
                        <a:t>6</a:t>
                      </a:r>
                      <a:r>
                        <a:rPr lang="ru-RU" sz="2400" dirty="0" smtClean="0"/>
                        <a:t> 4</a:t>
                      </a:r>
                      <a:r>
                        <a:rPr lang="en-US" sz="2400" dirty="0" smtClean="0"/>
                        <a:t>S </a:t>
                      </a:r>
                      <a:r>
                        <a:rPr lang="en-US" sz="2400" baseline="30000" dirty="0" smtClean="0"/>
                        <a:t>2</a:t>
                      </a:r>
                      <a:endParaRPr lang="ru-RU" sz="2400" baseline="300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Задания теста 2 и 3</a:t>
            </a:r>
          </a:p>
        </p:txBody>
      </p:sp>
      <p:graphicFrame>
        <p:nvGraphicFramePr>
          <p:cNvPr id="19474" name="Group 18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4637723"/>
        </p:xfrm>
        <a:graphic>
          <a:graphicData uri="http://schemas.openxmlformats.org/drawingml/2006/table">
            <a:tbl>
              <a:tblPr/>
              <a:tblGrid>
                <a:gridCol w="3986213"/>
                <a:gridCol w="5157787"/>
              </a:tblGrid>
              <a:tr h="1985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2) Электронную формулу 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1S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  2S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  2Р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  3S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  3Р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4S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имеет атом: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а)  Nа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б)  Са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в)  Сu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г)  Zn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63788">
                <a:tc>
                  <a:txBody>
                    <a:bodyPr/>
                    <a:lstStyle/>
                    <a:p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3)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Электропроводность, металлический блеск, пластичность, плотность металлов определяются :</a:t>
                      </a:r>
                      <a:endParaRPr lang="ru-RU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а) массой атомов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б) 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температурой плавления металлов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в)  строением атомов металлов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г)  наличием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неспаренных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электронов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Задания теста 4 и 5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71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4572000"/>
              </a:tblGrid>
              <a:tr h="305118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4) Металлы при взаимодействии с неметаллами проявляют свойства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а) окислительные;</a:t>
                      </a:r>
                    </a:p>
                    <a:p>
                      <a:r>
                        <a:rPr lang="ru-RU" sz="2400" dirty="0" smtClean="0"/>
                        <a:t>б) восстановительные;</a:t>
                      </a:r>
                    </a:p>
                    <a:p>
                      <a:r>
                        <a:rPr lang="ru-RU" sz="2400" dirty="0" smtClean="0"/>
                        <a:t>в) и окислительные, и восстановительные; </a:t>
                      </a:r>
                    </a:p>
                    <a:p>
                      <a:r>
                        <a:rPr lang="ru-RU" sz="2400" dirty="0" smtClean="0"/>
                        <a:t>г) не участвуют в окислительно-восстановительных реакциях;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190181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5) В периодической системе типичные металлы расположены в: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а) верхней части;</a:t>
                      </a:r>
                    </a:p>
                    <a:p>
                      <a:r>
                        <a:rPr lang="ru-RU" sz="2400" dirty="0" smtClean="0"/>
                        <a:t>б) нижней части;</a:t>
                      </a:r>
                    </a:p>
                    <a:p>
                      <a:r>
                        <a:rPr lang="ru-RU" sz="2400" dirty="0" smtClean="0"/>
                        <a:t>в) правом верхнем углу;</a:t>
                      </a:r>
                    </a:p>
                    <a:p>
                      <a:r>
                        <a:rPr lang="ru-RU" sz="2400" dirty="0" smtClean="0"/>
                        <a:t>г) левом нижнем углу;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83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i="1" dirty="0" smtClean="0"/>
              <a:t>Цель урока</a:t>
            </a:r>
            <a:r>
              <a:rPr lang="ru-RU" sz="3200" dirty="0" smtClean="0"/>
              <a:t>: </a:t>
            </a:r>
            <a:br>
              <a:rPr lang="ru-RU" sz="3200" dirty="0" smtClean="0"/>
            </a:br>
            <a:r>
              <a:rPr lang="ru-RU" sz="3100" dirty="0" smtClean="0"/>
              <a:t>1. на основе положения металлов в ПСХЭ прийти к пониманию особенностей строения их атомов и кристаллов (металлической химической связи и кристаллической металлической решетки). </a:t>
            </a:r>
            <a:br>
              <a:rPr lang="ru-RU" sz="3100" dirty="0" smtClean="0"/>
            </a:br>
            <a:r>
              <a:rPr lang="ru-RU" sz="3100" dirty="0" smtClean="0"/>
              <a:t>2.Обобщить и расширить знания о физических свойствах металлов и их классификаций.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3. Развивать умение анализировать, делать выводы исходя из положения металлов в периодической системе химических элементов.</a:t>
            </a: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Правильные ответы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3400" y="1600200"/>
          <a:ext cx="7848600" cy="403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0856"/>
                <a:gridCol w="5377744"/>
              </a:tblGrid>
              <a:tr h="673100">
                <a:tc>
                  <a:txBody>
                    <a:bodyPr/>
                    <a:lstStyle/>
                    <a:p>
                      <a:r>
                        <a:rPr lang="ru-RU" dirty="0" smtClean="0"/>
                        <a:t>Номер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Вариант правильного ответа</a:t>
                      </a:r>
                      <a:endParaRPr lang="ru-RU" dirty="0"/>
                    </a:p>
                  </a:txBody>
                  <a:tcPr/>
                </a:tc>
              </a:tr>
              <a:tr h="67310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</a:tr>
              <a:tr h="67310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</a:tr>
              <a:tr h="67310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67310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</a:tr>
              <a:tr h="67310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МЕДЬ</a:t>
            </a:r>
          </a:p>
        </p:txBody>
      </p:sp>
      <p:pic>
        <p:nvPicPr>
          <p:cNvPr id="4099" name="Picture 4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752600"/>
            <a:ext cx="4933950" cy="4449763"/>
          </a:xfrm>
        </p:spPr>
      </p:pic>
      <p:sp>
        <p:nvSpPr>
          <p:cNvPr id="4100" name="Прямоугольник 5"/>
          <p:cNvSpPr>
            <a:spLocks noChangeArrowheads="1"/>
          </p:cNvSpPr>
          <p:nvPr/>
        </p:nvSpPr>
        <p:spPr bwMode="auto">
          <a:xfrm>
            <a:off x="1371600" y="2743200"/>
            <a:ext cx="27432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alibri" pitchFamily="34" charset="0"/>
              </a:rPr>
              <a:t>Иду на мелкую монету,</a:t>
            </a:r>
            <a:br>
              <a:rPr lang="ru-RU" sz="2400" b="1" i="1">
                <a:latin typeface="Calibri" pitchFamily="34" charset="0"/>
              </a:rPr>
            </a:br>
            <a:r>
              <a:rPr lang="ru-RU" sz="2400" b="1" i="1">
                <a:latin typeface="Calibri" pitchFamily="34" charset="0"/>
              </a:rPr>
              <a:t>В колоколах люблю звенеть,</a:t>
            </a:r>
            <a:br>
              <a:rPr lang="ru-RU" sz="2400" b="1" i="1">
                <a:latin typeface="Calibri" pitchFamily="34" charset="0"/>
              </a:rPr>
            </a:br>
            <a:r>
              <a:rPr lang="ru-RU" sz="2400" b="1" i="1">
                <a:latin typeface="Calibri" pitchFamily="34" charset="0"/>
              </a:rPr>
              <a:t>Мне ставят памятник за это</a:t>
            </a:r>
            <a:br>
              <a:rPr lang="ru-RU" sz="2400" b="1" i="1">
                <a:latin typeface="Calibri" pitchFamily="34" charset="0"/>
              </a:rPr>
            </a:br>
            <a:r>
              <a:rPr lang="ru-RU" sz="2400" b="1" i="1">
                <a:latin typeface="Calibri" pitchFamily="34" charset="0"/>
              </a:rPr>
              <a:t>И знают: имя мое-….</a:t>
            </a:r>
          </a:p>
        </p:txBody>
      </p:sp>
      <p:pic>
        <p:nvPicPr>
          <p:cNvPr id="7" name="Picture 6" descr="copp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21319">
            <a:off x="5486400" y="1219200"/>
            <a:ext cx="3429000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2569_43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40330">
            <a:off x="6019800" y="3505200"/>
            <a:ext cx="2857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трпотрп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447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ЖЕЛЕЗО</a:t>
            </a:r>
          </a:p>
        </p:txBody>
      </p:sp>
      <p:pic>
        <p:nvPicPr>
          <p:cNvPr id="5123" name="Picture 4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133600"/>
            <a:ext cx="4933950" cy="3048000"/>
          </a:xfrm>
        </p:spPr>
      </p:pic>
      <p:pic>
        <p:nvPicPr>
          <p:cNvPr id="5" name="Picture 7" descr="Рисунок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08006">
            <a:off x="6059488" y="715963"/>
            <a:ext cx="27432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Рисунок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65910">
            <a:off x="6019800" y="2514600"/>
            <a:ext cx="266700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fer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44196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Прямоугольник 7"/>
          <p:cNvSpPr>
            <a:spLocks noChangeArrowheads="1"/>
          </p:cNvSpPr>
          <p:nvPr/>
        </p:nvSpPr>
        <p:spPr bwMode="auto">
          <a:xfrm>
            <a:off x="609600" y="2895600"/>
            <a:ext cx="3048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Пахать и строить -  </a:t>
            </a:r>
            <a:br>
              <a:rPr lang="ru-RU" sz="2800" b="1">
                <a:latin typeface="Calibri" pitchFamily="34" charset="0"/>
              </a:rPr>
            </a:br>
            <a:r>
              <a:rPr lang="ru-RU" sz="2800" b="1">
                <a:latin typeface="Calibri" pitchFamily="34" charset="0"/>
              </a:rPr>
              <a:t>все он может,</a:t>
            </a:r>
            <a:br>
              <a:rPr lang="ru-RU" sz="2800" b="1">
                <a:latin typeface="Calibri" pitchFamily="34" charset="0"/>
              </a:rPr>
            </a:br>
            <a:r>
              <a:rPr lang="ru-RU" sz="2800" b="1">
                <a:latin typeface="Calibri" pitchFamily="34" charset="0"/>
              </a:rPr>
              <a:t> если ему уголек в том поможет…</a:t>
            </a:r>
          </a:p>
        </p:txBody>
      </p:sp>
      <p:pic>
        <p:nvPicPr>
          <p:cNvPr id="9" name="Picture 6" descr="F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827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66800" y="1676400"/>
            <a:ext cx="7242175" cy="2057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Металлы – это группа веществ с общими свойствами.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Металлами являются элементы </a:t>
            </a:r>
            <a:r>
              <a:rPr lang="en-US" dirty="0" smtClean="0"/>
              <a:t>I – III </a:t>
            </a:r>
            <a:r>
              <a:rPr lang="ru-RU" dirty="0" smtClean="0"/>
              <a:t>групп главных подгрупп, и </a:t>
            </a:r>
            <a:r>
              <a:rPr lang="en-US" dirty="0" smtClean="0"/>
              <a:t>IV-VIII </a:t>
            </a:r>
            <a:r>
              <a:rPr lang="ru-RU" dirty="0" smtClean="0"/>
              <a:t>групп побочных подгрупп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590800"/>
          <a:ext cx="8229600" cy="31242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14101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r>
                        <a:rPr lang="ru-RU" dirty="0" smtClean="0"/>
                        <a:t>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III</a:t>
                      </a: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IV</a:t>
                      </a: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VI</a:t>
                      </a: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VII</a:t>
                      </a: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VIII</a:t>
                      </a:r>
                      <a:r>
                        <a:rPr lang="ru-RU" dirty="0" smtClean="0"/>
                        <a:t> группа</a:t>
                      </a:r>
                      <a:endParaRPr lang="ru-RU" dirty="0"/>
                    </a:p>
                  </a:txBody>
                  <a:tcPr/>
                </a:tc>
              </a:tr>
              <a:tr h="6610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</a:t>
                      </a:r>
                      <a:endParaRPr lang="ru-RU" dirty="0"/>
                    </a:p>
                  </a:txBody>
                  <a:tcPr/>
                </a:tc>
              </a:tr>
              <a:tr h="661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61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Из 109 элементов ПСХЭ 85 являются металлами: выделены </a:t>
            </a:r>
            <a:r>
              <a:rPr lang="ru-RU" sz="3600" dirty="0" err="1" smtClean="0"/>
              <a:t>голубым</a:t>
            </a:r>
            <a:r>
              <a:rPr lang="ru-RU" sz="3600" dirty="0" smtClean="0"/>
              <a:t>, зелёным и </a:t>
            </a:r>
            <a:r>
              <a:rPr lang="ru-RU" sz="3600" dirty="0" err="1" smtClean="0"/>
              <a:t>розовым</a:t>
            </a:r>
            <a:r>
              <a:rPr lang="ru-RU" sz="3600" dirty="0" smtClean="0"/>
              <a:t> цветом (кроме </a:t>
            </a:r>
            <a:r>
              <a:rPr lang="en-US" sz="3600" dirty="0" smtClean="0"/>
              <a:t>H </a:t>
            </a:r>
            <a:r>
              <a:rPr lang="ru-RU" sz="3600" dirty="0" smtClean="0"/>
              <a:t>и</a:t>
            </a:r>
            <a:r>
              <a:rPr lang="en-US" sz="3600" dirty="0" smtClean="0"/>
              <a:t> He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676400"/>
            <a:ext cx="8763000" cy="495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Положение элемента в ПС отражает строение его атомов</a:t>
            </a:r>
            <a:endParaRPr lang="ru-RU" dirty="0"/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657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ПОЛОЖЕНИЕ ЭЛЕМЕНТА  В ПЕРИОДИЧЕСКОЙ СИСТЕМЕ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СТРОЕНИЕ ЕГО АТОМОВ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Порядковый</a:t>
                      </a:r>
                      <a:r>
                        <a:rPr lang="ru-RU" baseline="0" dirty="0" smtClean="0"/>
                        <a:t> номер элемента в периодической системе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 Заряд ядра атома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Общее число электронов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Номер группы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Число  электронов на внешнем энергетическом уровне.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Высшая валентность элемента, степень окисления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Номер</a:t>
                      </a:r>
                      <a:r>
                        <a:rPr lang="ru-RU" baseline="0" dirty="0" smtClean="0"/>
                        <a:t> периода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 smtClean="0"/>
                        <a:t>Число энергетических уровней.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 smtClean="0"/>
                        <a:t>Число подуровней на внешнем энергетическом</a:t>
                      </a:r>
                      <a:r>
                        <a:rPr lang="ru-RU" baseline="0" dirty="0" smtClean="0"/>
                        <a:t> уровне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Модель атома натрия</a:t>
            </a:r>
          </a:p>
        </p:txBody>
      </p:sp>
      <p:pic>
        <p:nvPicPr>
          <p:cNvPr id="5" name="модель атома натрия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95600" y="2490788"/>
            <a:ext cx="5029200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666</TotalTime>
  <Words>482</Words>
  <Application>Microsoft Office PowerPoint</Application>
  <PresentationFormat>Экран (4:3)</PresentationFormat>
  <Paragraphs>112</Paragraphs>
  <Slides>20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Положение металлов в Периодической системе Д.И. Менделеева. Особенности строения атомов, свойства.</vt:lpstr>
      <vt:lpstr>Цель урока:  1. на основе положения металлов в ПСХЭ прийти к пониманию особенностей строения их атомов и кристаллов (металлической химической связи и кристаллической металлической решетки).  2.Обобщить и расширить знания о физических свойствах металлов и их классификаций. 3. Развивать умение анализировать, делать выводы исходя из положения металлов в периодической системе химических элементов.</vt:lpstr>
      <vt:lpstr>МЕДЬ</vt:lpstr>
      <vt:lpstr>ЖЕЛЕЗО</vt:lpstr>
      <vt:lpstr>Металлы – это группа веществ с общими свойствами.</vt:lpstr>
      <vt:lpstr>Металлами являются элементы I – III групп главных подгрупп, и IV-VIII групп побочных подгрупп</vt:lpstr>
      <vt:lpstr>Из 109 элементов ПСХЭ 85 являются металлами: выделены голубым, зелёным и розовым цветом (кроме H и He)</vt:lpstr>
      <vt:lpstr>Положение элемента в ПС отражает строение его атомов</vt:lpstr>
      <vt:lpstr>Модель атома натрия</vt:lpstr>
      <vt:lpstr>Электронное строение атома натрия</vt:lpstr>
      <vt:lpstr>Задание 2.  Составьте схему электронного строения атома алюминия и кальция в тетради самостоятельно по примеру с атомом натрия.</vt:lpstr>
      <vt:lpstr>Вывод:  1. Металлы– элементы, имеющие на внешнем энергетическом уровне 1-3 электрона, реже 4-6. 2. Металлы – это химические элементы атомы которых отдают электроны внешнего (а  иногда предвнешнего) электронного слоя превращаясь в  положительные ионы. Металлы – восстановители. Это   обусловлено небольшим числом электронов  внешнего слоя, большим радиусом атомов, вследствие чего эти  электроны слабо удерживаются с ядром.</vt:lpstr>
      <vt:lpstr>Металлическая химическая связь характеризуется: - делокализацией связи, т.к. сравнительно небольшое количество электронов  одновременно связывают множество ядер;  - валентные электроны свободно перемещаются по всему куску металла, который в целом электронейтрален; - металлическая связь не обладает направленностью и насыщенностью. </vt:lpstr>
      <vt:lpstr>Кристаллические решетки металлов </vt:lpstr>
      <vt:lpstr>Видеоинформация о кристаллах металлов</vt:lpstr>
      <vt:lpstr>Свойства металлов определяются строением их атомов.</vt:lpstr>
      <vt:lpstr>Проверьте усвоение знаний на уроке тестированием</vt:lpstr>
      <vt:lpstr>Задания теста 2 и 3</vt:lpstr>
      <vt:lpstr>Задания теста 4 и 5</vt:lpstr>
      <vt:lpstr>Правильные ответы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Положение металлов в Периодической системе Д.И. Менделеева. Особенности строения атомов, свойства.</dc:title>
  <cp:lastModifiedBy>Admin</cp:lastModifiedBy>
  <cp:revision>65</cp:revision>
  <dcterms:modified xsi:type="dcterms:W3CDTF">2012-02-15T21:44:42Z</dcterms:modified>
</cp:coreProperties>
</file>