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notesMasterIdLst>
    <p:notesMasterId r:id="rId15"/>
  </p:notesMasterIdLst>
  <p:sldIdLst>
    <p:sldId id="258" r:id="rId2"/>
    <p:sldId id="299" r:id="rId3"/>
    <p:sldId id="262" r:id="rId4"/>
    <p:sldId id="303" r:id="rId5"/>
    <p:sldId id="259" r:id="rId6"/>
    <p:sldId id="319" r:id="rId7"/>
    <p:sldId id="302" r:id="rId8"/>
    <p:sldId id="295" r:id="rId9"/>
    <p:sldId id="318" r:id="rId10"/>
    <p:sldId id="297" r:id="rId11"/>
    <p:sldId id="305" r:id="rId12"/>
    <p:sldId id="314" r:id="rId13"/>
    <p:sldId id="304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Администратор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008000"/>
    <a:srgbClr val="2E0B41"/>
    <a:srgbClr val="310DC9"/>
    <a:srgbClr val="FF0101"/>
    <a:srgbClr val="E04CE4"/>
    <a:srgbClr val="CC0066"/>
    <a:srgbClr val="E80000"/>
    <a:srgbClr val="0066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208" autoAdjust="0"/>
    <p:restoredTop sz="94620" autoAdjust="0"/>
  </p:normalViewPr>
  <p:slideViewPr>
    <p:cSldViewPr>
      <p:cViewPr>
        <p:scale>
          <a:sx n="78" d="100"/>
          <a:sy n="78" d="100"/>
        </p:scale>
        <p:origin x="-558" y="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AFAAFBC7-CA50-4EE2-9356-0EBE3402EBAF}" type="datetimeFigureOut">
              <a:rPr lang="ru-RU"/>
              <a:pPr>
                <a:defRPr/>
              </a:pPr>
              <a:t>28.08.2016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BB3D1C77-AE3C-4CD6-8D3A-C694D17E5B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5" name="Rounded Rectangle 7"/>
          <p:cNvSpPr/>
          <p:nvPr/>
        </p:nvSpPr>
        <p:spPr>
          <a:xfrm>
            <a:off x="92075" y="101600"/>
            <a:ext cx="8959850" cy="6664325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12"/>
          <p:cNvSpPr/>
          <p:nvPr/>
        </p:nvSpPr>
        <p:spPr>
          <a:xfrm>
            <a:off x="7712075" y="3136900"/>
            <a:ext cx="911225" cy="2074863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Rectangle 13"/>
          <p:cNvSpPr/>
          <p:nvPr/>
        </p:nvSpPr>
        <p:spPr>
          <a:xfrm>
            <a:off x="446088" y="3055938"/>
            <a:ext cx="6946900" cy="2244725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Rectangle 10"/>
          <p:cNvSpPr/>
          <p:nvPr/>
        </p:nvSpPr>
        <p:spPr>
          <a:xfrm>
            <a:off x="541338" y="4559300"/>
            <a:ext cx="6756400" cy="663575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Rectangle 9"/>
          <p:cNvSpPr/>
          <p:nvPr/>
        </p:nvSpPr>
        <p:spPr>
          <a:xfrm>
            <a:off x="539750" y="3140075"/>
            <a:ext cx="6759575" cy="207645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79C4F5-BF9D-441F-993F-C076BB5EF38A}" type="datetimeFigureOut">
              <a:rPr lang="ru-RU"/>
              <a:pPr>
                <a:defRPr/>
              </a:pPr>
              <a:t>28.08.2016</a:t>
            </a:fld>
            <a:endParaRPr lang="ru-RU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688" y="4625975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>
              <a:defRPr/>
            </a:pPr>
            <a:fld id="{3C4D989C-7166-452B-A6C0-D6FDE4FC73C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2EA25A-AF9E-4A8D-9D41-85C339F02C6B}" type="datetimeFigureOut">
              <a:rPr lang="ru-RU"/>
              <a:pPr>
                <a:defRPr/>
              </a:pPr>
              <a:t>28.08.2016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CEE818-744F-4652-92E4-BA19B7A6149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6861175" y="228600"/>
            <a:ext cx="1860550" cy="6122988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7"/>
          <p:cNvSpPr/>
          <p:nvPr/>
        </p:nvSpPr>
        <p:spPr>
          <a:xfrm>
            <a:off x="6954838" y="350838"/>
            <a:ext cx="1673225" cy="5876925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D2B197-EC4C-4317-8430-39F8186D17F3}" type="datetimeFigureOut">
              <a:rPr lang="ru-RU"/>
              <a:pPr>
                <a:defRPr/>
              </a:pPr>
              <a:t>28.08.2016</a:t>
            </a:fld>
            <a:endParaRPr lang="ru-RU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5829AE-FEA6-4B88-B420-F2C7CF538D4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25450" y="407988"/>
            <a:ext cx="8261350" cy="1039812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752600"/>
            <a:ext cx="4038600" cy="21097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752600"/>
            <a:ext cx="4038600" cy="21097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4014788"/>
            <a:ext cx="4038600" cy="21113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4014788"/>
            <a:ext cx="4038600" cy="21113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044EEA-40DA-4DA9-8968-C2DC5D896A12}" type="datetimeFigureOut">
              <a:rPr lang="ru-RU"/>
              <a:pPr>
                <a:defRPr/>
              </a:pPr>
              <a:t>28.08.2016</a:t>
            </a:fld>
            <a:endParaRPr lang="ru-RU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309EB9-1C05-4D76-AAF6-E77BDF15EE2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4195E9-2A15-4F61-A065-9F1D58950BBF}" type="datetimeFigureOut">
              <a:rPr lang="ru-RU"/>
              <a:pPr>
                <a:defRPr/>
              </a:pPr>
              <a:t>28.08.2016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A4444A-2B58-4393-9FBA-E1CF21D52AB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5" name="Rounded Rectangle 7"/>
          <p:cNvSpPr/>
          <p:nvPr/>
        </p:nvSpPr>
        <p:spPr>
          <a:xfrm>
            <a:off x="92075" y="101600"/>
            <a:ext cx="8959850" cy="6664325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ectangle 15"/>
          <p:cNvSpPr/>
          <p:nvPr/>
        </p:nvSpPr>
        <p:spPr>
          <a:xfrm>
            <a:off x="568325" y="3048000"/>
            <a:ext cx="8032750" cy="2244725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14"/>
          <p:cNvSpPr/>
          <p:nvPr/>
        </p:nvSpPr>
        <p:spPr>
          <a:xfrm>
            <a:off x="676275" y="4541838"/>
            <a:ext cx="7816850" cy="663575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Rectangle 13"/>
          <p:cNvSpPr/>
          <p:nvPr/>
        </p:nvSpPr>
        <p:spPr>
          <a:xfrm>
            <a:off x="676275" y="3124200"/>
            <a:ext cx="7816850" cy="2078038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E5DC53-57FF-442E-B07F-D6BCE087DA53}" type="datetimeFigureOut">
              <a:rPr lang="ru-RU"/>
              <a:pPr>
                <a:defRPr/>
              </a:pPr>
              <a:t>28.08.2016</a:t>
            </a:fld>
            <a:endParaRPr lang="ru-RU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518C6E-8092-4904-B04D-E894F0376F9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E59186-3CBA-4ADB-97E2-D944275C862C}" type="datetimeFigureOut">
              <a:rPr lang="ru-RU"/>
              <a:pPr>
                <a:defRPr/>
              </a:pPr>
              <a:t>28.08.2016</a:t>
            </a:fld>
            <a:endParaRPr lang="ru-RU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CA2B94-B6A1-4336-84B4-E184337DE19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7D0050-5658-411F-92E6-DE6821A3D576}" type="datetimeFigureOut">
              <a:rPr lang="ru-RU"/>
              <a:pPr>
                <a:defRPr/>
              </a:pPr>
              <a:t>28.08.2016</a:t>
            </a:fld>
            <a:endParaRPr lang="ru-RU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A2EF84-0A5C-49DB-9D28-766F9F9AB8A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24D1D5-EF95-4015-BD34-1D1BEDFF90B9}" type="datetimeFigureOut">
              <a:rPr lang="ru-RU"/>
              <a:pPr>
                <a:defRPr/>
              </a:pPr>
              <a:t>28.08.2016</a:t>
            </a:fld>
            <a:endParaRPr lang="ru-RU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2B3612-C61A-4781-BA3C-E0A2EBE8E1B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3" name="Rounded Rectangle 10"/>
          <p:cNvSpPr/>
          <p:nvPr/>
        </p:nvSpPr>
        <p:spPr>
          <a:xfrm>
            <a:off x="92075" y="101600"/>
            <a:ext cx="8959850" cy="6664325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EAE915-8455-411C-A51F-0F7FD5869622}" type="datetimeFigureOut">
              <a:rPr lang="ru-RU"/>
              <a:pPr>
                <a:defRPr/>
              </a:pPr>
              <a:t>28.08.2016</a:t>
            </a:fld>
            <a:endParaRPr lang="ru-RU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73CEE4-BAD5-4C9D-A00D-A79311F7D8A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6" name="Rounded Rectangle 11"/>
          <p:cNvSpPr/>
          <p:nvPr/>
        </p:nvSpPr>
        <p:spPr>
          <a:xfrm>
            <a:off x="92075" y="101600"/>
            <a:ext cx="8959850" cy="6664325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9"/>
          <p:cNvSpPr/>
          <p:nvPr/>
        </p:nvSpPr>
        <p:spPr>
          <a:xfrm>
            <a:off x="676275" y="1643063"/>
            <a:ext cx="2484438" cy="3233737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/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076022-A6C3-4B0A-A011-14E5B924E52B}" type="datetimeFigureOut">
              <a:rPr lang="ru-RU"/>
              <a:pPr>
                <a:defRPr/>
              </a:pPr>
              <a:t>28.08.2016</a:t>
            </a:fld>
            <a:endParaRPr lang="ru-RU" dirty="0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AEAA5F-809D-4DEF-92A0-459FE22DFAA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6" name="Rounded Rectangle 8"/>
          <p:cNvSpPr/>
          <p:nvPr/>
        </p:nvSpPr>
        <p:spPr>
          <a:xfrm>
            <a:off x="92075" y="101600"/>
            <a:ext cx="8959850" cy="6664325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11"/>
          <p:cNvSpPr/>
          <p:nvPr/>
        </p:nvSpPr>
        <p:spPr>
          <a:xfrm>
            <a:off x="762000" y="5029200"/>
            <a:ext cx="7600950" cy="1203325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Rectangle 12"/>
          <p:cNvSpPr/>
          <p:nvPr/>
        </p:nvSpPr>
        <p:spPr>
          <a:xfrm>
            <a:off x="914400" y="5638800"/>
            <a:ext cx="7327900" cy="452438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Rectangle 10"/>
          <p:cNvSpPr/>
          <p:nvPr/>
        </p:nvSpPr>
        <p:spPr>
          <a:xfrm>
            <a:off x="604838" y="5075238"/>
            <a:ext cx="7947025" cy="1096962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7397-22C8-4616-84A5-E90C6140719F}" type="datetimeFigureOut">
              <a:rPr lang="ru-RU"/>
              <a:pPr>
                <a:defRPr/>
              </a:pPr>
              <a:t>28.08.2016</a:t>
            </a:fld>
            <a:endParaRPr lang="ru-RU" dirty="0"/>
          </a:p>
        </p:txBody>
      </p:sp>
      <p:sp>
        <p:nvSpPr>
          <p:cNvPr id="12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A3DAB2-0AB5-4064-A3DC-43C462B0E5B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00000"/>
            </a:gs>
            <a:gs pos="20000">
              <a:srgbClr val="000040"/>
            </a:gs>
            <a:gs pos="50000">
              <a:srgbClr val="400040"/>
            </a:gs>
            <a:gs pos="75000">
              <a:srgbClr val="8F0040"/>
            </a:gs>
            <a:gs pos="89999">
              <a:srgbClr val="F27300"/>
            </a:gs>
            <a:gs pos="100000">
              <a:srgbClr val="FFBF00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 useBgFill="1">
        <p:nvSpPr>
          <p:cNvPr id="7" name="Rounded Rectangle 6"/>
          <p:cNvSpPr/>
          <p:nvPr/>
        </p:nvSpPr>
        <p:spPr>
          <a:xfrm>
            <a:off x="92075" y="101600"/>
            <a:ext cx="8959850" cy="6664325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752600"/>
            <a:ext cx="8229600" cy="437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050E551-525D-4971-957C-5B2BF458027D}" type="datetimeFigureOut">
              <a:rPr lang="ru-RU"/>
              <a:pPr>
                <a:defRPr/>
              </a:pPr>
              <a:t>28.08.2016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B8E599D-4AED-4C29-9C77-DF78631ECB1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373063" y="373063"/>
            <a:ext cx="8380412" cy="1117600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5450" y="407988"/>
            <a:ext cx="8261350" cy="10398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2" r:id="rId2"/>
    <p:sldLayoutId id="2147483794" r:id="rId3"/>
    <p:sldLayoutId id="2147483791" r:id="rId4"/>
    <p:sldLayoutId id="2147483790" r:id="rId5"/>
    <p:sldLayoutId id="2147483789" r:id="rId6"/>
    <p:sldLayoutId id="2147483795" r:id="rId7"/>
    <p:sldLayoutId id="2147483796" r:id="rId8"/>
    <p:sldLayoutId id="2147483797" r:id="rId9"/>
    <p:sldLayoutId id="2147483788" r:id="rId10"/>
    <p:sldLayoutId id="2147483798" r:id="rId11"/>
    <p:sldLayoutId id="214748378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500" kern="1200" cap="all">
          <a:solidFill>
            <a:srgbClr val="6B7D7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500">
          <a:solidFill>
            <a:srgbClr val="6B7D72"/>
          </a:solidFill>
          <a:latin typeface="Book Antiqua" pitchFamily="18" charset="0"/>
        </a:defRPr>
      </a:lvl9pPr>
    </p:titleStyle>
    <p:bodyStyle>
      <a:lvl1pPr marL="3429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Arial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39763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Arial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rtl="0" eaLnBrk="0" fontAlgn="base" hangingPunct="0">
        <a:spcBef>
          <a:spcPct val="20000"/>
        </a:spcBef>
        <a:spcAft>
          <a:spcPct val="0"/>
        </a:spcAft>
        <a:buClr>
          <a:srgbClr val="B5AE53"/>
        </a:buClr>
        <a:buFont typeface="Arial" charset="0"/>
        <a:buChar char="•"/>
        <a:defRPr kern="1200">
          <a:solidFill>
            <a:schemeClr val="tx2"/>
          </a:solidFill>
          <a:latin typeface="+mn-lt"/>
          <a:ea typeface="+mn-ea"/>
          <a:cs typeface="+mn-cs"/>
        </a:defRPr>
      </a:lvl3pPr>
      <a:lvl4pPr marL="1279525" indent="-228600" algn="l" rtl="0" eaLnBrk="0" fontAlgn="base" hangingPunct="0">
        <a:spcBef>
          <a:spcPct val="20000"/>
        </a:spcBef>
        <a:spcAft>
          <a:spcPct val="0"/>
        </a:spcAft>
        <a:buClr>
          <a:srgbClr val="848058"/>
        </a:buClr>
        <a:buFont typeface="Arial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163" indent="-228600" algn="l" rtl="0" eaLnBrk="0" fontAlgn="base" hangingPunct="0">
        <a:spcBef>
          <a:spcPct val="20000"/>
        </a:spcBef>
        <a:spcAft>
          <a:spcPct val="0"/>
        </a:spcAft>
        <a:buClr>
          <a:srgbClr val="E8B54D"/>
        </a:buClr>
        <a:buFont typeface="Arial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000000"/>
            </a:gs>
            <a:gs pos="10001">
              <a:srgbClr val="000020"/>
            </a:gs>
            <a:gs pos="14999">
              <a:srgbClr val="000030"/>
            </a:gs>
            <a:gs pos="18750">
              <a:srgbClr val="00003C"/>
            </a:gs>
            <a:gs pos="22000">
              <a:srgbClr val="000038"/>
            </a:gs>
            <a:gs pos="34000">
              <a:srgbClr val="000040"/>
            </a:gs>
            <a:gs pos="50000">
              <a:srgbClr val="400040"/>
            </a:gs>
            <a:gs pos="75000">
              <a:srgbClr val="8F0040"/>
            </a:gs>
            <a:gs pos="89999">
              <a:srgbClr val="F27300"/>
            </a:gs>
            <a:gs pos="100000">
              <a:srgbClr val="FFBF00"/>
            </a:gs>
          </a:gsLst>
          <a:lin ang="102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/>
          </p:cNvSpPr>
          <p:nvPr>
            <p:ph type="ctrTitle" idx="4294967295"/>
          </p:nvPr>
        </p:nvSpPr>
        <p:spPr bwMode="auto">
          <a:xfrm>
            <a:off x="685800" y="2130425"/>
            <a:ext cx="7772400" cy="1470025"/>
          </a:xfrm>
          <a:noFill/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endParaRPr lang="ru-RU" cap="none" smtClean="0"/>
          </a:p>
        </p:txBody>
      </p:sp>
      <p:sp>
        <p:nvSpPr>
          <p:cNvPr id="15363" name="Rectangle 8"/>
          <p:cNvSpPr>
            <a:spLocks noGrp="1"/>
          </p:cNvSpPr>
          <p:nvPr>
            <p:ph type="subTitle" idx="4294967295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marL="114300" indent="0" algn="ctr">
              <a:buFont typeface="Arial" charset="0"/>
              <a:buNone/>
            </a:pPr>
            <a:endParaRPr lang="ru-RU" smtClean="0"/>
          </a:p>
        </p:txBody>
      </p:sp>
      <p:pic>
        <p:nvPicPr>
          <p:cNvPr id="15364" name="Picture 2" descr="C:\Users\Администратор\Desktop\76e0878874d90a825f197543438a74b9_full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56700" cy="6858000"/>
          </a:xfrm>
        </p:spPr>
      </p:pic>
      <p:sp>
        <p:nvSpPr>
          <p:cNvPr id="2" name="Прямоугольник 3"/>
          <p:cNvSpPr>
            <a:spLocks noChangeArrowheads="1"/>
          </p:cNvSpPr>
          <p:nvPr/>
        </p:nvSpPr>
        <p:spPr bwMode="auto">
          <a:xfrm>
            <a:off x="968375" y="476250"/>
            <a:ext cx="7851775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7200" b="1" i="1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entury Gothic" pitchFamily="34" charset="0"/>
              </a:rPr>
              <a:t>Откуда </a:t>
            </a:r>
            <a:r>
              <a:rPr lang="ru-RU" sz="7200" b="1" i="1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на небе облака</a:t>
            </a:r>
            <a:r>
              <a:rPr lang="en-US" sz="7200" b="1" i="1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entury Gothic" pitchFamily="34" charset="0"/>
              </a:rPr>
              <a:t>?</a:t>
            </a:r>
            <a:endParaRPr lang="ru-RU" sz="7200" b="1" i="1">
              <a:solidFill>
                <a:srgbClr val="FF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Century Gothic" pitchFamily="34" charset="0"/>
            </a:endParaRPr>
          </a:p>
        </p:txBody>
      </p:sp>
      <p:sp>
        <p:nvSpPr>
          <p:cNvPr id="3" name="Прямоугольник 4"/>
          <p:cNvSpPr>
            <a:spLocks noChangeArrowheads="1"/>
          </p:cNvSpPr>
          <p:nvPr/>
        </p:nvSpPr>
        <p:spPr bwMode="auto">
          <a:xfrm>
            <a:off x="3924300" y="3860800"/>
            <a:ext cx="489585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i="1">
                <a:effectLst>
                  <a:outerShdw blurRad="38100" dist="38100" dir="2700000" algn="tl">
                    <a:srgbClr val="FFFFFF"/>
                  </a:outerShdw>
                </a:effectLst>
              </a:rPr>
              <a:t>Выполнила: В.К. Яковлева</a:t>
            </a:r>
          </a:p>
          <a:p>
            <a:pPr algn="ctr">
              <a:defRPr/>
            </a:pPr>
            <a:r>
              <a:rPr lang="ru-RU" sz="2400" b="1" i="1">
                <a:effectLst>
                  <a:outerShdw blurRad="38100" dist="38100" dir="2700000" algn="tl">
                    <a:srgbClr val="FFFFFF"/>
                  </a:outerShdw>
                </a:effectLst>
              </a:rPr>
              <a:t>воспитатель ГБДОУ №91</a:t>
            </a:r>
          </a:p>
          <a:p>
            <a:pPr algn="r">
              <a:defRPr/>
            </a:pPr>
            <a:r>
              <a:rPr lang="ru-RU" sz="2800" b="1" i="1">
                <a:effectLst>
                  <a:outerShdw blurRad="38100" dist="38100" dir="2700000" algn="tl">
                    <a:srgbClr val="FFFFFF"/>
                  </a:outerShdw>
                </a:effectLst>
              </a:rPr>
              <a:t>  </a:t>
            </a:r>
          </a:p>
          <a:p>
            <a:pPr algn="r">
              <a:defRPr/>
            </a:pPr>
            <a:endParaRPr lang="ru-RU" sz="2800" b="1" i="1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 descr="C:\Users\Администратор\Desktop\raduga24_smal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4" name="Rectangle 3"/>
          <p:cNvSpPr>
            <a:spLocks noChangeArrowheads="1"/>
          </p:cNvSpPr>
          <p:nvPr/>
        </p:nvSpPr>
        <p:spPr bwMode="auto">
          <a:xfrm>
            <a:off x="900113" y="303213"/>
            <a:ext cx="732948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b="1">
                <a:solidFill>
                  <a:srgbClr val="E80000"/>
                </a:solidFill>
              </a:rPr>
              <a:t>Опыт «Облако в банке»</a:t>
            </a:r>
          </a:p>
        </p:txBody>
      </p:sp>
      <p:sp>
        <p:nvSpPr>
          <p:cNvPr id="23555" name="Rectangle 7"/>
          <p:cNvSpPr>
            <a:spLocks noChangeArrowheads="1"/>
          </p:cNvSpPr>
          <p:nvPr/>
        </p:nvSpPr>
        <p:spPr bwMode="auto">
          <a:xfrm>
            <a:off x="323850" y="1412875"/>
            <a:ext cx="5184775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/>
              <a:t>Налейте в банку немного горячей воды. Положите на тонкую крышку несколько кубиков льда и поставьте его на банку. Воздух внутри банки, поднимаясь вверх, станет охлаждаться. Содержащийся в нем водяной пар будет конденсироваться, образуя облако.</a:t>
            </a:r>
          </a:p>
        </p:txBody>
      </p:sp>
      <p:pic>
        <p:nvPicPr>
          <p:cNvPr id="23556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51500" y="1268413"/>
            <a:ext cx="3097213" cy="3887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32" name="Rectangle 12"/>
          <p:cNvSpPr>
            <a:spLocks noChangeArrowheads="1"/>
          </p:cNvSpPr>
          <p:nvPr/>
        </p:nvSpPr>
        <p:spPr bwMode="auto">
          <a:xfrm rot="10837216" flipV="1">
            <a:off x="395288" y="5875338"/>
            <a:ext cx="798671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rgbClr val="93A299"/>
              </a:buClr>
              <a:defRPr/>
            </a:pPr>
            <a:r>
              <a:rPr lang="ru-RU" sz="3200" b="1" i="1">
                <a:solidFill>
                  <a:srgbClr val="E8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Вывод: облако – это остывший пар.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endParaRPr lang="ru-RU" cap="none" smtClean="0"/>
          </a:p>
        </p:txBody>
      </p:sp>
      <p:sp>
        <p:nvSpPr>
          <p:cNvPr id="24578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4579" name="Picture 2" descr="C:\Users\Администратор\Desktop\raduga24_smal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710" name="Rectangle 4"/>
          <p:cNvSpPr>
            <a:spLocks/>
          </p:cNvSpPr>
          <p:nvPr/>
        </p:nvSpPr>
        <p:spPr bwMode="auto">
          <a:xfrm>
            <a:off x="563563" y="260350"/>
            <a:ext cx="8261350" cy="1039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ru-RU" sz="4800" b="1" i="1" dirty="0">
                <a:solidFill>
                  <a:srgbClr val="D6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Вывод:</a:t>
            </a:r>
          </a:p>
        </p:txBody>
      </p:sp>
      <p:sp>
        <p:nvSpPr>
          <p:cNvPr id="24581" name="Прямоугольник 1"/>
          <p:cNvSpPr>
            <a:spLocks noChangeArrowheads="1"/>
          </p:cNvSpPr>
          <p:nvPr/>
        </p:nvSpPr>
        <p:spPr bwMode="auto">
          <a:xfrm>
            <a:off x="663575" y="1412875"/>
            <a:ext cx="8107363" cy="501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/>
              <a:t>Облака образуются из воды, испаренной с поверхности земли. Постепенно теплый воздух остывает и превращается в мельчайшие капельки воды или льда. Они собираются вместе и образуют облака, которые мы видим. Когда капельки становятся слишком тяжелыми, они падают на землю в виде дождя или снега.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2" descr="C:\Users\Администратор\Desktop\raduga24_smal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2" name="TextBox 2"/>
          <p:cNvSpPr txBox="1">
            <a:spLocks noChangeArrowheads="1"/>
          </p:cNvSpPr>
          <p:nvPr/>
        </p:nvSpPr>
        <p:spPr bwMode="auto">
          <a:xfrm>
            <a:off x="1908175" y="685800"/>
            <a:ext cx="6827838" cy="209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000" b="1" i="1">
                <a:solidFill>
                  <a:srgbClr val="FF0000"/>
                </a:solidFill>
              </a:rPr>
              <a:t>Источники литературы:</a:t>
            </a:r>
          </a:p>
          <a:p>
            <a:endParaRPr lang="ru-RU" sz="3600"/>
          </a:p>
          <a:p>
            <a:endParaRPr lang="ru-RU" sz="3600"/>
          </a:p>
          <a:p>
            <a:endParaRPr lang="ru-RU"/>
          </a:p>
        </p:txBody>
      </p:sp>
      <p:sp>
        <p:nvSpPr>
          <p:cNvPr id="25603" name="TextBox 3"/>
          <p:cNvSpPr txBox="1">
            <a:spLocks noChangeArrowheads="1"/>
          </p:cNvSpPr>
          <p:nvPr/>
        </p:nvSpPr>
        <p:spPr bwMode="auto">
          <a:xfrm>
            <a:off x="590550" y="1557338"/>
            <a:ext cx="8085138" cy="5027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-"/>
            </a:pPr>
            <a:r>
              <a:rPr lang="ru-RU" sz="3200"/>
              <a:t>Детская энциклопедия «Всё обо всём», том 2.</a:t>
            </a:r>
          </a:p>
          <a:p>
            <a:pPr>
              <a:buFontTx/>
              <a:buChar char="-"/>
            </a:pPr>
            <a:r>
              <a:rPr lang="ru-RU" sz="3200"/>
              <a:t>Детская энциклопедия «Где, что и когда?»</a:t>
            </a:r>
          </a:p>
          <a:p>
            <a:pPr>
              <a:buFontTx/>
              <a:buChar char="-"/>
            </a:pPr>
            <a:r>
              <a:rPr lang="ru-RU" sz="3200"/>
              <a:t>365 научных экспериментов</a:t>
            </a:r>
          </a:p>
          <a:p>
            <a:r>
              <a:rPr lang="ru-RU" sz="3200"/>
              <a:t>- </a:t>
            </a:r>
            <a:r>
              <a:rPr lang="en-US" sz="3200"/>
              <a:t>http://4curious-eyes.ru/eksperimenty-opyty-dlya-detej/opyt-otkuda-</a:t>
            </a:r>
            <a:endParaRPr lang="ru-RU" sz="3200"/>
          </a:p>
          <a:p>
            <a:r>
              <a:rPr lang="en-US" sz="3200"/>
              <a:t>berutsya-oblaka-i-pochemu-idet-dozhd</a:t>
            </a:r>
            <a:endParaRPr lang="ru-RU" sz="3200"/>
          </a:p>
          <a:p>
            <a:endParaRPr lang="ru-RU" sz="3200"/>
          </a:p>
          <a:p>
            <a:endParaRPr lang="ru-RU"/>
          </a:p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endParaRPr lang="ru-RU" cap="none" smtClean="0"/>
          </a:p>
        </p:txBody>
      </p:sp>
      <p:sp>
        <p:nvSpPr>
          <p:cNvPr id="26626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26627" name="Picture 2" descr="C:\Users\Администратор\Desktop\raduga24_smal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1752600"/>
            <a:ext cx="8229600" cy="477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686" name="Rectangle 2"/>
          <p:cNvSpPr>
            <a:spLocks/>
          </p:cNvSpPr>
          <p:nvPr/>
        </p:nvSpPr>
        <p:spPr bwMode="auto">
          <a:xfrm>
            <a:off x="641350" y="623888"/>
            <a:ext cx="8261350" cy="1039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ru-RU" sz="4800" b="1" i="1">
                <a:solidFill>
                  <a:srgbClr val="D6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Спасибо за внимание 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6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6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16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1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5"/>
          <p:cNvSpPr>
            <a:spLocks noGrp="1"/>
          </p:cNvSpPr>
          <p:nvPr>
            <p:ph type="title" sz="quarter"/>
          </p:nvPr>
        </p:nvSpPr>
        <p:spPr bwMode="auto"/>
        <p:txBody>
          <a:bodyPr wrap="square" numCol="1" anchorCtr="0" compatLnSpc="1">
            <a:prstTxWarp prst="textNoShape">
              <a:avLst/>
            </a:prstTxWarp>
          </a:bodyPr>
          <a:lstStyle/>
          <a:p>
            <a:endParaRPr lang="ru-RU" cap="none" smtClean="0"/>
          </a:p>
        </p:txBody>
      </p:sp>
      <p:sp>
        <p:nvSpPr>
          <p:cNvPr id="16386" name="Rectangle 6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sz="1800" smtClean="0"/>
          </a:p>
        </p:txBody>
      </p:sp>
      <p:sp>
        <p:nvSpPr>
          <p:cNvPr id="16387" name="Rectangle 7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ru-RU" sz="1800" smtClean="0"/>
          </a:p>
        </p:txBody>
      </p:sp>
      <p:sp>
        <p:nvSpPr>
          <p:cNvPr id="16388" name="Rectangle 8"/>
          <p:cNvSpPr>
            <a:spLocks noGrp="1"/>
          </p:cNvSpPr>
          <p:nvPr>
            <p:ph sz="quarter" idx="3"/>
          </p:nvPr>
        </p:nvSpPr>
        <p:spPr/>
        <p:txBody>
          <a:bodyPr/>
          <a:lstStyle/>
          <a:p>
            <a:endParaRPr lang="ru-RU" sz="1800" smtClean="0"/>
          </a:p>
        </p:txBody>
      </p:sp>
      <p:sp>
        <p:nvSpPr>
          <p:cNvPr id="16389" name="Rectangle 9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 sz="1800" smtClean="0"/>
          </a:p>
        </p:txBody>
      </p:sp>
      <p:pic>
        <p:nvPicPr>
          <p:cNvPr id="16390" name="Picture 2" descr="C:\Users\Администратор\Desktop\raduga24_smal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75" y="0"/>
            <a:ext cx="9140825" cy="695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50" name="Rectangle 10"/>
          <p:cNvSpPr>
            <a:spLocks noChangeArrowheads="1"/>
          </p:cNvSpPr>
          <p:nvPr/>
        </p:nvSpPr>
        <p:spPr bwMode="auto">
          <a:xfrm>
            <a:off x="1763713" y="188913"/>
            <a:ext cx="604837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6000" b="1" i="1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ЗАГАДКА</a:t>
            </a:r>
          </a:p>
        </p:txBody>
      </p:sp>
      <p:sp>
        <p:nvSpPr>
          <p:cNvPr id="16392" name="Rectangle 11"/>
          <p:cNvSpPr>
            <a:spLocks noChangeArrowheads="1"/>
          </p:cNvSpPr>
          <p:nvPr/>
        </p:nvSpPr>
        <p:spPr bwMode="auto">
          <a:xfrm>
            <a:off x="323850" y="1196975"/>
            <a:ext cx="8496300" cy="502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5400" b="1" i="1">
                <a:effectLst>
                  <a:outerShdw blurRad="38100" dist="38100" dir="2700000" algn="tl">
                    <a:srgbClr val="FFFFFF"/>
                  </a:outerShdw>
                </a:effectLst>
              </a:rPr>
              <a:t>Пушистая лошадка,</a:t>
            </a:r>
          </a:p>
          <a:p>
            <a:pPr>
              <a:defRPr/>
            </a:pPr>
            <a:r>
              <a:rPr lang="ru-RU" sz="5400" b="1" i="1">
                <a:effectLst>
                  <a:outerShdw blurRad="38100" dist="38100" dir="2700000" algn="tl">
                    <a:srgbClr val="FFFFFF"/>
                  </a:outerShdw>
                </a:effectLst>
              </a:rPr>
              <a:t> А может бегемот,</a:t>
            </a:r>
          </a:p>
          <a:p>
            <a:pPr>
              <a:defRPr/>
            </a:pPr>
            <a:r>
              <a:rPr lang="ru-RU" sz="5400" b="1" i="1">
                <a:effectLst>
                  <a:outerShdw blurRad="38100" dist="38100" dir="2700000" algn="tl">
                    <a:srgbClr val="FFFFFF"/>
                  </a:outerShdw>
                </a:effectLst>
              </a:rPr>
              <a:t> А может просто ватка</a:t>
            </a:r>
          </a:p>
          <a:p>
            <a:pPr>
              <a:defRPr/>
            </a:pPr>
            <a:r>
              <a:rPr lang="ru-RU" sz="5400" b="1" i="1">
                <a:effectLst>
                  <a:outerShdw blurRad="38100" dist="38100" dir="2700000" algn="tl">
                    <a:srgbClr val="FFFFFF"/>
                  </a:outerShdw>
                </a:effectLst>
              </a:rPr>
              <a:t> Над нами вдаль плывет.</a:t>
            </a:r>
          </a:p>
        </p:txBody>
      </p:sp>
      <p:sp>
        <p:nvSpPr>
          <p:cNvPr id="61452" name="Rectangle 12"/>
          <p:cNvSpPr>
            <a:spLocks noChangeArrowheads="1"/>
          </p:cNvSpPr>
          <p:nvPr/>
        </p:nvSpPr>
        <p:spPr bwMode="auto">
          <a:xfrm>
            <a:off x="2411413" y="5876925"/>
            <a:ext cx="453707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6000" b="1" i="1">
                <a:solidFill>
                  <a:srgbClr val="E8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облако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3" name="Rectangle 9"/>
          <p:cNvSpPr>
            <a:spLocks noGrp="1"/>
          </p:cNvSpPr>
          <p:nvPr>
            <p:ph type="title" idx="4294967295"/>
          </p:nvPr>
        </p:nvSpPr>
        <p:spPr bwMode="auto">
          <a:xfrm>
            <a:off x="441325" y="188913"/>
            <a:ext cx="8261350" cy="1039812"/>
          </a:xfrm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r>
              <a:rPr lang="ru-RU" b="1" i="1" cap="none" dirty="0" smtClean="0">
                <a:solidFill>
                  <a:srgbClr val="D6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charset="0"/>
              </a:rPr>
              <a:t>Ты посмотри на эти облака…</a:t>
            </a:r>
            <a:r>
              <a:rPr lang="ru-RU" cap="none" dirty="0" smtClean="0"/>
              <a:t> </a:t>
            </a:r>
          </a:p>
        </p:txBody>
      </p:sp>
      <p:sp>
        <p:nvSpPr>
          <p:cNvPr id="17410" name="Rectangle 10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7411" name="Picture 3" descr="C:\Users\Администратор\Desktop\104369404_1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1412875"/>
            <a:ext cx="4608513" cy="2952750"/>
          </a:xfrm>
        </p:spPr>
      </p:pic>
      <p:pic>
        <p:nvPicPr>
          <p:cNvPr id="17412" name="Picture 2" descr="C:\Users\Администратор\Desktop\imgpreview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1412875"/>
            <a:ext cx="4572000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3" descr="C:\Users\Администратор\Desktop\nebo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2700" y="4349750"/>
            <a:ext cx="4616450" cy="250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Picture 4" descr="C:\Users\Администратор\Desktop\bb632ce375943d8c5e24e9f7a0409b59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03750" y="4437063"/>
            <a:ext cx="4572000" cy="242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endParaRPr lang="ru-RU" cap="none" smtClean="0"/>
          </a:p>
        </p:txBody>
      </p:sp>
      <p:sp>
        <p:nvSpPr>
          <p:cNvPr id="18434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8435" name="Picture 2" descr="C:\Users\Администратор\Desktop\raduga24_smal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0661" name="Rectangle 2"/>
          <p:cNvSpPr>
            <a:spLocks/>
          </p:cNvSpPr>
          <p:nvPr/>
        </p:nvSpPr>
        <p:spPr bwMode="auto">
          <a:xfrm>
            <a:off x="641350" y="260350"/>
            <a:ext cx="8261350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>
              <a:defRPr/>
            </a:pPr>
            <a:r>
              <a:rPr lang="ru-RU" sz="4000" b="1" i="1">
                <a:effectLst>
                  <a:outerShdw blurRad="38100" dist="38100" dir="2700000" algn="tl">
                    <a:srgbClr val="FFFFFF"/>
                  </a:outerShdw>
                </a:effectLst>
              </a:rPr>
              <a:t>Первыми непосредственными наблюдателями за облаками стали воздухоплаватели, поднимавшиеся на воздушных шарах.</a:t>
            </a:r>
          </a:p>
        </p:txBody>
      </p:sp>
      <p:pic>
        <p:nvPicPr>
          <p:cNvPr id="18437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19250" y="3429000"/>
            <a:ext cx="6192838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 descr="C:\Users\Администратор\Desktop\raduga24_small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175" y="0"/>
            <a:ext cx="9140825" cy="6958013"/>
          </a:xfrm>
        </p:spPr>
      </p:pic>
      <p:sp>
        <p:nvSpPr>
          <p:cNvPr id="4" name="Прямоугольник 5"/>
          <p:cNvSpPr>
            <a:spLocks noChangeArrowheads="1"/>
          </p:cNvSpPr>
          <p:nvPr/>
        </p:nvSpPr>
        <p:spPr bwMode="auto">
          <a:xfrm>
            <a:off x="468313" y="1125538"/>
            <a:ext cx="8135937" cy="458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800" b="1" i="1" dirty="0">
                <a:solidFill>
                  <a:srgbClr val="D6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entury Gothic" pitchFamily="34" charset="0"/>
              </a:rPr>
              <a:t>Облака </a:t>
            </a:r>
          </a:p>
          <a:p>
            <a:pPr algn="ctr">
              <a:defRPr/>
            </a:pPr>
            <a:r>
              <a:rPr lang="ru-RU" sz="4400" b="1" dirty="0">
                <a:latin typeface="Century Gothic" pitchFamily="34" charset="0"/>
              </a:rPr>
              <a:t>- это скопления взвешенных в атмосфере водяных капель и ледяных кристаллов, видимые на небе с поверхности Земли.</a:t>
            </a:r>
          </a:p>
          <a:p>
            <a:pPr>
              <a:defRPr/>
            </a:pPr>
            <a:endParaRPr lang="ru-RU" sz="2400" b="1" dirty="0">
              <a:latin typeface="Century Gothic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8" name="Rectangle 6"/>
          <p:cNvSpPr>
            <a:spLocks noGrp="1"/>
          </p:cNvSpPr>
          <p:nvPr>
            <p:ph type="title" sz="quarter"/>
          </p:nvPr>
        </p:nvSpPr>
        <p:spPr bwMode="auto">
          <a:noFill/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endParaRPr lang="ru-RU" cap="none" smtClean="0"/>
          </a:p>
        </p:txBody>
      </p:sp>
      <p:pic>
        <p:nvPicPr>
          <p:cNvPr id="33797" name="Picture 5"/>
          <p:cNvPicPr>
            <a:picLocks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4787900" cy="3722688"/>
          </a:xfrm>
        </p:spPr>
      </p:pic>
      <p:pic>
        <p:nvPicPr>
          <p:cNvPr id="33799" name="Picture 7"/>
          <p:cNvPicPr>
            <a:picLocks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787900" y="0"/>
            <a:ext cx="4356100" cy="3711575"/>
          </a:xfrm>
        </p:spPr>
      </p:pic>
      <p:pic>
        <p:nvPicPr>
          <p:cNvPr id="33800" name="Picture 8"/>
          <p:cNvPicPr>
            <a:picLocks noChangeAspect="1" noChangeArrowheads="1"/>
          </p:cNvPicPr>
          <p:nvPr>
            <p:ph sz="quarter" idx="3"/>
          </p:nvPr>
        </p:nvPicPr>
        <p:blipFill>
          <a:blip r:embed="rId4"/>
          <a:srcRect/>
          <a:stretch>
            <a:fillRect/>
          </a:stretch>
        </p:blipFill>
        <p:spPr>
          <a:xfrm>
            <a:off x="0" y="3716338"/>
            <a:ext cx="4787900" cy="3141662"/>
          </a:xfrm>
        </p:spPr>
      </p:pic>
      <p:pic>
        <p:nvPicPr>
          <p:cNvPr id="33801" name="Picture 9"/>
          <p:cNvPicPr>
            <a:picLocks noChangeAspect="1" noChangeArrowheads="1"/>
          </p:cNvPicPr>
          <p:nvPr>
            <p:ph sz="quarter" idx="4"/>
          </p:nvPr>
        </p:nvPicPr>
        <p:blipFill>
          <a:blip r:embed="rId5"/>
          <a:srcRect/>
          <a:stretch>
            <a:fillRect/>
          </a:stretch>
        </p:blipFill>
        <p:spPr>
          <a:xfrm>
            <a:off x="4787900" y="3716338"/>
            <a:ext cx="4356100" cy="314166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/>
          <p:cNvSpPr>
            <a:spLocks noGrp="1"/>
          </p:cNvSpPr>
          <p:nvPr>
            <p:ph type="title" idx="4294967295"/>
          </p:nvPr>
        </p:nvSpPr>
        <p:spPr bwMode="auto">
          <a:noFill/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endParaRPr lang="ru-RU" cap="none" smtClean="0"/>
          </a:p>
        </p:txBody>
      </p:sp>
      <p:pic>
        <p:nvPicPr>
          <p:cNvPr id="20482" name="Picture 2" descr="C:\Users\Администратор\Desktop\raduga24_small.jpg"/>
          <p:cNvPicPr>
            <a:picLocks noGrp="1" noChangeAspect="1" noChangeArrowheads="1"/>
          </p:cNvPicPr>
          <p:nvPr>
            <p:ph type="body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6565" name="Rectangle 5"/>
          <p:cNvSpPr>
            <a:spLocks noChangeArrowheads="1"/>
          </p:cNvSpPr>
          <p:nvPr/>
        </p:nvSpPr>
        <p:spPr bwMode="auto">
          <a:xfrm>
            <a:off x="684213" y="476250"/>
            <a:ext cx="7704137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4800" b="1" i="1">
                <a:solidFill>
                  <a:srgbClr val="D6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Виды облаков</a:t>
            </a:r>
          </a:p>
        </p:txBody>
      </p:sp>
      <p:sp>
        <p:nvSpPr>
          <p:cNvPr id="20484" name="Rectangle 6"/>
          <p:cNvSpPr>
            <a:spLocks noChangeArrowheads="1"/>
          </p:cNvSpPr>
          <p:nvPr/>
        </p:nvSpPr>
        <p:spPr bwMode="auto">
          <a:xfrm>
            <a:off x="827088" y="1557338"/>
            <a:ext cx="7632700" cy="447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E80000"/>
                </a:solidFill>
              </a:rPr>
              <a:t>Перистые облака</a:t>
            </a:r>
            <a:r>
              <a:rPr lang="ru-RU" sz="3200"/>
              <a:t> – белые и похожи на перья (самые высокие облака).</a:t>
            </a:r>
          </a:p>
          <a:p>
            <a:r>
              <a:rPr lang="ru-RU" sz="3200" b="1">
                <a:solidFill>
                  <a:srgbClr val="E80000"/>
                </a:solidFill>
              </a:rPr>
              <a:t>Кучевые облака</a:t>
            </a:r>
            <a:r>
              <a:rPr lang="ru-RU" sz="3200"/>
              <a:t> – пышные облака, которые выглядят как ватные шарики.</a:t>
            </a:r>
          </a:p>
          <a:p>
            <a:r>
              <a:rPr lang="ru-RU" sz="3200" b="1">
                <a:solidFill>
                  <a:srgbClr val="E80000"/>
                </a:solidFill>
              </a:rPr>
              <a:t>Слоистые облака</a:t>
            </a:r>
            <a:r>
              <a:rPr lang="ru-RU" sz="3200"/>
              <a:t> – выглядят плоскими, широкими обычно из таких облаков идет изморозь).</a:t>
            </a:r>
          </a:p>
          <a:p>
            <a:r>
              <a:rPr lang="ru-RU" sz="3200" b="1">
                <a:solidFill>
                  <a:srgbClr val="E80000"/>
                </a:solidFill>
              </a:rPr>
              <a:t>Дождевые облака</a:t>
            </a:r>
            <a:r>
              <a:rPr lang="ru-RU" sz="3200"/>
              <a:t> – темные, серые дождевые тучи.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 descr="C:\Users\Администратор\Desktop\raduga24_smal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F:\презентация\IMG_20160213_103221[1]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24525" y="257175"/>
            <a:ext cx="3240088" cy="499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 descr="F:\презентация\IMG_20160213_103238[1]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825" y="257175"/>
            <a:ext cx="3457575" cy="512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 descr="F:\презентация\IMG_20160213_103316[1]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700338" y="1989138"/>
            <a:ext cx="4319587" cy="475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тека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1348</TotalTime>
  <Words>207</Words>
  <Application>Microsoft Office PowerPoint</Application>
  <PresentationFormat>Экран (4:3)</PresentationFormat>
  <Paragraphs>33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Шаблон оформления</vt:lpstr>
      </vt:variant>
      <vt:variant>
        <vt:i4>7</vt:i4>
      </vt:variant>
      <vt:variant>
        <vt:lpstr>Заголовки слайдов</vt:lpstr>
      </vt:variant>
      <vt:variant>
        <vt:i4>13</vt:i4>
      </vt:variant>
    </vt:vector>
  </HeadingPairs>
  <TitlesOfParts>
    <vt:vector size="24" baseType="lpstr">
      <vt:lpstr>Arial</vt:lpstr>
      <vt:lpstr>Book Antiqua</vt:lpstr>
      <vt:lpstr>Century Gothic</vt:lpstr>
      <vt:lpstr>Calibri</vt:lpstr>
      <vt:lpstr>Аптека</vt:lpstr>
      <vt:lpstr>Аптека</vt:lpstr>
      <vt:lpstr>Аптека</vt:lpstr>
      <vt:lpstr>Аптека</vt:lpstr>
      <vt:lpstr>Аптека</vt:lpstr>
      <vt:lpstr>Аптека</vt:lpstr>
      <vt:lpstr>Аптека</vt:lpstr>
      <vt:lpstr>Слайд 1</vt:lpstr>
      <vt:lpstr>Слайд 2</vt:lpstr>
      <vt:lpstr>Ты посмотри на эти облака… 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Откуда на небе облака</dc:title>
  <dc:creator>Администратор</dc:creator>
  <cp:lastModifiedBy>Павел</cp:lastModifiedBy>
  <cp:revision>95</cp:revision>
  <dcterms:created xsi:type="dcterms:W3CDTF">2015-09-22T15:03:23Z</dcterms:created>
  <dcterms:modified xsi:type="dcterms:W3CDTF">2016-08-28T16:57:26Z</dcterms:modified>
</cp:coreProperties>
</file>