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3" r:id="rId4"/>
    <p:sldId id="264" r:id="rId5"/>
    <p:sldId id="265" r:id="rId6"/>
    <p:sldId id="261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FB65369-6557-4BA7-843A-34959B272F5D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C2DD154-DD71-483F-B027-CA63DA666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90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7DFA-C8B5-4544-86DF-81EC5C8D0897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31927-174C-4F88-B3AA-678965CA9D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884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F1EAE-6FE6-43B6-9361-1F8A58600659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E4B7-B34E-420B-9378-DF92B0E23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3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7B961-968B-42D9-8B68-CB932B4EF8AD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132DE-3773-459F-B008-E98610BFF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272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98CEEA-C77B-4B79-A6B4-4D2BA1CFDD8B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2FEBC7-86F2-45DB-B85A-98528DC6D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3463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26E482-917B-4D72-A936-C74BE073CDBA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AB8914-8CA9-46AB-8275-411594025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881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76FDAA-02B2-444E-8566-CA7B6FD58E55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414368-E000-4131-89CA-6A33A210A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6961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002956-D156-48E8-A5BE-6288B2F18831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B95398-6863-4949-BE5C-47B4CF6DA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3604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4735-8398-4128-8060-CB86A40A0C09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45BDE-EE66-4030-AC07-E3CAAA02F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955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ED8870-64E7-424E-9BFE-CB248DC7CF64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C21C3D-9D14-44EE-992B-EE87D8934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078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29F644A-753F-4747-825B-888940ED61E8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544864B-7886-4245-A7F9-ECBDED316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1460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BE3A20E-A429-48D9-A449-969C93FD4DBC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D1ECD3B-ED11-4D83-B3F1-563AFCC18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1" r:id="rId2"/>
    <p:sldLayoutId id="2147483786" r:id="rId3"/>
    <p:sldLayoutId id="2147483787" r:id="rId4"/>
    <p:sldLayoutId id="2147483788" r:id="rId5"/>
    <p:sldLayoutId id="2147483789" r:id="rId6"/>
    <p:sldLayoutId id="2147483782" r:id="rId7"/>
    <p:sldLayoutId id="2147483790" r:id="rId8"/>
    <p:sldLayoutId id="2147483791" r:id="rId9"/>
    <p:sldLayoutId id="2147483783" r:id="rId10"/>
    <p:sldLayoutId id="21474837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ru-RU" sz="2000" smtClean="0"/>
              <a:t>Сухарева Л.Г., </a:t>
            </a:r>
          </a:p>
          <a:p>
            <a:pPr marR="0" eaLnBrk="1" hangingPunct="1">
              <a:lnSpc>
                <a:spcPct val="80000"/>
              </a:lnSpc>
            </a:pPr>
            <a:r>
              <a:rPr lang="ru-RU" sz="2000" smtClean="0"/>
              <a:t>учитель начальных классов МБОУ «СОШ № 30»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829761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dirty="0" smtClean="0"/>
              <a:t>ОСОБЕННОСТИ ПОДГОТОВКИ  КЛАССНОГО ЧАСА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обогащение знаниями о природе, обществе, технике, человеке и т.д.;</a:t>
            </a:r>
          </a:p>
          <a:p>
            <a:pPr eaLnBrk="1" hangingPunct="1"/>
            <a:r>
              <a:rPr lang="ru-RU" sz="1800" smtClean="0"/>
              <a:t>формирование у детей навыков мыслительной и практической деятельности;</a:t>
            </a:r>
          </a:p>
          <a:p>
            <a:pPr eaLnBrk="1" hangingPunct="1"/>
            <a:r>
              <a:rPr lang="ru-RU" sz="1800" smtClean="0"/>
              <a:t>развитие эмоционально-чувственной сферы личности, формирование ценностей;</a:t>
            </a:r>
          </a:p>
          <a:p>
            <a:pPr eaLnBrk="1" hangingPunct="1"/>
            <a:r>
              <a:rPr lang="ru-RU" sz="1800" smtClean="0"/>
              <a:t>проявление индивидуальности и творческих способностей учащихся;</a:t>
            </a:r>
          </a:p>
          <a:p>
            <a:pPr eaLnBrk="1" hangingPunct="1"/>
            <a:r>
              <a:rPr lang="ru-RU" sz="1800" smtClean="0"/>
              <a:t>формирование классного коллектива -благоприятной среды развития и жизнедеятельности школьников;</a:t>
            </a:r>
          </a:p>
          <a:p>
            <a:pPr eaLnBrk="1" hangingPunct="1"/>
            <a:r>
              <a:rPr lang="ru-RU" sz="1800" smtClean="0"/>
              <a:t>формирование коммуникативных навыков, умения говорить и слушать, принимать целесообразность и справедливость чужой точки зрения, отстаивать свою</a:t>
            </a:r>
            <a:r>
              <a:rPr lang="ru-RU" smtClean="0"/>
              <a:t>.</a:t>
            </a:r>
          </a:p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ЗАДАЧИ: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Беседа</a:t>
            </a:r>
          </a:p>
          <a:p>
            <a:pPr eaLnBrk="1" hangingPunct="1"/>
            <a:r>
              <a:rPr lang="ru-RU" smtClean="0"/>
              <a:t>Рассказ</a:t>
            </a:r>
          </a:p>
          <a:p>
            <a:pPr eaLnBrk="1" hangingPunct="1"/>
            <a:r>
              <a:rPr lang="ru-RU" smtClean="0"/>
              <a:t>Анкетирование и анализ его результатов</a:t>
            </a:r>
          </a:p>
          <a:p>
            <a:pPr eaLnBrk="1" hangingPunct="1"/>
            <a:r>
              <a:rPr lang="ru-RU" smtClean="0"/>
              <a:t>Обсуждение конкретных событий общественной и школьной жизни</a:t>
            </a:r>
          </a:p>
          <a:p>
            <a:pPr eaLnBrk="1" hangingPunct="1"/>
            <a:r>
              <a:rPr lang="ru-RU" smtClean="0"/>
              <a:t>Создание проблемных ситуаций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Методы и приёмы проведения классных часов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классный час должен быть построен так, чтобы дети шли от простого к сложному, от информации к оценкам, от оценок к суждениям;</a:t>
            </a:r>
          </a:p>
          <a:p>
            <a:pPr eaLnBrk="1" hangingPunct="1"/>
            <a:r>
              <a:rPr lang="ru-RU" sz="1800" smtClean="0"/>
              <a:t>классный руководитель не должен  навязывать своего мнения и суждений, но оказывать помощь детям в поисках правильного решения, корректировать высказываемые суждения;</a:t>
            </a:r>
          </a:p>
          <a:p>
            <a:pPr eaLnBrk="1" hangingPunct="1"/>
            <a:r>
              <a:rPr lang="ru-RU" sz="1800" smtClean="0"/>
              <a:t>необходимо учитывать психологические и возрастные особенности учащихся. Для младших школьников необходима смена видов деятельности в течение классного часа для его эффективности ;</a:t>
            </a:r>
          </a:p>
          <a:p>
            <a:pPr eaLnBrk="1" hangingPunct="1"/>
            <a:r>
              <a:rPr lang="ru-RU" sz="1800" smtClean="0"/>
              <a:t>классный час должен нести положительный эмоциональный заряд, развивать эмоционально-чувственную сферу  учащихся. Классный час, где имеет место монолог одного актера, назидающего и поучающего, не может создать положительный психологический фон.</a:t>
            </a:r>
          </a:p>
          <a:p>
            <a:pPr eaLnBrk="1" hangingPunct="1"/>
            <a:r>
              <a:rPr lang="ru-RU" smtClean="0"/>
              <a:t> 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Рекомендации по подготовке классного часа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Цель</a:t>
            </a:r>
            <a:r>
              <a:rPr lang="ru-RU" smtClean="0"/>
              <a:t>: воспитание милосердия в детях</a:t>
            </a: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  <a:p>
            <a:pPr eaLnBrk="1" hangingPunct="1">
              <a:buFont typeface="Wingdings 3" pitchFamily="18" charset="2"/>
              <a:buNone/>
            </a:pPr>
            <a:r>
              <a:rPr lang="ru-RU" b="1" smtClean="0"/>
              <a:t>Задачи</a:t>
            </a:r>
            <a:r>
              <a:rPr lang="ru-RU" smtClean="0"/>
              <a:t>: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-познакомить детей с понятием «милосердие»;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-воспитывать стремление помочь окружающим;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-развивать умение размышлять, задумываться над поступками людей.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Классный час на тему: «Милосердие»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47722331_1214842148V8q3wZ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142875"/>
            <a:ext cx="6357937" cy="634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  <a:defRPr/>
            </a:pPr>
            <a:r>
              <a:rPr lang="ru-RU" sz="7200" dirty="0" smtClean="0">
                <a:solidFill>
                  <a:schemeClr val="bg1">
                    <a:lumMod val="50000"/>
                  </a:schemeClr>
                </a:solidFill>
              </a:rPr>
              <a:t>О значении слова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ru-RU" sz="7200" dirty="0" smtClean="0">
                <a:solidFill>
                  <a:srgbClr val="FF0000"/>
                </a:solidFill>
              </a:rPr>
              <a:t>МИЛО</a:t>
            </a:r>
            <a:r>
              <a:rPr lang="ru-RU" sz="7200" dirty="0" smtClean="0">
                <a:solidFill>
                  <a:srgbClr val="92D050"/>
                </a:solidFill>
              </a:rPr>
              <a:t>СЕРДИЕ</a:t>
            </a:r>
            <a:endParaRPr lang="ru-RU" sz="7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>
          <a:xfrm>
            <a:off x="571500" y="1000125"/>
            <a:ext cx="8229600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mtClean="0"/>
              <a:t>Не стой в стороне равнодушно,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Когда у кого-то беда.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Рвануться на выручку нужно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В любую минуту всегда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И если кому-то, кому-то поможет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Твоя доброта, улыбка твоя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Ты  счастлив ,что день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Не напрасно был прожит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mtClean="0"/>
              <a:t>Что годы живешь ты не зря.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</TotalTime>
  <Words>309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ОСОБЕННОСТИ ПОДГОТОВКИ  КЛАССНОГО ЧАСА </vt:lpstr>
      <vt:lpstr>ЗАДАЧИ:</vt:lpstr>
      <vt:lpstr>Методы и приёмы проведения классных часов</vt:lpstr>
      <vt:lpstr>Рекомендации по подготовке классного часа</vt:lpstr>
      <vt:lpstr>Классный час на тему: «Милосердие»</vt:lpstr>
      <vt:lpstr>Слайд 6</vt:lpstr>
      <vt:lpstr>Слайд 7</vt:lpstr>
      <vt:lpstr>Слайд 8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Admin</dc:creator>
  <cp:lastModifiedBy>Николай</cp:lastModifiedBy>
  <cp:revision>13</cp:revision>
  <dcterms:created xsi:type="dcterms:W3CDTF">2011-08-17T09:35:34Z</dcterms:created>
  <dcterms:modified xsi:type="dcterms:W3CDTF">2013-05-27T10:28:24Z</dcterms:modified>
</cp:coreProperties>
</file>