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notesMasterIdLst>
    <p:notesMasterId r:id="rId19"/>
  </p:notesMasterIdLst>
  <p:sldIdLst>
    <p:sldId id="258" r:id="rId2"/>
    <p:sldId id="373" r:id="rId3"/>
    <p:sldId id="369" r:id="rId4"/>
    <p:sldId id="377" r:id="rId5"/>
    <p:sldId id="376" r:id="rId6"/>
    <p:sldId id="367" r:id="rId7"/>
    <p:sldId id="379" r:id="rId8"/>
    <p:sldId id="368" r:id="rId9"/>
    <p:sldId id="370" r:id="rId10"/>
    <p:sldId id="265" r:id="rId11"/>
    <p:sldId id="337" r:id="rId12"/>
    <p:sldId id="340" r:id="rId13"/>
    <p:sldId id="355" r:id="rId14"/>
    <p:sldId id="382" r:id="rId15"/>
    <p:sldId id="383" r:id="rId16"/>
    <p:sldId id="381" r:id="rId17"/>
    <p:sldId id="384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FF00FF"/>
    <a:srgbClr val="FF0000"/>
    <a:srgbClr val="93FCFF"/>
    <a:srgbClr val="B9FFFF"/>
    <a:srgbClr val="4FFBFF"/>
    <a:srgbClr val="11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94717" autoAdjust="0"/>
  </p:normalViewPr>
  <p:slideViewPr>
    <p:cSldViewPr>
      <p:cViewPr>
        <p:scale>
          <a:sx n="91" d="100"/>
          <a:sy n="91" d="100"/>
        </p:scale>
        <p:origin x="-1066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06F9CE24-50CB-49E2-B320-5E59D8B1BABD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8CD199D-7F66-4427-B4EF-CA99D02A53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5955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hape 137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5" name="Shape 138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4572000 w 120000"/>
              <a:gd name="T3" fmla="*/ 0 h 120000"/>
              <a:gd name="T4" fmla="*/ 4572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FCF7A3-3133-400B-BC7D-009C1F09CE5E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26E1B-9549-4B08-A7EF-A5A4A9B93E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0700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06DA26-34E1-4095-B318-E8024DEA71BE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FAE02-CEEC-4309-9B66-22AEBA70C7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23359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DCE3E4-1B46-4720-ABF3-0E4753DF68B8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B42FC-A69A-43B4-B05A-CF9F67F361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72872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1A01F6-3B45-4AAC-8358-E0FFB8832527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8E04F-DA87-41DD-A161-979EBED218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0220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9D9456-37BA-4A59-87EB-28D6FCB78536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B743E-0502-499C-82CC-1864AA52FB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22134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7F1847-2DF3-4860-8527-79A8A8CD5F30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C6283-BF53-415D-9351-5D50B3887A9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7109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73879A-B5CB-4E6C-835C-577597BB7405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54A1E-2F16-4A2F-BFF0-CB9F4FC8CB4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66145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88AB07-A861-4616-BC5B-7BCC509E2652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5F770-30F5-4099-8895-41713F42FB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44591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929BE9-6FAD-4D26-8B54-96B47E9F72CD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35666-5973-4044-A977-115CEC64FF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313321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D80677-89FA-4DC8-89CE-D84697DD1497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5C8C5C-D2A2-4DE6-A68D-5D57FA2D04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3773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6AF275-E39A-4062-9A08-C8C0ABF77D75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533C1-41DC-4516-86F1-762A01FF3F1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25620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7030A0"/>
            </a:gs>
            <a:gs pos="30000">
              <a:srgbClr val="93FCFF"/>
            </a:gs>
            <a:gs pos="89000">
              <a:srgbClr val="DBF5F9"/>
            </a:gs>
            <a:gs pos="100000">
              <a:schemeClr val="bg2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fld id="{29730F95-AB07-454B-85CD-1F1A94AA158A}" type="datetimeFigureOut">
              <a:rPr lang="ru-RU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A1B4B7"/>
                </a:solidFill>
              </a:defRPr>
            </a:lvl1pPr>
          </a:lstStyle>
          <a:p>
            <a:fld id="{AF49C0A0-A21F-42A4-9BFC-0D93E308DBD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4885E9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01C4FF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01C4FF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09FF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276475"/>
            <a:ext cx="7786688" cy="14938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t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br>
              <a:rPr lang="tt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сюжетно-ролевой игры </a:t>
            </a:r>
            <a:br>
              <a:rPr lang="tt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</a:t>
            </a:r>
            <a:endParaRPr lang="tt-RU" sz="36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500" y="5143500"/>
            <a:ext cx="5572125" cy="1000125"/>
          </a:xfrm>
          <a:prstGeom prst="rect">
            <a:avLst/>
          </a:prstGeom>
        </p:spPr>
        <p:txBody>
          <a:bodyPr lIns="45720" rIns="45720" anchor="b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tt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Автор: </a:t>
            </a:r>
            <a:r>
              <a:rPr lang="tt-RU" sz="20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Новикова Ирина Александровна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tt-RU" sz="20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воспитатель </a:t>
            </a:r>
          </a:p>
        </p:txBody>
      </p:sp>
      <p:sp>
        <p:nvSpPr>
          <p:cNvPr id="14340" name="AutoShape 2" descr="http://katti.ucoz.ru/_pu/41/419209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14341" name="Прямоугольник 2"/>
          <p:cNvSpPr>
            <a:spLocks noChangeArrowheads="1"/>
          </p:cNvSpPr>
          <p:nvPr/>
        </p:nvSpPr>
        <p:spPr bwMode="auto">
          <a:xfrm>
            <a:off x="460375" y="303213"/>
            <a:ext cx="8288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"Детский сад «Лесная сказка» п. Лонгъюган Надымского района"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4751388" y="6173788"/>
            <a:ext cx="4392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Сюжетосложение (5-7 лет)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4213" y="-65088"/>
            <a:ext cx="8064500" cy="12001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формирования </a:t>
            </a:r>
          </a:p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сюжетно-ролевой игры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367549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768725" y="1268413"/>
            <a:ext cx="4752975" cy="12319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Предметно-игровые действия (1,5-3 года)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2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205038"/>
            <a:ext cx="4106862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Прямоугольник 7"/>
          <p:cNvSpPr>
            <a:spLocks noChangeArrowheads="1"/>
          </p:cNvSpPr>
          <p:nvPr/>
        </p:nvSpPr>
        <p:spPr bwMode="auto">
          <a:xfrm>
            <a:off x="193675" y="4732338"/>
            <a:ext cx="4127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Ролевое действие и взаимодействие (3-5 лет)</a:t>
            </a:r>
          </a:p>
        </p:txBody>
      </p:sp>
      <p:pic>
        <p:nvPicPr>
          <p:cNvPr id="24584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02013"/>
            <a:ext cx="35877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260350"/>
            <a:ext cx="77755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принцип организации сюжетно-ролевой игры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2411413" y="2184400"/>
            <a:ext cx="43211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i="1">
                <a:latin typeface="Times New Roman" pitchFamily="18" charset="0"/>
                <a:cs typeface="Times New Roman" pitchFamily="18" charset="0"/>
              </a:rPr>
              <a:t>воспитатель должен </a:t>
            </a:r>
          </a:p>
          <a:p>
            <a:pPr algn="ctr" eaLnBrk="1" hangingPunct="1"/>
            <a:r>
              <a:rPr lang="ru-RU" altLang="ru-RU" sz="2800" i="1">
                <a:latin typeface="Times New Roman" pitchFamily="18" charset="0"/>
                <a:cs typeface="Times New Roman" pitchFamily="18" charset="0"/>
              </a:rPr>
              <a:t>играть вместе с детьми</a:t>
            </a:r>
            <a:endParaRPr lang="ru-RU" altLang="ru-RU" sz="2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067175" y="1773238"/>
            <a:ext cx="1009650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3844925"/>
            <a:ext cx="8710613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7188" indent="-357188" eaLnBrk="1" hangingPunct="1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носитель игровых умений и умений организованного общения в игре.</a:t>
            </a:r>
          </a:p>
          <a:p>
            <a:pPr eaLnBrk="1" hangingPunct="1">
              <a:defRPr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игровых замыслов и общения детей</a:t>
            </a:r>
          </a:p>
          <a:p>
            <a:pPr eaLnBrk="1" hangingPunct="1">
              <a:defRPr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 играми детей и консультант в  случае возникших затруднений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595313" y="1628775"/>
            <a:ext cx="78486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Косвенные приемы</a:t>
            </a: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 - без непосредственного вмешательства в игру (внесение игрушек, создание игровой обстановки до начала игры)</a:t>
            </a:r>
          </a:p>
          <a:p>
            <a:pPr eaLnBrk="1" hangingPunct="1"/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Прямые приемы</a:t>
            </a: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 - непосредственное включение педагога в игру (ролевое участие в игре, участие в сговоре детей, разъяснение, помощь, совет по ходу игры, предложение новой темы игры и др.)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00113" y="188913"/>
            <a:ext cx="75438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руководства играми детей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1628775"/>
            <a:ext cx="7561262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buFont typeface="Wingdings" panose="05000000000000000000" pitchFamily="2" charset="2"/>
              <a:buChar char="ü"/>
              <a:defRPr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отношения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отношения по сюжету и роли</a:t>
            </a:r>
          </a:p>
          <a:p>
            <a:pPr eaLnBrk="1" hangingPunct="1"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eaLnBrk="1" hangingPunct="1">
              <a:buFont typeface="Wingdings" panose="05000000000000000000" pitchFamily="2" charset="2"/>
              <a:buChar char="ü"/>
              <a:defRPr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Реальные взаимоотношения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отношения детей как партнеров, товарищей, которые выполняют общее дело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8175" y="476250"/>
            <a:ext cx="55721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Взаимоотношения в игре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684213" y="2551113"/>
            <a:ext cx="39592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buFont typeface="Arial" charset="0"/>
              <a:buChar char="•"/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место</a:t>
            </a:r>
          </a:p>
          <a:p>
            <a:pPr marL="457200" indent="-457200" eaLnBrk="1" hangingPunct="1">
              <a:buFont typeface="Arial" charset="0"/>
              <a:buChar char="•"/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время</a:t>
            </a:r>
          </a:p>
          <a:p>
            <a:pPr marL="457200" indent="-457200" eaLnBrk="1" hangingPunct="1">
              <a:buFont typeface="Arial" charset="0"/>
              <a:buChar char="•"/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предметная среда</a:t>
            </a:r>
          </a:p>
          <a:p>
            <a:pPr marL="457200" indent="-457200" eaLnBrk="1" hangingPunct="1">
              <a:buFont typeface="Arial" charset="0"/>
              <a:buChar char="•"/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руководство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00113" y="404813"/>
            <a:ext cx="71643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развития игровой деятельности в детском саду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827088" y="1412875"/>
            <a:ext cx="7489825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Сюжетно-ролевая игра в своей развитой форме, как правило, носит коллективный характер.</a:t>
            </a:r>
          </a:p>
          <a:p>
            <a:pPr algn="ctr" eaLnBrk="1" hangingPunct="1"/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 Это не означает, что дети не могут играть в одиночку. Но наличие детского общества это наиболее благоприятное условие для развития сюжетно-ролевых игр.</a:t>
            </a:r>
          </a:p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>
                <a:latin typeface="Times New Roman" pitchFamily="18" charset="0"/>
                <a:cs typeface="Times New Roman" pitchFamily="18" charset="0"/>
              </a:rPr>
            </a:br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613" y="476250"/>
            <a:ext cx="45720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2492375"/>
            <a:ext cx="8183562" cy="1050925"/>
          </a:xfrm>
        </p:spPr>
        <p:txBody>
          <a:bodyPr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288" y="2108200"/>
            <a:ext cx="8291512" cy="2738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ts val="2400"/>
              <a:buFontTx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Солнцева О.В. Дошкольник в мире игры. Сопровождение сюжетно-ролевых игр детей. – СПб.: Речь, 2010 </a:t>
            </a:r>
          </a:p>
          <a:p>
            <a:pPr>
              <a:spcBef>
                <a:spcPct val="20000"/>
              </a:spcBef>
              <a:buClr>
                <a:schemeClr val="tx1"/>
              </a:buClr>
              <a:buSzPts val="2400"/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ts val="2400"/>
              <a:buFontTx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Акулова О.В., Солнцева О.В. Образовательная область «Социализация. Игра». Как работать по программе «Детство». - СПб.: ДЕТСТВО-ПРЕСС, 2012 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ts val="2400"/>
              <a:buFontTx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из личного архива (для публикации информации о детях получено письменное разрешение родителей)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49500" y="549275"/>
            <a:ext cx="39084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981075" y="4365625"/>
            <a:ext cx="71818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Основной особенностью сюжетно-ролевой игры является наличие в ней воображаемой ситуации. Воображаемая ситуация складывается из сюжета и ролей.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611188" y="908050"/>
            <a:ext cx="7921625" cy="310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Сюжетно-ролевая игра</a:t>
            </a:r>
            <a:endParaRPr lang="ru-RU" altLang="ru-RU" sz="280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80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это основной вид игры ребенка дошкольного возраста.</a:t>
            </a:r>
          </a:p>
          <a:p>
            <a:pPr algn="ctr" eaLnBrk="1" hangingPunct="1"/>
            <a:endParaRPr lang="ru-RU" altLang="ru-RU" sz="280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80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Ей присущи основные черты игры: эмоциональная насыщенность и увлеченность детей, самостоятельность, активность, творчество.</a:t>
            </a:r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76250"/>
            <a:ext cx="8229600" cy="15128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сюжетно-ролевой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игры</a:t>
            </a: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550" y="2566988"/>
            <a:ext cx="3357563" cy="7143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Сюжет</a:t>
            </a:r>
            <a:r>
              <a:rPr lang="ru-RU" dirty="0"/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64163" y="5157788"/>
            <a:ext cx="3357562" cy="7143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lang="ru-RU" dirty="0"/>
              <a:t>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48000" y="3857625"/>
            <a:ext cx="3357563" cy="7143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4"/>
          <p:cNvSpPr>
            <a:spLocks noChangeArrowheads="1"/>
          </p:cNvSpPr>
          <p:nvPr/>
        </p:nvSpPr>
        <p:spPr bwMode="auto">
          <a:xfrm>
            <a:off x="827088" y="3213100"/>
            <a:ext cx="6840537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Сюжет - это та сфера действительности, которая  воспроизводится детьми. </a:t>
            </a:r>
          </a:p>
          <a:p>
            <a:pPr algn="ctr" eaLnBrk="1" hangingPunct="1"/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Сюжет представляет собой отражение ребенком определенных действий, событий, взаимоотношений из жизни и деятельности окружающих. </a:t>
            </a:r>
            <a:endParaRPr lang="ru-RU" altLang="ru-RU" sz="2800"/>
          </a:p>
        </p:txBody>
      </p:sp>
      <p:sp>
        <p:nvSpPr>
          <p:cNvPr id="17411" name="Прямоугольник 5"/>
          <p:cNvSpPr>
            <a:spLocks noChangeArrowheads="1"/>
          </p:cNvSpPr>
          <p:nvPr/>
        </p:nvSpPr>
        <p:spPr bwMode="auto">
          <a:xfrm>
            <a:off x="1619250" y="1249363"/>
            <a:ext cx="58404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Главный компонент сюжетно-ролевой игры, без него нет самой сюжетно-ролевой игры.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1050" y="384175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Сюжет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1398588" y="1341438"/>
            <a:ext cx="6418262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Роль это средство реализации сюжета, т.е. игровая позиция ребенка.</a:t>
            </a:r>
          </a:p>
        </p:txBody>
      </p:sp>
      <p:sp>
        <p:nvSpPr>
          <p:cNvPr id="18435" name="Прямоугольник 4"/>
          <p:cNvSpPr>
            <a:spLocks noChangeArrowheads="1"/>
          </p:cNvSpPr>
          <p:nvPr/>
        </p:nvSpPr>
        <p:spPr bwMode="auto">
          <a:xfrm>
            <a:off x="755650" y="3213100"/>
            <a:ext cx="77041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Для ребенка роль это его игровая позиция: он отождествляет себя с каким-либо персонажем сюжета и действует в соответствии с представлениями о данном персонаже.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20925" y="333375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Роль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68313" y="1916113"/>
            <a:ext cx="7775575" cy="2808287"/>
          </a:xfrm>
        </p:spPr>
        <p:txBody>
          <a:bodyPr/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Содержание это то, что воспроизводится ребенком в качестве центрального и характерного момента деятельности и отношений между взрослыми в их деятельности, и развитие и усложнение.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4075" y="115888"/>
            <a:ext cx="45720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04775"/>
            <a:ext cx="8496300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Чем отличается сюжет игры от ее содержания?</a:t>
            </a:r>
          </a:p>
        </p:txBody>
      </p:sp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1476375" y="1989138"/>
            <a:ext cx="619125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Сюжет игры</a:t>
            </a: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это та область действительности, которая воспроизводится детьми в игре (больница, магазин и др.)</a:t>
            </a:r>
          </a:p>
          <a:p>
            <a:pPr algn="ctr" eaLnBrk="1" hangingPunct="1"/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Содержание игры </a:t>
            </a:r>
          </a:p>
          <a:p>
            <a:pPr algn="ctr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это воспроизведение отношений между людьми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9388" y="1639888"/>
            <a:ext cx="4032250" cy="92392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Бытовые 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(игры в семью, детский сад)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8038" y="5084763"/>
            <a:ext cx="5795962" cy="123666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Общественные 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(игры в празднование Дня рождения города, поход в библиотеку, школу, …)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12825" y="3216275"/>
            <a:ext cx="6397625" cy="121602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Производственные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отражающие профессиональный труд людей (игры в больницу, магазин, салон красоты, …)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188" y="260350"/>
            <a:ext cx="80645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Сюжеты игры  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/>
        </p:nvSpPr>
        <p:spPr>
          <a:xfrm>
            <a:off x="6660232" y="4457342"/>
            <a:ext cx="1288226" cy="730961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25" tIns="45700" rIns="91425" bIns="45700" anchor="ctr">
            <a:spAutoFit/>
          </a:bodyPr>
          <a:lstStyle/>
          <a:p>
            <a:pPr eaLnBrk="1" hangingPunct="1">
              <a:defRPr/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5208271" y="3076311"/>
            <a:ext cx="1297449" cy="648072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25" tIns="45700" rIns="91425" bIns="45700" anchor="ctr">
            <a:spAutoFit/>
          </a:bodyPr>
          <a:lstStyle/>
          <a:p>
            <a:pPr eaLnBrk="1" hangingPunct="1">
              <a:defRPr/>
            </a:pPr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323850" y="187325"/>
            <a:ext cx="8569325" cy="1154113"/>
          </a:xfrm>
        </p:spPr>
        <p:txBody>
          <a:bodyPr lIns="0" tIns="45700" rIns="0" bIns="0" anchorCtr="0">
            <a:spAutoFit/>
          </a:bodyPr>
          <a:lstStyle/>
          <a:p>
            <a:pPr algn="ct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  <a:defRPr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Средство формирования 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игровых умений</a:t>
            </a:r>
          </a:p>
        </p:txBody>
      </p:sp>
      <p:sp>
        <p:nvSpPr>
          <p:cNvPr id="129" name="Shape 129"/>
          <p:cNvSpPr/>
          <p:nvPr/>
        </p:nvSpPr>
        <p:spPr>
          <a:xfrm>
            <a:off x="2267744" y="2804826"/>
            <a:ext cx="3166104" cy="1055563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25" tIns="45700" rIns="91425" bIns="45700" anchor="ctr">
            <a:spAutoFit/>
          </a:bodyPr>
          <a:lstStyle/>
          <a:p>
            <a:pPr algn="ctr" eaLnBrk="1" hangingPunct="1">
              <a:buSzPct val="25000"/>
              <a:defRPr/>
            </a:pP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Однотемные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</a:p>
          <a:p>
            <a:pPr algn="ctr" eaLnBrk="1" hangingPunct="1">
              <a:buSzPct val="25000"/>
              <a:defRPr/>
            </a:pP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Одноперсонажные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130" name="Shape 130"/>
          <p:cNvSpPr/>
          <p:nvPr/>
        </p:nvSpPr>
        <p:spPr>
          <a:xfrm>
            <a:off x="3575927" y="4096418"/>
            <a:ext cx="3456384" cy="1055563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25" tIns="45700" rIns="91425" bIns="45700" anchor="ctr">
            <a:spAutoFit/>
          </a:bodyPr>
          <a:lstStyle/>
          <a:p>
            <a:pPr algn="ctr" eaLnBrk="1" hangingPunct="1">
              <a:buSzPct val="25000"/>
              <a:defRPr/>
            </a:pP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Однотемные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algn="ctr" eaLnBrk="1" hangingPunct="1">
              <a:buSzPct val="25000"/>
              <a:defRPr/>
            </a:pP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Многоперсонажные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131" name="Shape 131"/>
          <p:cNvSpPr/>
          <p:nvPr/>
        </p:nvSpPr>
        <p:spPr>
          <a:xfrm>
            <a:off x="5340124" y="5459926"/>
            <a:ext cx="3384375" cy="108012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25" tIns="45700" rIns="91425" bIns="45700" anchor="ctr">
            <a:spAutoFit/>
          </a:bodyPr>
          <a:lstStyle/>
          <a:p>
            <a:pPr algn="ctr" eaLnBrk="1" hangingPunct="1">
              <a:buSzPct val="25000"/>
              <a:defRPr/>
            </a:pP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Мнотемные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algn="ctr" eaLnBrk="1" hangingPunct="1">
              <a:buSzPct val="25000"/>
              <a:defRPr/>
            </a:pP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Многопресонажны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32" name="Shape 132"/>
          <p:cNvSpPr/>
          <p:nvPr/>
        </p:nvSpPr>
        <p:spPr>
          <a:xfrm>
            <a:off x="315913" y="1450975"/>
            <a:ext cx="2743200" cy="119062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lIns="91425" tIns="45700" rIns="91425" bIns="45700" anchor="ctr">
            <a:spAutoFit/>
          </a:bodyPr>
          <a:lstStyle/>
          <a:p>
            <a:pPr algn="ctr" eaLnBrk="1" hangingPunct="1">
              <a:buSzPct val="25000"/>
              <a:defRPr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Типы сюжета игры</a:t>
            </a:r>
          </a:p>
        </p:txBody>
      </p:sp>
    </p:spTree>
  </p:cSld>
  <p:clrMapOvr>
    <a:masterClrMapping/>
  </p:clrMapOvr>
  <p:transition spd="slow">
    <p:cut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FFFF00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1693</TotalTime>
  <Words>440</Words>
  <Application>Microsoft Office PowerPoint</Application>
  <PresentationFormat>Экран (4:3)</PresentationFormat>
  <Paragraphs>86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Verdana</vt:lpstr>
      <vt:lpstr>Wingdings 2</vt:lpstr>
      <vt:lpstr>Calibri</vt:lpstr>
      <vt:lpstr>Times New Roman</vt:lpstr>
      <vt:lpstr>Wingdings</vt:lpstr>
      <vt:lpstr>Аспект</vt:lpstr>
      <vt:lpstr>Организация  сюжетно-ролевой игры  в детском саду</vt:lpstr>
      <vt:lpstr>Презентация PowerPoint</vt:lpstr>
      <vt:lpstr>Структура  сюжетно-ролевой игры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Средство формирования  игровых умений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Категории вопросов</dc:title>
  <dc:creator>user2</dc:creator>
  <cp:lastModifiedBy>Admin</cp:lastModifiedBy>
  <cp:revision>156</cp:revision>
  <dcterms:created xsi:type="dcterms:W3CDTF">2010-11-30T12:10:32Z</dcterms:created>
  <dcterms:modified xsi:type="dcterms:W3CDTF">2016-04-05T09:09:55Z</dcterms:modified>
</cp:coreProperties>
</file>