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8" r:id="rId3"/>
    <p:sldId id="263" r:id="rId4"/>
    <p:sldId id="257" r:id="rId5"/>
    <p:sldId id="272" r:id="rId6"/>
    <p:sldId id="258" r:id="rId7"/>
    <p:sldId id="259" r:id="rId8"/>
    <p:sldId id="260" r:id="rId9"/>
    <p:sldId id="261" r:id="rId10"/>
    <p:sldId id="262" r:id="rId11"/>
    <p:sldId id="273" r:id="rId12"/>
    <p:sldId id="265" r:id="rId13"/>
    <p:sldId id="266" r:id="rId14"/>
    <p:sldId id="267" r:id="rId15"/>
    <p:sldId id="270" r:id="rId16"/>
    <p:sldId id="269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F17A2-F70A-4065-8602-D1110699FBAA}" type="datetimeFigureOut">
              <a:rPr lang="ru-RU" smtClean="0"/>
              <a:pPr/>
              <a:t>29.10.2013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FAF1B-5E8B-4C3D-9356-F0FEF70AA2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F17A2-F70A-4065-8602-D1110699FBAA}" type="datetimeFigureOut">
              <a:rPr lang="ru-RU" smtClean="0"/>
              <a:pPr/>
              <a:t>29.10.2013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FAF1B-5E8B-4C3D-9356-F0FEF70AA2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F17A2-F70A-4065-8602-D1110699FBAA}" type="datetimeFigureOut">
              <a:rPr lang="ru-RU" smtClean="0"/>
              <a:pPr/>
              <a:t>29.10.2013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FAF1B-5E8B-4C3D-9356-F0FEF70AA2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F17A2-F70A-4065-8602-D1110699FBAA}" type="datetimeFigureOut">
              <a:rPr lang="ru-RU" smtClean="0"/>
              <a:pPr/>
              <a:t>29.10.2013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FAF1B-5E8B-4C3D-9356-F0FEF70AA2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F17A2-F70A-4065-8602-D1110699FBAA}" type="datetimeFigureOut">
              <a:rPr lang="ru-RU" smtClean="0"/>
              <a:pPr/>
              <a:t>29.10.2013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FAF1B-5E8B-4C3D-9356-F0FEF70AA2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F17A2-F70A-4065-8602-D1110699FBAA}" type="datetimeFigureOut">
              <a:rPr lang="ru-RU" smtClean="0"/>
              <a:pPr/>
              <a:t>29.10.2013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FAF1B-5E8B-4C3D-9356-F0FEF70AA2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F17A2-F70A-4065-8602-D1110699FBAA}" type="datetimeFigureOut">
              <a:rPr lang="ru-RU" smtClean="0"/>
              <a:pPr/>
              <a:t>29.10.2013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FAF1B-5E8B-4C3D-9356-F0FEF70AA2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F17A2-F70A-4065-8602-D1110699FBAA}" type="datetimeFigureOut">
              <a:rPr lang="ru-RU" smtClean="0"/>
              <a:pPr/>
              <a:t>29.10.2013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FAF1B-5E8B-4C3D-9356-F0FEF70AA2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F17A2-F70A-4065-8602-D1110699FBAA}" type="datetimeFigureOut">
              <a:rPr lang="ru-RU" smtClean="0"/>
              <a:pPr/>
              <a:t>29.10.2013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FAF1B-5E8B-4C3D-9356-F0FEF70AA2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F17A2-F70A-4065-8602-D1110699FBAA}" type="datetimeFigureOut">
              <a:rPr lang="ru-RU" smtClean="0"/>
              <a:pPr/>
              <a:t>29.10.2013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FAF1B-5E8B-4C3D-9356-F0FEF70AA2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F17A2-F70A-4065-8602-D1110699FBAA}" type="datetimeFigureOut">
              <a:rPr lang="ru-RU" smtClean="0"/>
              <a:pPr/>
              <a:t>29.10.2013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FAF1B-5E8B-4C3D-9356-F0FEF70AA2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1F17A2-F70A-4065-8602-D1110699FBAA}" type="datetimeFigureOut">
              <a:rPr lang="ru-RU" smtClean="0"/>
              <a:pPr/>
              <a:t>29.10.2013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8FAF1B-5E8B-4C3D-9356-F0FEF70AA26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fcior.edu.ru/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wm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fcior.edu.ru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Водород, его   общая характеристика, нахождение в природе и его свойства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57290" y="4357694"/>
            <a:ext cx="6772300" cy="1752600"/>
          </a:xfrm>
        </p:spPr>
        <p:txBody>
          <a:bodyPr>
            <a:normAutofit fontScale="85000" lnSpcReduction="20000"/>
          </a:bodyPr>
          <a:lstStyle/>
          <a:p>
            <a:r>
              <a:rPr lang="ru-RU" sz="2800" dirty="0" smtClean="0">
                <a:solidFill>
                  <a:schemeClr val="accent5">
                    <a:lumMod val="50000"/>
                  </a:schemeClr>
                </a:solidFill>
              </a:rPr>
              <a:t>Урок химии 8 класс</a:t>
            </a:r>
          </a:p>
          <a:p>
            <a:r>
              <a:rPr lang="ru-RU" sz="2800" dirty="0" smtClean="0">
                <a:solidFill>
                  <a:schemeClr val="accent5">
                    <a:lumMod val="50000"/>
                  </a:schemeClr>
                </a:solidFill>
              </a:rPr>
              <a:t>Автор: учитель химии МБОУ КСОШ №1                                                                    Видершпан И. П.</a:t>
            </a:r>
          </a:p>
          <a:p>
            <a:endParaRPr lang="ru-RU" sz="2800" dirty="0" smtClean="0">
              <a:solidFill>
                <a:schemeClr val="accent5">
                  <a:lumMod val="50000"/>
                </a:schemeClr>
              </a:solidFill>
            </a:endParaRPr>
          </a:p>
          <a:p>
            <a:r>
              <a:rPr lang="ru-RU" sz="2000" b="1" dirty="0" smtClean="0">
                <a:solidFill>
                  <a:schemeClr val="accent5">
                    <a:lumMod val="50000"/>
                  </a:schemeClr>
                </a:solidFill>
              </a:rPr>
              <a:t>с.Ключи 2012 г</a:t>
            </a: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928662" y="857232"/>
            <a:ext cx="700092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mtClean="0"/>
              <a:t>     МБОУ </a:t>
            </a:r>
            <a:r>
              <a:rPr lang="ru-RU" dirty="0" smtClean="0"/>
              <a:t>«Ключевская средняя общеобразовательная школа  № 1».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Лабораторная работа</a:t>
            </a:r>
            <a:br>
              <a:rPr lang="ru-RU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«Восстановительные свойства водорода»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643570" y="1714487"/>
            <a:ext cx="3286148" cy="4143405"/>
          </a:xfrm>
        </p:spPr>
        <p:txBody>
          <a:bodyPr>
            <a:norm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Сформулировать определение о восстановительных свойствах водорода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Записать результаты наблюдений</a:t>
            </a:r>
          </a:p>
          <a:p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 t="4569"/>
          <a:stretch>
            <a:fillRect/>
          </a:stretch>
        </p:blipFill>
        <p:spPr bwMode="auto">
          <a:xfrm>
            <a:off x="285721" y="1785926"/>
            <a:ext cx="5250726" cy="3929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Закрепление</a:t>
            </a:r>
            <a:endParaRPr lang="ru-RU" sz="3600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400435"/>
          </a:xfrm>
        </p:spPr>
        <p:txBody>
          <a:bodyPr>
            <a:normAutofit fontScale="70000" lnSpcReduction="20000"/>
          </a:bodyPr>
          <a:lstStyle/>
          <a:p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>ЭОР № 6. Тренажер "Применение водорода"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u="sng" dirty="0" smtClean="0">
                <a:latin typeface="Times New Roman" pitchFamily="18" charset="0"/>
                <a:cs typeface="Times New Roman" pitchFamily="18" charset="0"/>
                <a:hlinkClick r:id="rId2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  <a:hlinkClick r:id="rId2"/>
              </a:rPr>
              <a:t>  </a:t>
            </a:r>
            <a:r>
              <a:rPr lang="ru-RU" u="sng" dirty="0" smtClean="0">
                <a:latin typeface="Times New Roman" pitchFamily="18" charset="0"/>
                <a:cs typeface="Times New Roman" pitchFamily="18" charset="0"/>
                <a:hlinkClick r:id="rId2"/>
              </a:rPr>
              <a:t> </a:t>
            </a:r>
            <a:r>
              <a:rPr lang="en-US" u="sng" dirty="0" smtClean="0">
                <a:latin typeface="Times New Roman" pitchFamily="18" charset="0"/>
                <a:cs typeface="Times New Roman" pitchFamily="18" charset="0"/>
                <a:hlinkClick r:id="rId2"/>
              </a:rPr>
              <a:t>http</a:t>
            </a:r>
            <a:r>
              <a:rPr lang="ru-RU" u="sng" dirty="0" smtClean="0">
                <a:latin typeface="Times New Roman" pitchFamily="18" charset="0"/>
                <a:cs typeface="Times New Roman" pitchFamily="18" charset="0"/>
                <a:hlinkClick r:id="rId2"/>
              </a:rPr>
              <a:t>://</a:t>
            </a:r>
            <a:r>
              <a:rPr lang="en-US" u="sng" dirty="0" smtClean="0">
                <a:latin typeface="Times New Roman" pitchFamily="18" charset="0"/>
                <a:cs typeface="Times New Roman" pitchFamily="18" charset="0"/>
                <a:hlinkClick r:id="rId2"/>
              </a:rPr>
              <a:t>www</a:t>
            </a:r>
            <a:r>
              <a:rPr lang="ru-RU" u="sng" dirty="0" smtClean="0">
                <a:latin typeface="Times New Roman" pitchFamily="18" charset="0"/>
                <a:cs typeface="Times New Roman" pitchFamily="18" charset="0"/>
                <a:hlinkClick r:id="rId2"/>
              </a:rPr>
              <a:t>.</a:t>
            </a:r>
            <a:r>
              <a:rPr lang="en-US" u="sng" dirty="0" err="1" smtClean="0">
                <a:latin typeface="Times New Roman" pitchFamily="18" charset="0"/>
                <a:cs typeface="Times New Roman" pitchFamily="18" charset="0"/>
                <a:hlinkClick r:id="rId2"/>
              </a:rPr>
              <a:t>fcior</a:t>
            </a:r>
            <a:r>
              <a:rPr lang="ru-RU" u="sng" dirty="0" smtClean="0">
                <a:latin typeface="Times New Roman" pitchFamily="18" charset="0"/>
                <a:cs typeface="Times New Roman" pitchFamily="18" charset="0"/>
                <a:hlinkClick r:id="rId2"/>
              </a:rPr>
              <a:t>.</a:t>
            </a:r>
            <a:r>
              <a:rPr lang="en-US" u="sng" dirty="0" err="1" smtClean="0">
                <a:latin typeface="Times New Roman" pitchFamily="18" charset="0"/>
                <a:cs typeface="Times New Roman" pitchFamily="18" charset="0"/>
                <a:hlinkClick r:id="rId2"/>
              </a:rPr>
              <a:t>edu</a:t>
            </a:r>
            <a:r>
              <a:rPr lang="ru-RU" u="sng" dirty="0" smtClean="0">
                <a:latin typeface="Times New Roman" pitchFamily="18" charset="0"/>
                <a:cs typeface="Times New Roman" pitchFamily="18" charset="0"/>
                <a:hlinkClick r:id="rId2"/>
              </a:rPr>
              <a:t>.</a:t>
            </a:r>
            <a:r>
              <a:rPr lang="en-US" u="sng" dirty="0" err="1" smtClean="0">
                <a:latin typeface="Times New Roman" pitchFamily="18" charset="0"/>
                <a:cs typeface="Times New Roman" pitchFamily="18" charset="0"/>
                <a:hlinkClick r:id="rId2"/>
              </a:rPr>
              <a:t>ru</a:t>
            </a:r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u="sng" dirty="0" err="1" smtClean="0">
                <a:latin typeface="Times New Roman" pitchFamily="18" charset="0"/>
                <a:cs typeface="Times New Roman" pitchFamily="18" charset="0"/>
              </a:rPr>
              <a:t>mmlab</a:t>
            </a:r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u="sng" dirty="0" smtClean="0">
                <a:latin typeface="Times New Roman" pitchFamily="18" charset="0"/>
                <a:cs typeface="Times New Roman" pitchFamily="18" charset="0"/>
              </a:rPr>
              <a:t>chemistry</a:t>
            </a:r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>.270</a:t>
            </a:r>
            <a:r>
              <a:rPr lang="en-US" u="sng" dirty="0" smtClean="0">
                <a:latin typeface="Times New Roman" pitchFamily="18" charset="0"/>
                <a:cs typeface="Times New Roman" pitchFamily="18" charset="0"/>
              </a:rPr>
              <a:t>p</a:t>
            </a:r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u="sng" dirty="0" err="1" smtClean="0">
                <a:latin typeface="Times New Roman" pitchFamily="18" charset="0"/>
                <a:cs typeface="Times New Roman" pitchFamily="18" charset="0"/>
              </a:rPr>
              <a:t>oms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Модуль включает задание, в котором нужно заполнить схему, перетаскивая предлагаемые уравнения реакций в соответствующие им ячейки.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>ЭОР № 7. Тренажер "Химические свойства водорода"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u="sng" dirty="0" smtClean="0">
                <a:latin typeface="Times New Roman" pitchFamily="18" charset="0"/>
                <a:cs typeface="Times New Roman" pitchFamily="18" charset="0"/>
                <a:hlinkClick r:id="rId2"/>
              </a:rPr>
              <a:t>     </a:t>
            </a:r>
            <a:r>
              <a:rPr lang="en-US" u="sng" dirty="0" smtClean="0">
                <a:latin typeface="Times New Roman" pitchFamily="18" charset="0"/>
                <a:cs typeface="Times New Roman" pitchFamily="18" charset="0"/>
                <a:hlinkClick r:id="rId2"/>
              </a:rPr>
              <a:t>http://www.fcior.edu.ru</a:t>
            </a:r>
            <a:r>
              <a:rPr lang="en-US" u="sng" dirty="0" smtClean="0">
                <a:latin typeface="Times New Roman" pitchFamily="18" charset="0"/>
                <a:cs typeface="Times New Roman" pitchFamily="18" charset="0"/>
              </a:rPr>
              <a:t>   mmlab.chemistry.271p.oms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Модуль включает 6 заданий, где необходимо ввести уравнения реакций с клавиатуры в активное поле ввода и уравнять их.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274638"/>
            <a:ext cx="8329642" cy="796908"/>
          </a:xfrm>
        </p:spPr>
        <p:txBody>
          <a:bodyPr>
            <a:normAutofit fontScale="90000"/>
          </a:bodyPr>
          <a:lstStyle/>
          <a:p>
            <a:pPr algn="l"/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 </a:t>
            </a:r>
            <a:r>
              <a:rPr lang="ru-RU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Тесты по теме "Водород"</a:t>
            </a:r>
            <a:endParaRPr lang="ru-RU" sz="3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429388" y="1714488"/>
            <a:ext cx="2500298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Проверка  и </a:t>
            </a: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корректировка </a:t>
            </a: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полученных </a:t>
            </a: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знаний</a:t>
            </a:r>
            <a:endParaRPr lang="ru-RU" sz="28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 t="5064"/>
          <a:stretch>
            <a:fillRect/>
          </a:stretch>
        </p:blipFill>
        <p:spPr bwMode="auto">
          <a:xfrm>
            <a:off x="163943" y="1643050"/>
            <a:ext cx="6045853" cy="4500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>
            <a:normAutofit/>
          </a:bodyPr>
          <a:lstStyle/>
          <a:p>
            <a:r>
              <a:rPr lang="ru-RU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Тесты по теме "Водород" (</a:t>
            </a:r>
            <a:r>
              <a:rPr lang="ru-RU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вариатив</a:t>
            </a:r>
            <a:r>
              <a:rPr lang="ru-RU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ru-RU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715140" y="1600200"/>
            <a:ext cx="1971660" cy="4525963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 l="-2083" t="3985" b="-963"/>
          <a:stretch>
            <a:fillRect/>
          </a:stretch>
        </p:blipFill>
        <p:spPr bwMode="auto">
          <a:xfrm>
            <a:off x="571472" y="1217314"/>
            <a:ext cx="7572428" cy="56406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329642" cy="1143000"/>
          </a:xfrm>
        </p:spPr>
        <p:txBody>
          <a:bodyPr>
            <a:normAutofit fontScale="90000"/>
          </a:bodyPr>
          <a:lstStyle/>
          <a:p>
            <a:r>
              <a:rPr lang="ru-RU" sz="27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Тесты по теме </a:t>
            </a:r>
            <a:br>
              <a:rPr lang="ru-RU" sz="27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7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"Водород, физические и химические свойства, получение"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072330" y="1600200"/>
            <a:ext cx="1614470" cy="4525963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 l="-1180" t="4905"/>
          <a:stretch>
            <a:fillRect/>
          </a:stretch>
        </p:blipFill>
        <p:spPr bwMode="auto">
          <a:xfrm>
            <a:off x="857224" y="1285860"/>
            <a:ext cx="7339037" cy="5408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Домашнее задание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14810" y="2071678"/>
            <a:ext cx="4643470" cy="4054485"/>
          </a:xfrm>
        </p:spPr>
        <p:txBody>
          <a:bodyPr/>
          <a:lstStyle/>
          <a:p>
            <a:r>
              <a:rPr lang="ru-RU" dirty="0" smtClean="0"/>
              <a:t> п. 25,26,27 (изучить) </a:t>
            </a:r>
          </a:p>
          <a:p>
            <a:r>
              <a:rPr lang="ru-RU" dirty="0" smtClean="0"/>
              <a:t>Вопросы № 1-3 (устно)</a:t>
            </a:r>
          </a:p>
          <a:p>
            <a:pPr>
              <a:buNone/>
            </a:pPr>
            <a:r>
              <a:rPr lang="ru-RU" dirty="0" smtClean="0"/>
              <a:t>          №  5,9  (письменно)</a:t>
            </a:r>
          </a:p>
          <a:p>
            <a:pPr>
              <a:buNone/>
            </a:pPr>
            <a:r>
              <a:rPr lang="ru-RU" dirty="0" smtClean="0"/>
              <a:t>          стр. 76-77</a:t>
            </a:r>
            <a:endParaRPr lang="ru-RU" dirty="0"/>
          </a:p>
        </p:txBody>
      </p:sp>
      <p:pic>
        <p:nvPicPr>
          <p:cNvPr id="5" name="Picture 13" descr="BS00554_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2357430"/>
            <a:ext cx="2514600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WordArt 5"/>
          <p:cNvSpPr>
            <a:spLocks noChangeArrowheads="1" noChangeShapeType="1" noTextEdit="1"/>
          </p:cNvSpPr>
          <p:nvPr/>
        </p:nvSpPr>
        <p:spPr bwMode="auto">
          <a:xfrm>
            <a:off x="2357422" y="357166"/>
            <a:ext cx="4552952" cy="1447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3600" kern="10" dirty="0">
                <a:ln w="9525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D60093"/>
                </a:solidFill>
                <a:latin typeface="Monotype Corsiva" pitchFamily="66" charset="0"/>
                <a:cs typeface="Arial"/>
              </a:rPr>
              <a:t>Итог урока</a:t>
            </a:r>
          </a:p>
          <a:p>
            <a:r>
              <a:rPr lang="ru-RU" sz="3600" kern="10" dirty="0">
                <a:ln w="9525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D60093"/>
                </a:solidFill>
                <a:latin typeface="Monotype Corsiva" pitchFamily="66" charset="0"/>
                <a:cs typeface="Arial"/>
              </a:rPr>
              <a:t>Выберите</a:t>
            </a:r>
          </a:p>
        </p:txBody>
      </p:sp>
      <p:grpSp>
        <p:nvGrpSpPr>
          <p:cNvPr id="2" name="Group 26"/>
          <p:cNvGrpSpPr>
            <a:grpSpLocks/>
          </p:cNvGrpSpPr>
          <p:nvPr/>
        </p:nvGrpSpPr>
        <p:grpSpPr bwMode="auto">
          <a:xfrm>
            <a:off x="428596" y="2057400"/>
            <a:ext cx="7815263" cy="4479925"/>
            <a:chOff x="405" y="1296"/>
            <a:chExt cx="4923" cy="2822"/>
          </a:xfrm>
        </p:grpSpPr>
        <p:sp>
          <p:nvSpPr>
            <p:cNvPr id="6" name="Text Box 9"/>
            <p:cNvSpPr txBox="1">
              <a:spLocks noChangeArrowheads="1"/>
            </p:cNvSpPr>
            <p:nvPr/>
          </p:nvSpPr>
          <p:spPr bwMode="auto">
            <a:xfrm>
              <a:off x="405" y="3375"/>
              <a:ext cx="1440" cy="5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2400" b="1" dirty="0">
                  <a:solidFill>
                    <a:srgbClr val="0000FF"/>
                  </a:solidFill>
                </a:rPr>
                <a:t>Мне было интересно</a:t>
              </a:r>
            </a:p>
          </p:txBody>
        </p:sp>
        <p:sp>
          <p:nvSpPr>
            <p:cNvPr id="7" name="Text Box 12"/>
            <p:cNvSpPr txBox="1">
              <a:spLocks noChangeArrowheads="1"/>
            </p:cNvSpPr>
            <p:nvPr/>
          </p:nvSpPr>
          <p:spPr bwMode="auto">
            <a:xfrm>
              <a:off x="2544" y="2688"/>
              <a:ext cx="1440" cy="5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2400" b="1" dirty="0">
                  <a:solidFill>
                    <a:srgbClr val="0066FF"/>
                  </a:solidFill>
                </a:rPr>
                <a:t>Доволен оценкой</a:t>
              </a:r>
            </a:p>
          </p:txBody>
        </p:sp>
        <p:sp>
          <p:nvSpPr>
            <p:cNvPr id="8" name="Text Box 14"/>
            <p:cNvSpPr txBox="1">
              <a:spLocks noChangeArrowheads="1"/>
            </p:cNvSpPr>
            <p:nvPr/>
          </p:nvSpPr>
          <p:spPr bwMode="auto">
            <a:xfrm>
              <a:off x="2496" y="1296"/>
              <a:ext cx="1440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2400" b="1" dirty="0">
                  <a:solidFill>
                    <a:srgbClr val="0066FF"/>
                  </a:solidFill>
                </a:rPr>
                <a:t>Здорово</a:t>
              </a:r>
            </a:p>
          </p:txBody>
        </p:sp>
        <p:sp>
          <p:nvSpPr>
            <p:cNvPr id="9" name="Text Box 18"/>
            <p:cNvSpPr txBox="1">
              <a:spLocks noChangeArrowheads="1"/>
            </p:cNvSpPr>
            <p:nvPr/>
          </p:nvSpPr>
          <p:spPr bwMode="auto">
            <a:xfrm>
              <a:off x="3888" y="3600"/>
              <a:ext cx="1440" cy="5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2400" b="1" dirty="0">
                  <a:solidFill>
                    <a:srgbClr val="3399FF"/>
                  </a:solidFill>
                </a:rPr>
                <a:t>Оценка урока - отлично</a:t>
              </a:r>
            </a:p>
          </p:txBody>
        </p:sp>
      </p:grpSp>
      <p:grpSp>
        <p:nvGrpSpPr>
          <p:cNvPr id="3" name="Group 23"/>
          <p:cNvGrpSpPr>
            <a:grpSpLocks/>
          </p:cNvGrpSpPr>
          <p:nvPr/>
        </p:nvGrpSpPr>
        <p:grpSpPr bwMode="auto">
          <a:xfrm>
            <a:off x="838200" y="1752600"/>
            <a:ext cx="8153400" cy="2727325"/>
            <a:chOff x="528" y="1104"/>
            <a:chExt cx="5136" cy="1718"/>
          </a:xfrm>
        </p:grpSpPr>
        <p:sp>
          <p:nvSpPr>
            <p:cNvPr id="11" name="Text Box 6"/>
            <p:cNvSpPr txBox="1">
              <a:spLocks noChangeArrowheads="1"/>
            </p:cNvSpPr>
            <p:nvPr/>
          </p:nvSpPr>
          <p:spPr bwMode="auto">
            <a:xfrm>
              <a:off x="528" y="1296"/>
              <a:ext cx="1440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2400" b="1" dirty="0">
                  <a:solidFill>
                    <a:srgbClr val="FF0000"/>
                  </a:solidFill>
                </a:rPr>
                <a:t>Важная тема</a:t>
              </a:r>
            </a:p>
          </p:txBody>
        </p:sp>
        <p:sp>
          <p:nvSpPr>
            <p:cNvPr id="12" name="Text Box 19"/>
            <p:cNvSpPr txBox="1">
              <a:spLocks noChangeArrowheads="1"/>
            </p:cNvSpPr>
            <p:nvPr/>
          </p:nvSpPr>
          <p:spPr bwMode="auto">
            <a:xfrm>
              <a:off x="3792" y="1104"/>
              <a:ext cx="1440" cy="5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2400" b="1" dirty="0">
                  <a:solidFill>
                    <a:srgbClr val="FF0066"/>
                  </a:solidFill>
                </a:rPr>
                <a:t>Оценка урока - хорошо</a:t>
              </a:r>
            </a:p>
          </p:txBody>
        </p:sp>
        <p:sp>
          <p:nvSpPr>
            <p:cNvPr id="13" name="Text Box 21"/>
            <p:cNvSpPr txBox="1">
              <a:spLocks noChangeArrowheads="1"/>
            </p:cNvSpPr>
            <p:nvPr/>
          </p:nvSpPr>
          <p:spPr bwMode="auto">
            <a:xfrm>
              <a:off x="3792" y="2304"/>
              <a:ext cx="1872" cy="5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2400" b="1" dirty="0">
                  <a:solidFill>
                    <a:srgbClr val="FF0066"/>
                  </a:solidFill>
                </a:rPr>
                <a:t>Ничего особенного</a:t>
              </a:r>
            </a:p>
          </p:txBody>
        </p:sp>
      </p:grpSp>
      <p:sp>
        <p:nvSpPr>
          <p:cNvPr id="24" name="Text Box 10"/>
          <p:cNvSpPr txBox="1">
            <a:spLocks noChangeArrowheads="1"/>
          </p:cNvSpPr>
          <p:nvPr/>
        </p:nvSpPr>
        <p:spPr bwMode="auto">
          <a:xfrm>
            <a:off x="1643042" y="4071942"/>
            <a:ext cx="22860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 dirty="0">
                <a:solidFill>
                  <a:srgbClr val="009900"/>
                </a:solidFill>
              </a:rPr>
              <a:t>Ничего не понятно</a:t>
            </a:r>
          </a:p>
        </p:txBody>
      </p:sp>
      <p:sp>
        <p:nvSpPr>
          <p:cNvPr id="25" name="Text Box 8"/>
          <p:cNvSpPr txBox="1">
            <a:spLocks noChangeArrowheads="1"/>
          </p:cNvSpPr>
          <p:nvPr/>
        </p:nvSpPr>
        <p:spPr bwMode="auto">
          <a:xfrm>
            <a:off x="428596" y="3571876"/>
            <a:ext cx="22860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 dirty="0">
                <a:solidFill>
                  <a:srgbClr val="CC99FF"/>
                </a:solidFill>
              </a:rPr>
              <a:t>Есть вопросы</a:t>
            </a:r>
          </a:p>
        </p:txBody>
      </p:sp>
      <p:sp>
        <p:nvSpPr>
          <p:cNvPr id="26" name="Text Box 22"/>
          <p:cNvSpPr txBox="1">
            <a:spLocks noChangeArrowheads="1"/>
          </p:cNvSpPr>
          <p:nvPr/>
        </p:nvSpPr>
        <p:spPr bwMode="auto">
          <a:xfrm>
            <a:off x="1785918" y="2643182"/>
            <a:ext cx="2286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 dirty="0">
                <a:solidFill>
                  <a:srgbClr val="009900"/>
                </a:solidFill>
              </a:rPr>
              <a:t>Свой вариант</a:t>
            </a:r>
          </a:p>
        </p:txBody>
      </p:sp>
      <p:sp>
        <p:nvSpPr>
          <p:cNvPr id="27" name="Text Box 16"/>
          <p:cNvSpPr txBox="1">
            <a:spLocks noChangeArrowheads="1"/>
          </p:cNvSpPr>
          <p:nvPr/>
        </p:nvSpPr>
        <p:spPr bwMode="auto">
          <a:xfrm>
            <a:off x="3643306" y="3714752"/>
            <a:ext cx="2286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 dirty="0">
                <a:solidFill>
                  <a:srgbClr val="996633"/>
                </a:solidFill>
              </a:rPr>
              <a:t>Было скучно</a:t>
            </a:r>
          </a:p>
        </p:txBody>
      </p:sp>
      <p:sp>
        <p:nvSpPr>
          <p:cNvPr id="28" name="Text Box 15"/>
          <p:cNvSpPr txBox="1">
            <a:spLocks noChangeArrowheads="1"/>
          </p:cNvSpPr>
          <p:nvPr/>
        </p:nvSpPr>
        <p:spPr bwMode="auto">
          <a:xfrm>
            <a:off x="7000892" y="2786058"/>
            <a:ext cx="1857388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 dirty="0">
                <a:solidFill>
                  <a:srgbClr val="FF9900"/>
                </a:solidFill>
              </a:rPr>
              <a:t>Довольна оценкой</a:t>
            </a:r>
          </a:p>
        </p:txBody>
      </p:sp>
      <p:sp>
        <p:nvSpPr>
          <p:cNvPr id="29" name="Text Box 17"/>
          <p:cNvSpPr txBox="1">
            <a:spLocks noChangeArrowheads="1"/>
          </p:cNvSpPr>
          <p:nvPr/>
        </p:nvSpPr>
        <p:spPr bwMode="auto">
          <a:xfrm>
            <a:off x="6262658" y="4724400"/>
            <a:ext cx="22860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 dirty="0">
                <a:solidFill>
                  <a:srgbClr val="33CC33"/>
                </a:solidFill>
              </a:rPr>
              <a:t>Узнал(а) много нового</a:t>
            </a:r>
          </a:p>
        </p:txBody>
      </p:sp>
      <p:sp>
        <p:nvSpPr>
          <p:cNvPr id="30" name="Text Box 11"/>
          <p:cNvSpPr txBox="1">
            <a:spLocks noChangeArrowheads="1"/>
          </p:cNvSpPr>
          <p:nvPr/>
        </p:nvSpPr>
        <p:spPr bwMode="auto">
          <a:xfrm>
            <a:off x="2224058" y="5029200"/>
            <a:ext cx="2286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 dirty="0">
                <a:solidFill>
                  <a:srgbClr val="FF66FF"/>
                </a:solidFill>
              </a:rPr>
              <a:t>Я молодец!</a:t>
            </a:r>
          </a:p>
        </p:txBody>
      </p:sp>
      <p:sp>
        <p:nvSpPr>
          <p:cNvPr id="31" name="Text Box 20"/>
          <p:cNvSpPr txBox="1">
            <a:spLocks noChangeArrowheads="1"/>
          </p:cNvSpPr>
          <p:nvPr/>
        </p:nvSpPr>
        <p:spPr bwMode="auto">
          <a:xfrm>
            <a:off x="2986058" y="5638800"/>
            <a:ext cx="2286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 dirty="0">
                <a:solidFill>
                  <a:srgbClr val="9966FF"/>
                </a:solidFill>
              </a:rPr>
              <a:t>Легкая тема</a:t>
            </a:r>
          </a:p>
        </p:txBody>
      </p:sp>
      <p:sp>
        <p:nvSpPr>
          <p:cNvPr id="32" name="Text Box 7"/>
          <p:cNvSpPr txBox="1">
            <a:spLocks noChangeArrowheads="1"/>
          </p:cNvSpPr>
          <p:nvPr/>
        </p:nvSpPr>
        <p:spPr bwMode="auto">
          <a:xfrm>
            <a:off x="357158" y="2643182"/>
            <a:ext cx="22860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 dirty="0">
                <a:solidFill>
                  <a:srgbClr val="FF00FF"/>
                </a:solidFill>
              </a:rPr>
              <a:t>Урок понравился</a:t>
            </a:r>
          </a:p>
        </p:txBody>
      </p:sp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3857620" y="2714621"/>
            <a:ext cx="321471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943634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С удовольствием работал 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943634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        в виртуальной                               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b="1" dirty="0" smtClean="0">
                <a:solidFill>
                  <a:srgbClr val="943634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           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943634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лаборатории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0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5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500"/>
                            </p:stCondLst>
                            <p:childTnLst>
                              <p:par>
                                <p:cTn id="4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6000"/>
                            </p:stCondLst>
                            <p:childTnLst>
                              <p:par>
                                <p:cTn id="5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20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20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20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4032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28604"/>
            <a:ext cx="8229600" cy="6215106"/>
          </a:xfrm>
        </p:spPr>
        <p:txBody>
          <a:bodyPr>
            <a:normAutofit fontScale="85000" lnSpcReduction="20000"/>
          </a:bodyPr>
          <a:lstStyle/>
          <a:p>
            <a:pPr lvl="0">
              <a:buNone/>
            </a:pPr>
            <a:r>
              <a:rPr lang="ru-RU" sz="3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Цели.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сформировать знания учащихся о водороде как  о атоме и простом веществе,  его способах  получении, свойствах и применении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научить учащихся работать в виртуальной лаборатории </a:t>
            </a: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с  проведением   в  реализованной  на  экране  монитора лаборатории    со  всем   оборудованием  и   химической посудой,  а  также  химическими реагентами.</a:t>
            </a:r>
          </a:p>
          <a:p>
            <a:pPr lvl="0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продолжить   обучение  учащихся работе  с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анимациями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, компьютерными    тестами.</a:t>
            </a:r>
          </a:p>
          <a:p>
            <a:pPr lvl="0"/>
            <a:endParaRPr lang="ru-RU" sz="2000" dirty="0" smtClean="0"/>
          </a:p>
          <a:p>
            <a:pPr lvl="0">
              <a:buNone/>
            </a:pPr>
            <a:r>
              <a:rPr lang="ru-RU" sz="2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Ресурсы.</a:t>
            </a:r>
          </a:p>
          <a:p>
            <a:pPr lvl="0">
              <a:buNone/>
            </a:pPr>
            <a:r>
              <a:rPr lang="ru-RU" sz="2400" u="sng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2400" b="1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  <a:hlinkClick r:id="rId2"/>
              </a:rPr>
              <a:t>http://www.fcior.edu.ru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        </a:t>
            </a:r>
          </a:p>
          <a:p>
            <a:pPr lvl="0">
              <a:buNone/>
            </a:pP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mmlab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chemistry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.264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oms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              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mmlab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chemistry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.265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oms</a:t>
            </a:r>
            <a:endParaRPr lang="ru-RU" sz="2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mmlab.chemistry.654p.oms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              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mmlab.chemistry.267p.oms</a:t>
            </a:r>
            <a:endParaRPr lang="ru-RU" sz="2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mmlab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chemistry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.276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p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oms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             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mmlab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chemistry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.270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p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oms</a:t>
            </a:r>
            <a:endParaRPr lang="ru-RU" sz="2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mmlab.chemistry.271p.oms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             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mmlab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chemistry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.278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oms</a:t>
            </a:r>
            <a:endParaRPr lang="ru-RU" sz="2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mmlab.chemistry.269k.oms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              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mmlab.chemistry.279k.oms</a:t>
            </a:r>
            <a:endParaRPr lang="ru-RU" sz="2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400" b="1" u="sng" dirty="0" smtClean="0"/>
          </a:p>
          <a:p>
            <a:pPr>
              <a:buNone/>
            </a:pPr>
            <a:endParaRPr lang="ru-RU" sz="2400" b="1" u="sng" dirty="0" smtClean="0"/>
          </a:p>
          <a:p>
            <a:pPr>
              <a:buNone/>
            </a:pPr>
            <a:endParaRPr lang="ru-RU" sz="2400" dirty="0" smtClean="0"/>
          </a:p>
          <a:p>
            <a:pPr>
              <a:buNone/>
            </a:pPr>
            <a:endParaRPr lang="ru-RU" sz="2400" dirty="0" smtClean="0"/>
          </a:p>
          <a:p>
            <a:pPr>
              <a:buNone/>
            </a:pPr>
            <a:endParaRPr lang="ru-RU" sz="2400" dirty="0" smtClean="0"/>
          </a:p>
          <a:p>
            <a:pPr>
              <a:buNone/>
            </a:pPr>
            <a:endParaRPr lang="ru-RU" sz="2400" dirty="0" smtClean="0"/>
          </a:p>
          <a:p>
            <a:pPr lvl="0">
              <a:buNone/>
            </a:pPr>
            <a:endParaRPr lang="ru-RU" sz="2400" dirty="0" smtClean="0"/>
          </a:p>
          <a:p>
            <a:pPr>
              <a:buNone/>
            </a:pPr>
            <a:endParaRPr lang="ru-RU" sz="2400" dirty="0" smtClean="0"/>
          </a:p>
          <a:p>
            <a:pPr lvl="0"/>
            <a:endParaRPr lang="ru-RU" sz="2400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594"/>
          </a:xfrm>
        </p:spPr>
        <p:txBody>
          <a:bodyPr>
            <a:normAutofit/>
          </a:bodyPr>
          <a:lstStyle/>
          <a:p>
            <a:r>
              <a:rPr lang="en-US" sz="2700" dirty="0" smtClean="0">
                <a:latin typeface="Times New Roman" pitchFamily="18" charset="0"/>
                <a:cs typeface="Times New Roman" pitchFamily="18" charset="0"/>
              </a:rPr>
              <a:t>I.   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Изучение нового материала</a:t>
            </a: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31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Водород в природе</a:t>
            </a:r>
            <a:endParaRPr lang="ru-RU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215074" y="1600200"/>
            <a:ext cx="2643206" cy="4525963"/>
          </a:xfrm>
        </p:spPr>
        <p:txBody>
          <a:bodyPr/>
          <a:lstStyle/>
          <a:p>
            <a:pPr algn="ctr">
              <a:buNone/>
            </a:pPr>
            <a:r>
              <a:rPr lang="ru-RU" dirty="0" smtClean="0"/>
              <a:t>Фронтальная</a:t>
            </a:r>
          </a:p>
          <a:p>
            <a:pPr algn="ctr">
              <a:buNone/>
            </a:pPr>
            <a:r>
              <a:rPr lang="ru-RU" dirty="0" smtClean="0"/>
              <a:t>беседа с </a:t>
            </a:r>
          </a:p>
          <a:p>
            <a:pPr algn="ctr">
              <a:buNone/>
            </a:pPr>
            <a:r>
              <a:rPr lang="ru-RU" dirty="0" smtClean="0"/>
              <a:t>классом по ЭОР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 l="10986" t="10742" r="10644" b="11133"/>
          <a:stretch>
            <a:fillRect/>
          </a:stretch>
        </p:blipFill>
        <p:spPr bwMode="auto">
          <a:xfrm>
            <a:off x="142845" y="1357298"/>
            <a:ext cx="5996326" cy="44832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42852"/>
            <a:ext cx="9429784" cy="1000132"/>
          </a:xfrm>
        </p:spPr>
        <p:txBody>
          <a:bodyPr>
            <a:normAutofit/>
          </a:bodyPr>
          <a:lstStyle/>
          <a:p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Водород – простое вещество. Физические свойства водорода</a:t>
            </a:r>
            <a:endParaRPr lang="ru-RU" sz="2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57818" y="1428736"/>
            <a:ext cx="3429024" cy="4697427"/>
          </a:xfrm>
        </p:spPr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ru-RU" i="1" dirty="0" smtClean="0"/>
              <a:t>  Задания учащимся</a:t>
            </a:r>
            <a:r>
              <a:rPr lang="ru-RU" dirty="0" smtClean="0"/>
              <a:t>:</a:t>
            </a:r>
          </a:p>
          <a:p>
            <a:pPr>
              <a:buNone/>
            </a:pPr>
            <a:r>
              <a:rPr lang="ru-RU" dirty="0" smtClean="0"/>
              <a:t>  Выделите основные</a:t>
            </a:r>
          </a:p>
          <a:p>
            <a:pPr>
              <a:buNone/>
            </a:pPr>
            <a:r>
              <a:rPr lang="ru-RU" dirty="0" smtClean="0"/>
              <a:t>физические свойства </a:t>
            </a:r>
          </a:p>
          <a:p>
            <a:pPr>
              <a:buNone/>
            </a:pPr>
            <a:r>
              <a:rPr lang="ru-RU" dirty="0" smtClean="0"/>
              <a:t>водорода, дать </a:t>
            </a:r>
          </a:p>
          <a:p>
            <a:pPr>
              <a:buNone/>
            </a:pPr>
            <a:r>
              <a:rPr lang="ru-RU" dirty="0" smtClean="0"/>
              <a:t>характеристику атому </a:t>
            </a:r>
          </a:p>
          <a:p>
            <a:pPr>
              <a:buNone/>
            </a:pPr>
            <a:r>
              <a:rPr lang="ru-RU" dirty="0" smtClean="0"/>
              <a:t>водорода  и молекуле </a:t>
            </a:r>
          </a:p>
          <a:p>
            <a:pPr>
              <a:buNone/>
            </a:pPr>
            <a:r>
              <a:rPr lang="ru-RU" dirty="0" smtClean="0"/>
              <a:t>водорода как </a:t>
            </a:r>
          </a:p>
          <a:p>
            <a:pPr>
              <a:buNone/>
            </a:pPr>
            <a:r>
              <a:rPr lang="ru-RU" dirty="0" smtClean="0"/>
              <a:t>простому веществу. </a:t>
            </a:r>
          </a:p>
          <a:p>
            <a:pPr>
              <a:buNone/>
            </a:pPr>
            <a:r>
              <a:rPr lang="ru-RU" i="1" dirty="0" smtClean="0"/>
              <a:t>       Работа по ЭОР</a:t>
            </a:r>
            <a:endParaRPr lang="ru-RU" i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 t="3307"/>
          <a:stretch>
            <a:fillRect/>
          </a:stretch>
        </p:blipFill>
        <p:spPr bwMode="auto">
          <a:xfrm>
            <a:off x="285720" y="1857364"/>
            <a:ext cx="4860316" cy="3685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</p:spPr>
        <p:txBody>
          <a:bodyPr>
            <a:normAutofit fontScale="90000"/>
          </a:bodyPr>
          <a:lstStyle/>
          <a:p>
            <a:r>
              <a:rPr lang="ru-RU" sz="3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Лабораторная работа "Конструирование модели молекулы водорода"</a:t>
            </a:r>
            <a:endParaRPr lang="ru-RU" sz="3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86446" y="1571612"/>
            <a:ext cx="3071802" cy="4525963"/>
          </a:xfrm>
        </p:spPr>
        <p:txBody>
          <a:bodyPr/>
          <a:lstStyle/>
          <a:p>
            <a:pPr>
              <a:buNone/>
            </a:pP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Первичное</a:t>
            </a:r>
          </a:p>
          <a:p>
            <a:pPr>
              <a:buNone/>
            </a:pP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        закрепление</a:t>
            </a:r>
          </a:p>
          <a:p>
            <a:pPr>
              <a:buNone/>
            </a:pPr>
            <a:endParaRPr lang="ru-RU" sz="2800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Выполняют</a:t>
            </a: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работу по</a:t>
            </a: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конструированию </a:t>
            </a: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молекул.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643050"/>
            <a:ext cx="5286412" cy="4145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28604"/>
            <a:ext cx="8229600" cy="989034"/>
          </a:xfrm>
        </p:spPr>
        <p:txBody>
          <a:bodyPr>
            <a:normAutofit fontScale="90000"/>
          </a:bodyPr>
          <a:lstStyle/>
          <a:p>
            <a:r>
              <a:rPr lang="ru-RU" sz="3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Лабораторная работа </a:t>
            </a:r>
            <a:br>
              <a:rPr lang="ru-RU" sz="3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"Получение и свойства водорода”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 flipH="1">
            <a:off x="5857884" y="1285860"/>
            <a:ext cx="3071834" cy="5143536"/>
          </a:xfrm>
        </p:spPr>
        <p:txBody>
          <a:bodyPr>
            <a:normAutofit fontScale="77500" lnSpcReduction="20000"/>
          </a:bodyPr>
          <a:lstStyle/>
          <a:p>
            <a:pPr algn="ctr">
              <a:buNone/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Выполнение</a:t>
            </a:r>
          </a:p>
          <a:p>
            <a:pPr algn="ctr">
              <a:buNone/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виртуальной </a:t>
            </a:r>
          </a:p>
          <a:p>
            <a:pPr algn="ctr">
              <a:buNone/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лабораторной</a:t>
            </a:r>
          </a:p>
          <a:p>
            <a:pPr algn="ctr">
              <a:buNone/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работы по ЭОР</a:t>
            </a:r>
          </a:p>
          <a:p>
            <a:pPr>
              <a:buNone/>
            </a:pPr>
            <a:endParaRPr lang="ru-RU" i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Вопросы к заданиям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При взаимодействии каких металлов с кислотой образуется водород?</a:t>
            </a:r>
          </a:p>
          <a:p>
            <a:pPr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 t="4248"/>
          <a:stretch>
            <a:fillRect/>
          </a:stretch>
        </p:blipFill>
        <p:spPr bwMode="auto">
          <a:xfrm>
            <a:off x="285720" y="1857364"/>
            <a:ext cx="5316606" cy="39917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9784"/>
          </a:xfrm>
        </p:spPr>
        <p:txBody>
          <a:bodyPr>
            <a:noAutofit/>
          </a:bodyPr>
          <a:lstStyle/>
          <a:p>
            <a:r>
              <a:rPr lang="ru-RU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Лабораторная работа </a:t>
            </a:r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"</a:t>
            </a:r>
            <a:r>
              <a:rPr lang="ru-RU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Получение и свойства водорода”</a:t>
            </a:r>
            <a:br>
              <a:rPr lang="ru-RU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86446" y="1285860"/>
            <a:ext cx="3214710" cy="4840303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Вопросы к заданиям</a:t>
            </a:r>
          </a:p>
          <a:p>
            <a:pPr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Почему водород собирают пробиркой вверх?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Почему необходимо проверять водород на «чистоту»?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Что такое гремучий газ?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Запишите уравнения реакций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 t="3476"/>
          <a:stretch>
            <a:fillRect/>
          </a:stretch>
        </p:blipFill>
        <p:spPr bwMode="auto">
          <a:xfrm>
            <a:off x="285720" y="1857364"/>
            <a:ext cx="5340084" cy="4041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Лабораторная работа</a:t>
            </a:r>
            <a:b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“Восстановительные свойства водорода”</a:t>
            </a:r>
            <a:endParaRPr lang="ru-RU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000760" y="1600200"/>
            <a:ext cx="268604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Выполнение  заданий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Какова роль водорода при взаимодействии его с оксидами металлов?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 l="-1127" t="4312" b="830"/>
          <a:stretch>
            <a:fillRect/>
          </a:stretch>
        </p:blipFill>
        <p:spPr bwMode="auto">
          <a:xfrm>
            <a:off x="214282" y="1714488"/>
            <a:ext cx="5572164" cy="40984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214290"/>
            <a:ext cx="8143932" cy="1143000"/>
          </a:xfrm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Лабораторная работа</a:t>
            </a:r>
            <a:b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“Восстановительные свойства водорода”</a:t>
            </a:r>
            <a:endParaRPr lang="ru-RU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86446" y="1785926"/>
            <a:ext cx="3143272" cy="4340237"/>
          </a:xfrm>
        </p:spPr>
        <p:txBody>
          <a:bodyPr>
            <a:normAutofit fontScale="85000" lnSpcReduction="10000"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Записать уравнения реакций  получения водорода и взаимодействия с простыми и сложными веществами. 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Сформулировать определение о восстановительных свойствах водорода</a:t>
            </a:r>
          </a:p>
          <a:p>
            <a:endParaRPr lang="ru-RU" sz="28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 t="3876"/>
          <a:stretch>
            <a:fillRect/>
          </a:stretch>
        </p:blipFill>
        <p:spPr bwMode="auto">
          <a:xfrm>
            <a:off x="285720" y="1714488"/>
            <a:ext cx="5497241" cy="4143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251</TotalTime>
  <Words>444</Words>
  <Application>Microsoft Office PowerPoint</Application>
  <PresentationFormat>Экран (4:3)</PresentationFormat>
  <Paragraphs>115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Водород, его   общая характеристика, нахождение в природе и его свойства </vt:lpstr>
      <vt:lpstr>Слайд 2</vt:lpstr>
      <vt:lpstr>I.   Изучение нового материала.   Водород в природе</vt:lpstr>
      <vt:lpstr> Водород – простое вещество. Физические свойства водорода</vt:lpstr>
      <vt:lpstr>Лабораторная работа "Конструирование модели молекулы водорода"</vt:lpstr>
      <vt:lpstr>Лабораторная работа  "Получение и свойства водорода” </vt:lpstr>
      <vt:lpstr>Лабораторная работа  "Получение и свойства водорода” </vt:lpstr>
      <vt:lpstr>Лабораторная работа  “Восстановительные свойства водорода”</vt:lpstr>
      <vt:lpstr>Лабораторная работа  “Восстановительные свойства водорода”</vt:lpstr>
      <vt:lpstr>Лабораторная работа  «Восстановительные свойства водорода»</vt:lpstr>
      <vt:lpstr>Закрепление</vt:lpstr>
      <vt:lpstr>                      Тесты по теме "Водород"</vt:lpstr>
      <vt:lpstr>Тесты по теме "Водород" (вариатив)</vt:lpstr>
      <vt:lpstr>Тесты по теме  "Водород, физические и химические свойства, получение" </vt:lpstr>
      <vt:lpstr>Домашнее задание </vt:lpstr>
      <vt:lpstr>Слайд 16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WIN7XP</dc:creator>
  <cp:lastModifiedBy>Виктор Пэ</cp:lastModifiedBy>
  <cp:revision>32</cp:revision>
  <dcterms:created xsi:type="dcterms:W3CDTF">2012-02-25T15:53:36Z</dcterms:created>
  <dcterms:modified xsi:type="dcterms:W3CDTF">2013-10-29T07:04:03Z</dcterms:modified>
</cp:coreProperties>
</file>