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0" r:id="rId4"/>
    <p:sldId id="259" r:id="rId5"/>
    <p:sldId id="258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72" r:id="rId14"/>
    <p:sldId id="268" r:id="rId15"/>
    <p:sldId id="269" r:id="rId16"/>
    <p:sldId id="270" r:id="rId17"/>
    <p:sldId id="271" r:id="rId18"/>
    <p:sldId id="273" r:id="rId19"/>
    <p:sldId id="274" r:id="rId20"/>
    <p:sldId id="275" r:id="rId21"/>
    <p:sldId id="276" r:id="rId22"/>
    <p:sldId id="279" r:id="rId23"/>
    <p:sldId id="277" r:id="rId24"/>
    <p:sldId id="278" r:id="rId25"/>
    <p:sldId id="285" r:id="rId26"/>
    <p:sldId id="286" r:id="rId27"/>
    <p:sldId id="287" r:id="rId28"/>
    <p:sldId id="289" r:id="rId29"/>
    <p:sldId id="280" r:id="rId30"/>
    <p:sldId id="28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A19D6-CE6F-44C5-9953-334FAD5EDAC3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AB1D-49F0-4804-A62B-2E18F7C39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A19D6-CE6F-44C5-9953-334FAD5EDAC3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AB1D-49F0-4804-A62B-2E18F7C39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A19D6-CE6F-44C5-9953-334FAD5EDAC3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AB1D-49F0-4804-A62B-2E18F7C39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A19D6-CE6F-44C5-9953-334FAD5EDAC3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AB1D-49F0-4804-A62B-2E18F7C39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A19D6-CE6F-44C5-9953-334FAD5EDAC3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AB1D-49F0-4804-A62B-2E18F7C39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A19D6-CE6F-44C5-9953-334FAD5EDAC3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AB1D-49F0-4804-A62B-2E18F7C39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A19D6-CE6F-44C5-9953-334FAD5EDAC3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AB1D-49F0-4804-A62B-2E18F7C39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A19D6-CE6F-44C5-9953-334FAD5EDAC3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AB1D-49F0-4804-A62B-2E18F7C39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A19D6-CE6F-44C5-9953-334FAD5EDAC3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AB1D-49F0-4804-A62B-2E18F7C39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A19D6-CE6F-44C5-9953-334FAD5EDAC3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CAB1D-49F0-4804-A62B-2E18F7C39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A19D6-CE6F-44C5-9953-334FAD5EDAC3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4CCAB1D-49F0-4804-A62B-2E18F7C397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0EA19D6-CE6F-44C5-9953-334FAD5EDAC3}" type="datetimeFigureOut">
              <a:rPr lang="ru-RU" smtClean="0"/>
              <a:pPr/>
              <a:t>16.04.2012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4CCAB1D-49F0-4804-A62B-2E18F7C3975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png"/><Relationship Id="rId7" Type="http://schemas.openxmlformats.org/officeDocument/2006/relationships/image" Target="../media/image34.w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wmf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643182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accent5">
                    <a:lumMod val="50000"/>
                  </a:schemeClr>
                </a:solidFill>
              </a:rPr>
              <a:t>Общая характеристика металлов главных подгрупп </a:t>
            </a:r>
            <a:r>
              <a:rPr lang="en-US" sz="5400" dirty="0" smtClean="0">
                <a:solidFill>
                  <a:schemeClr val="accent5">
                    <a:lumMod val="50000"/>
                  </a:schemeClr>
                </a:solidFill>
              </a:rPr>
              <a:t>I</a:t>
            </a:r>
            <a:r>
              <a:rPr lang="ru-RU" sz="5400" dirty="0" smtClean="0">
                <a:solidFill>
                  <a:schemeClr val="accent5">
                    <a:lumMod val="50000"/>
                  </a:schemeClr>
                </a:solidFill>
              </a:rPr>
              <a:t>-</a:t>
            </a:r>
            <a:r>
              <a:rPr lang="en-US" sz="5400" dirty="0" smtClean="0">
                <a:solidFill>
                  <a:schemeClr val="accent5">
                    <a:lumMod val="50000"/>
                  </a:schemeClr>
                </a:solidFill>
              </a:rPr>
              <a:t>III</a:t>
            </a:r>
            <a:r>
              <a:rPr lang="ru-RU" sz="5400" dirty="0" smtClean="0">
                <a:solidFill>
                  <a:schemeClr val="accent5">
                    <a:lumMod val="50000"/>
                  </a:schemeClr>
                </a:solidFill>
              </a:rPr>
              <a:t> групп ПСХЭ Д.И.Менделеева</a:t>
            </a:r>
            <a:r>
              <a:rPr lang="ru-RU" sz="5400" dirty="0" smtClean="0"/>
              <a:t> </a:t>
            </a:r>
            <a:endParaRPr lang="ru-RU" sz="5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4572008"/>
            <a:ext cx="3636824" cy="2000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Рамка 3"/>
          <p:cNvSpPr/>
          <p:nvPr/>
        </p:nvSpPr>
        <p:spPr bwMode="auto">
          <a:xfrm>
            <a:off x="3571868" y="0"/>
            <a:ext cx="2497165" cy="571480"/>
          </a:xfrm>
          <a:prstGeom prst="fram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000" dirty="0">
                <a:solidFill>
                  <a:srgbClr val="000099"/>
                </a:solidFill>
              </a:rPr>
              <a:t>Prezentacii.com</a:t>
            </a:r>
            <a:endParaRPr lang="ru-RU" sz="20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642918"/>
            <a:ext cx="7772400" cy="785818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Обобщим химические свойства щелочных металлов</a:t>
            </a:r>
            <a:endParaRPr lang="ru-RU" sz="44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714488"/>
            <a:ext cx="6929486" cy="489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362456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Характеристика металлов главной подгруппы I</a:t>
            </a:r>
            <a:r>
              <a:rPr sz="4000" smtClean="0">
                <a:solidFill>
                  <a:schemeClr val="accent5">
                    <a:lumMod val="50000"/>
                  </a:schemeClr>
                </a:solidFill>
              </a:rPr>
              <a:t>I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 группы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1785926"/>
            <a:ext cx="2571768" cy="464347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</a:rPr>
              <a:t>Атомы этих элементов имеют на внешнем электронном уровне два s-электрона: 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</a:rPr>
              <a:t>ns</a:t>
            </a:r>
            <a:r>
              <a:rPr lang="ru-RU" sz="2400" b="1" i="1" baseline="30000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</a:rPr>
              <a:t>. </a:t>
            </a:r>
          </a:p>
          <a:p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</a:rPr>
              <a:t>В  реакциях атомы элементов подгруппы легко отдают оба электрона внешнего энергетического уровня и образуют соединения, в которых степень окисления элемента равна 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</a:rPr>
              <a:t>+2</a:t>
            </a: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</a:rPr>
              <a:t>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1928802"/>
            <a:ext cx="571872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7772400" cy="754942"/>
          </a:xfrm>
        </p:spPr>
        <p:txBody>
          <a:bodyPr/>
          <a:lstStyle/>
          <a:p>
            <a:r>
              <a:rPr i="1" smtClean="0">
                <a:solidFill>
                  <a:schemeClr val="accent4">
                    <a:lumMod val="50000"/>
                  </a:schemeClr>
                </a:solidFill>
              </a:rPr>
              <a:t>  </a:t>
            </a: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Физические  свойства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428736"/>
            <a:ext cx="3112954" cy="457203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Бериллий, магний, кальций, барий и радий - металлы серебристо-белого цвета. Стронций имеет золотистый цвет. Эти металлы легкие, особенно низкие плотности имеют кальций, магний, бериллий.  Радий является радиоактивным химическим элементом. </a:t>
            </a:r>
            <a:endParaRPr lang="ru-RU" sz="2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1428736"/>
            <a:ext cx="4335699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642918"/>
            <a:ext cx="7772400" cy="1362456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Получение щелочноземельных металлов</a:t>
            </a:r>
            <a:endParaRPr lang="ru-RU" sz="44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143116"/>
            <a:ext cx="8113614" cy="421484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</a:rPr>
              <a:t>Электролизом расплавов их хлоридов или термическим восстановлением их соединений:</a:t>
            </a:r>
          </a:p>
          <a:p>
            <a:pPr algn="ctr"/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BeF</a:t>
            </a:r>
            <a:r>
              <a:rPr lang="en-US" sz="3200" b="1" baseline="-25000" dirty="0" smtClean="0">
                <a:solidFill>
                  <a:schemeClr val="accent4">
                    <a:lumMod val="50000"/>
                  </a:schemeClr>
                </a:solidFill>
              </a:rPr>
              <a:t>2 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+ Mg = Be + MgF</a:t>
            </a:r>
            <a:r>
              <a:rPr lang="en-US" sz="3200" b="1" baseline="-25000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endParaRPr lang="ru-RU" sz="32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en-US" sz="3200" b="1" dirty="0" err="1" smtClean="0">
                <a:solidFill>
                  <a:schemeClr val="accent4">
                    <a:lumMod val="50000"/>
                  </a:schemeClr>
                </a:solidFill>
              </a:rPr>
              <a:t>MgO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 + C = Mg + CO</a:t>
            </a:r>
            <a:endParaRPr lang="ru-RU" sz="32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3CaO + 2Al = 2Ca + Al</a:t>
            </a:r>
            <a:r>
              <a:rPr lang="en-US" sz="3200" b="1" baseline="-25000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O</a:t>
            </a:r>
            <a:r>
              <a:rPr lang="en-US" sz="3200" b="1" baseline="-25000" dirty="0" smtClean="0">
                <a:solidFill>
                  <a:schemeClr val="accent4">
                    <a:lumMod val="50000"/>
                  </a:schemeClr>
                </a:solidFill>
              </a:rPr>
              <a:t>3</a:t>
            </a:r>
            <a:endParaRPr lang="ru-RU" sz="32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3BaO + 2Al = 3Ba + Al</a:t>
            </a:r>
            <a:r>
              <a:rPr lang="en-US" sz="3200" b="1" baseline="-25000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O</a:t>
            </a:r>
            <a:r>
              <a:rPr lang="en-US" sz="3200" b="1" baseline="-25000" dirty="0" smtClean="0">
                <a:solidFill>
                  <a:schemeClr val="accent4">
                    <a:lumMod val="50000"/>
                  </a:schemeClr>
                </a:solidFill>
              </a:rPr>
              <a:t>3</a:t>
            </a:r>
            <a:endParaRPr lang="ru-RU" sz="32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642918"/>
            <a:ext cx="7772400" cy="61206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Химические свойства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786" y="1285860"/>
            <a:ext cx="7772400" cy="507209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Щелочноземельные элементы - 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химически активные металлы. Они являются сильными восстановителями.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Из металлов этой подгруппы несколько менее активен бериллий, что обусловлено образованием на поверхности этого металла защитной оксидной пленки.</a:t>
            </a:r>
          </a:p>
          <a:p>
            <a:pPr algn="ctr"/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876"/>
            <a:ext cx="2143140" cy="1850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857224" y="5786454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кальций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3857628"/>
            <a:ext cx="2357454" cy="1772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4071934" y="5929330"/>
            <a:ext cx="970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магний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3500438"/>
            <a:ext cx="1857388" cy="2119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7000892" y="5929330"/>
            <a:ext cx="1228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бериллий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7772400" cy="1214446"/>
          </a:xfrm>
        </p:spPr>
        <p:txBody>
          <a:bodyPr/>
          <a:lstStyle/>
          <a:p>
            <a:pPr lvl="0" algn="ctr"/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 Взаимодействие с простыми веществами </a:t>
            </a:r>
            <a:endParaRPr lang="ru-RU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714488"/>
            <a:ext cx="8113614" cy="464347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Все легко взаимодействуют с кислородом и серой, образуя оксиды и сульфаты:</a:t>
            </a:r>
          </a:p>
          <a:p>
            <a:pPr algn="ctr"/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4">
                    <a:lumMod val="50000"/>
                  </a:schemeClr>
                </a:solidFill>
              </a:rPr>
              <a:t>Be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</a:rPr>
              <a:t> + </a:t>
            </a:r>
            <a:r>
              <a:rPr lang="en-US" sz="2600" b="1" dirty="0" smtClean="0">
                <a:solidFill>
                  <a:schemeClr val="accent4">
                    <a:lumMod val="50000"/>
                  </a:schemeClr>
                </a:solidFill>
              </a:rPr>
              <a:t>O</a:t>
            </a:r>
            <a:r>
              <a:rPr lang="ru-RU" sz="2600" b="1" baseline="-25000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</a:rPr>
              <a:t> = 2</a:t>
            </a:r>
            <a:r>
              <a:rPr lang="en-US" sz="2600" b="1" dirty="0" err="1" smtClean="0">
                <a:solidFill>
                  <a:schemeClr val="accent4">
                    <a:lumMod val="50000"/>
                  </a:schemeClr>
                </a:solidFill>
              </a:rPr>
              <a:t>BeO</a:t>
            </a:r>
            <a:endParaRPr lang="ru-RU" sz="26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en-US" sz="2600" b="1" dirty="0" smtClean="0">
                <a:solidFill>
                  <a:schemeClr val="accent4">
                    <a:lumMod val="50000"/>
                  </a:schemeClr>
                </a:solidFill>
              </a:rPr>
              <a:t>Ca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</a:rPr>
              <a:t> + </a:t>
            </a:r>
            <a:r>
              <a:rPr lang="en-US" sz="2600" b="1" dirty="0" smtClean="0">
                <a:solidFill>
                  <a:schemeClr val="accent4">
                    <a:lumMod val="50000"/>
                  </a:schemeClr>
                </a:solidFill>
              </a:rPr>
              <a:t>S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</a:rPr>
              <a:t> = </a:t>
            </a:r>
            <a:r>
              <a:rPr lang="en-US" sz="2600" b="1" dirty="0" err="1" smtClean="0">
                <a:solidFill>
                  <a:schemeClr val="accent4">
                    <a:lumMod val="50000"/>
                  </a:schemeClr>
                </a:solidFill>
              </a:rPr>
              <a:t>CaS</a:t>
            </a:r>
            <a:endParaRPr lang="ru-RU" sz="26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Бериллий и магний реагируют с кислородом и серой при нагревании, остальные металлы - при обычных условиях.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Все металлы этой группы легко реагируют с галогенами:</a:t>
            </a:r>
          </a:p>
          <a:p>
            <a:pPr algn="ctr"/>
            <a:r>
              <a:rPr lang="ru-RU" sz="2600" b="1" dirty="0" err="1" smtClean="0">
                <a:solidFill>
                  <a:schemeClr val="accent4">
                    <a:lumMod val="50000"/>
                  </a:schemeClr>
                </a:solidFill>
              </a:rPr>
              <a:t>Mg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</a:rPr>
              <a:t> + Cl</a:t>
            </a:r>
            <a:r>
              <a:rPr lang="ru-RU" sz="2600" b="1" baseline="-25000" dirty="0" smtClean="0">
                <a:solidFill>
                  <a:schemeClr val="accent4">
                    <a:lumMod val="50000"/>
                  </a:schemeClr>
                </a:solidFill>
              </a:rPr>
              <a:t>2 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</a:rPr>
              <a:t>= MgCl</a:t>
            </a:r>
            <a:r>
              <a:rPr lang="ru-RU" sz="2600" b="1" baseline="-25000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endParaRPr lang="ru-RU" sz="26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При нагревании все реагируют с водородом, азотом, углеродом, кремнием и другими неметаллами:</a:t>
            </a:r>
          </a:p>
          <a:p>
            <a:pPr algn="ctr"/>
            <a:r>
              <a:rPr lang="ru-RU" sz="2600" b="1" dirty="0" err="1" smtClean="0">
                <a:solidFill>
                  <a:schemeClr val="accent4">
                    <a:lumMod val="50000"/>
                  </a:schemeClr>
                </a:solidFill>
              </a:rPr>
              <a:t>Ca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</a:rPr>
              <a:t> + H</a:t>
            </a:r>
            <a:r>
              <a:rPr lang="ru-RU" sz="2600" b="1" baseline="-25000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</a:rPr>
              <a:t> = CaH</a:t>
            </a:r>
            <a:r>
              <a:rPr lang="ru-RU" sz="2600" b="1" baseline="-25000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</a:rPr>
              <a:t> (гидрид кальция)</a:t>
            </a:r>
          </a:p>
          <a:p>
            <a:pPr algn="ctr"/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</a:rPr>
              <a:t>3Mg + N</a:t>
            </a:r>
            <a:r>
              <a:rPr lang="ru-RU" sz="2600" b="1" baseline="-25000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</a:rPr>
              <a:t> = Mg</a:t>
            </a:r>
            <a:r>
              <a:rPr lang="ru-RU" sz="2600" b="1" baseline="-25000" dirty="0" smtClean="0">
                <a:solidFill>
                  <a:schemeClr val="accent4">
                    <a:lumMod val="50000"/>
                  </a:schemeClr>
                </a:solidFill>
              </a:rPr>
              <a:t>3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</a:rPr>
              <a:t>N</a:t>
            </a:r>
            <a:r>
              <a:rPr lang="ru-RU" sz="2600" b="1" baseline="-25000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</a:rPr>
              <a:t> (нитрид магния)</a:t>
            </a:r>
          </a:p>
          <a:p>
            <a:pPr algn="ctr"/>
            <a:r>
              <a:rPr lang="ru-RU" sz="2600" b="1" dirty="0" err="1" smtClean="0">
                <a:solidFill>
                  <a:schemeClr val="accent4">
                    <a:lumMod val="50000"/>
                  </a:schemeClr>
                </a:solidFill>
              </a:rPr>
              <a:t>Ca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</a:rPr>
              <a:t> + 2C = CaC</a:t>
            </a:r>
            <a:r>
              <a:rPr lang="ru-RU" sz="2600" b="1" baseline="-25000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</a:rPr>
              <a:t> (карбид кальция)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7772400" cy="928694"/>
          </a:xfrm>
        </p:spPr>
        <p:txBody>
          <a:bodyPr/>
          <a:lstStyle/>
          <a:p>
            <a:pPr lvl="0"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Взаимодействие с кислотами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1714488"/>
            <a:ext cx="8429684" cy="478634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Все взаимодействуют с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</a:rPr>
              <a:t>хлороводородной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 и разбавленной серной кислотами с выделением водорода:</a:t>
            </a:r>
          </a:p>
          <a:p>
            <a:pPr algn="ctr"/>
            <a:r>
              <a:rPr lang="ru-RU" sz="2800" b="1" dirty="0" err="1" smtClean="0">
                <a:solidFill>
                  <a:schemeClr val="accent4">
                    <a:lumMod val="50000"/>
                  </a:schemeClr>
                </a:solidFill>
              </a:rPr>
              <a:t>Be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 + 2HCl = BeCl</a:t>
            </a:r>
            <a:r>
              <a:rPr lang="ru-RU" sz="2800" b="1" baseline="-25000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 + H</a:t>
            </a:r>
            <a:r>
              <a:rPr lang="ru-RU" sz="2800" b="1" baseline="-25000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endParaRPr lang="ru-RU" sz="28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Разбавленную азотную кислоту металлы восстанавливают главным образом до аммиака или нитрата аммония:</a:t>
            </a:r>
          </a:p>
          <a:p>
            <a:pPr algn="ctr"/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</a:rPr>
              <a:t>2Ca + 10HNO</a:t>
            </a:r>
            <a:r>
              <a:rPr lang="en-US" sz="2800" b="1" baseline="-25000" dirty="0" smtClean="0">
                <a:solidFill>
                  <a:schemeClr val="accent4">
                    <a:lumMod val="50000"/>
                  </a:schemeClr>
                </a:solidFill>
              </a:rPr>
              <a:t>3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</a:rPr>
              <a:t>(</a:t>
            </a:r>
            <a:r>
              <a:rPr lang="ru-RU" sz="2800" b="1" dirty="0" err="1" smtClean="0">
                <a:solidFill>
                  <a:schemeClr val="accent4">
                    <a:lumMod val="50000"/>
                  </a:schemeClr>
                </a:solidFill>
              </a:rPr>
              <a:t>разб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</a:rPr>
              <a:t>.) = 4Ca(NO</a:t>
            </a:r>
            <a:r>
              <a:rPr lang="en-US" sz="2800" b="1" baseline="-25000" dirty="0" smtClean="0">
                <a:solidFill>
                  <a:schemeClr val="accent4">
                    <a:lumMod val="50000"/>
                  </a:schemeClr>
                </a:solidFill>
              </a:rPr>
              <a:t>3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</a:rPr>
              <a:t>)</a:t>
            </a:r>
            <a:r>
              <a:rPr lang="en-US" sz="2800" b="1" baseline="-25000" dirty="0" smtClean="0">
                <a:solidFill>
                  <a:schemeClr val="accent4">
                    <a:lumMod val="50000"/>
                  </a:schemeClr>
                </a:solidFill>
              </a:rPr>
              <a:t>2 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</a:rPr>
              <a:t>+ NH</a:t>
            </a:r>
            <a:r>
              <a:rPr lang="en-US" sz="2800" b="1" baseline="-25000" dirty="0" smtClean="0">
                <a:solidFill>
                  <a:schemeClr val="accent4">
                    <a:lumMod val="50000"/>
                  </a:schemeClr>
                </a:solidFill>
              </a:rPr>
              <a:t>4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</a:rPr>
              <a:t>NO</a:t>
            </a:r>
            <a:r>
              <a:rPr lang="en-US" sz="2800" b="1" baseline="-25000" dirty="0" smtClean="0">
                <a:solidFill>
                  <a:schemeClr val="accent4">
                    <a:lumMod val="50000"/>
                  </a:schemeClr>
                </a:solidFill>
              </a:rPr>
              <a:t>3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</a:rPr>
              <a:t> + 3H</a:t>
            </a:r>
            <a:r>
              <a:rPr lang="en-US" sz="2800" b="1" baseline="-25000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</a:rPr>
              <a:t>O</a:t>
            </a:r>
            <a:endParaRPr lang="ru-RU" sz="28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В концентрированных азотной и серной кислотах (без нагревания) бериллий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</a:rPr>
              <a:t>пассивирует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, остальные металлы реагируют с этими кислотами.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7772400" cy="1357322"/>
          </a:xfrm>
        </p:spPr>
        <p:txBody>
          <a:bodyPr/>
          <a:lstStyle/>
          <a:p>
            <a:pPr lvl="0" algn="ctr"/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</a:rPr>
              <a:t>Взаимодействие со щелочами </a:t>
            </a:r>
            <a:br>
              <a:rPr lang="ru-RU" sz="4000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1571612"/>
            <a:ext cx="8215370" cy="4572032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</a:rPr>
              <a:t>Бериллий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 взаимодействует с водными растворами щелочей с образованием комплексной соли и выделением водорода:</a:t>
            </a:r>
          </a:p>
          <a:p>
            <a:pPr algn="ctr"/>
            <a:endParaRPr lang="ru-RU" sz="28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Be + 2NaOH + 2H</a:t>
            </a:r>
            <a:r>
              <a:rPr lang="en-US" sz="3200" b="1" baseline="-25000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O = Na</a:t>
            </a:r>
            <a:r>
              <a:rPr lang="en-US" sz="3200" b="1" baseline="-25000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[Be(OH)</a:t>
            </a:r>
            <a:r>
              <a:rPr lang="en-US" sz="3200" b="1" baseline="-25000" dirty="0" smtClean="0">
                <a:solidFill>
                  <a:schemeClr val="accent4">
                    <a:lumMod val="50000"/>
                  </a:schemeClr>
                </a:solidFill>
              </a:rPr>
              <a:t>4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] + H</a:t>
            </a:r>
            <a:r>
              <a:rPr lang="en-US" sz="3200" b="1" baseline="-25000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endParaRPr lang="ru-RU" sz="32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ru-RU" sz="28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Остальные металлы II группы  с щелочами не реагируют.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7772400" cy="714380"/>
          </a:xfrm>
        </p:spPr>
        <p:txBody>
          <a:bodyPr/>
          <a:lstStyle/>
          <a:p>
            <a:pPr algn="ctr"/>
            <a:r>
              <a:rPr lang="ru-RU" sz="5400" dirty="0" smtClean="0">
                <a:solidFill>
                  <a:schemeClr val="accent4">
                    <a:lumMod val="50000"/>
                  </a:schemeClr>
                </a:solidFill>
              </a:rPr>
              <a:t>Алюминий</a:t>
            </a:r>
            <a:endParaRPr lang="ru-RU" sz="5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28860" y="1142984"/>
            <a:ext cx="6357982" cy="5000660"/>
          </a:xfrm>
        </p:spPr>
        <p:txBody>
          <a:bodyPr>
            <a:normAutofit/>
          </a:bodyPr>
          <a:lstStyle/>
          <a:p>
            <a:r>
              <a:rPr lang="ru-RU" sz="5400" b="1" baseline="-25000" dirty="0" smtClean="0">
                <a:solidFill>
                  <a:schemeClr val="accent4">
                    <a:lumMod val="50000"/>
                  </a:schemeClr>
                </a:solidFill>
              </a:rPr>
              <a:t>13</a:t>
            </a:r>
            <a:r>
              <a:rPr lang="ru-RU" sz="5400" b="1" dirty="0" smtClean="0">
                <a:solidFill>
                  <a:schemeClr val="accent4">
                    <a:lumMod val="50000"/>
                  </a:schemeClr>
                </a:solidFill>
              </a:rPr>
              <a:t>A</a:t>
            </a:r>
            <a:r>
              <a:rPr lang="en-US" sz="5400" b="1" dirty="0" smtClean="0">
                <a:solidFill>
                  <a:schemeClr val="accent4">
                    <a:lumMod val="50000"/>
                  </a:schemeClr>
                </a:solidFill>
              </a:rPr>
              <a:t>l</a:t>
            </a:r>
            <a:r>
              <a:rPr lang="ru-RU" sz="5400" b="1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  <a:r>
              <a:rPr lang="en-US" sz="5400" b="1" dirty="0" smtClean="0">
                <a:solidFill>
                  <a:schemeClr val="accent4">
                    <a:lumMod val="50000"/>
                  </a:schemeClr>
                </a:solidFill>
              </a:rPr>
              <a:t>[Ne] </a:t>
            </a:r>
            <a:r>
              <a:rPr lang="ru-RU" sz="5400" b="1" dirty="0" smtClean="0">
                <a:solidFill>
                  <a:schemeClr val="accent4">
                    <a:lumMod val="50000"/>
                  </a:schemeClr>
                </a:solidFill>
              </a:rPr>
              <a:t>3s</a:t>
            </a:r>
            <a:r>
              <a:rPr lang="ru-RU" sz="5400" b="1" baseline="30000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ru-RU" sz="5400" b="1" dirty="0" smtClean="0">
                <a:solidFill>
                  <a:schemeClr val="accent4">
                    <a:lumMod val="50000"/>
                  </a:schemeClr>
                </a:solidFill>
              </a:rPr>
              <a:t>3p</a:t>
            </a:r>
            <a:r>
              <a:rPr lang="ru-RU" sz="5400" b="1" baseline="30000" dirty="0" smtClean="0">
                <a:solidFill>
                  <a:schemeClr val="accent4">
                    <a:lumMod val="50000"/>
                  </a:schemeClr>
                </a:solidFill>
              </a:rPr>
              <a:t>1 </a:t>
            </a:r>
            <a:endParaRPr lang="ru-RU" sz="54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b="1" baseline="30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Алюминий находится в главной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</a:rPr>
              <a:t>п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/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группе III группы периодической системы. </a:t>
            </a:r>
            <a:endParaRPr lang="en-US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На внешнем энергетическом уровне  имеются свободные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</a:rPr>
              <a:t>р-орбитали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, что позволяет ему переходить в возбужденное состояние. В возбужденном состоянии атом алюминия образует три ковалентные связи или полностью отдает три валентных электрона, проявляя степень окисления +3.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071678"/>
            <a:ext cx="2178849" cy="2905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5357826"/>
            <a:ext cx="750099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7772400" cy="785818"/>
          </a:xfrm>
        </p:spPr>
        <p:txBody>
          <a:bodyPr/>
          <a:lstStyle/>
          <a:p>
            <a:pPr algn="ctr"/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</a:rPr>
              <a:t>Физические свойства</a:t>
            </a:r>
            <a:endParaRPr lang="ru-RU" sz="4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142984"/>
            <a:ext cx="8399366" cy="249988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Металл серебристо-белого цвета, легкий, плотность 2,7 г/см³, температура плавления у технического 658 °C, у алюминия высокой чистоты 660 °C, температура кипения 2500 °C, временное сопротивление литого 10-12 кг/мм², деформируемого 18-25 кг/мм2,сплавов 38-42 кг/мм².</a:t>
            </a:r>
          </a:p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Твердость по Бринеллю 24-32 кгс/мм², высокая пластичность: у технического 35 %, у чистого 50 %, прокатывается в тонкий лист и даже фольгу.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643446"/>
            <a:ext cx="2668085" cy="1822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57575" y="4500570"/>
            <a:ext cx="2672143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3571876"/>
            <a:ext cx="471490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7772400" cy="1285884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Характеристика металлов главной подгруппы I группы</a:t>
            </a:r>
            <a:endParaRPr lang="ru-RU" sz="36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28794" y="2071678"/>
            <a:ext cx="6643734" cy="3796170"/>
          </a:xfrm>
        </p:spPr>
        <p:txBody>
          <a:bodyPr>
            <a:noAutofit/>
          </a:bodyPr>
          <a:lstStyle/>
          <a:p>
            <a:pPr algn="ctr"/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</a:rPr>
              <a:t>Щелочны́е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</a:rPr>
              <a:t>мета́ллы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: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литий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</a:rPr>
              <a:t>Li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, натрий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</a:rPr>
              <a:t>Na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, калий K, рубидий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</a:rPr>
              <a:t>Rb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, цезий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</a:rPr>
              <a:t>Cs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 и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</a:rPr>
              <a:t>франций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</a:rPr>
              <a:t>Fr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 Эти металлы получили название щелочных, потому что большинство их соединений растворимо в воде. По-славянски 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</a:rPr>
              <a:t>«выщелачивать»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означает 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</a:rPr>
              <a:t>«растворять»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, это и определило название данной группы металлов. При растворении щелочных металлов в воде образуются растворимые </a:t>
            </a:r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</a:rPr>
              <a:t>гидроксиды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, называемые щёлочами.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857364"/>
            <a:ext cx="126239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75494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Химические </a:t>
            </a: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</a:rPr>
              <a:t>свойства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214422"/>
            <a:ext cx="8327928" cy="550072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</a:rPr>
              <a:t>С простыми веществами:</a:t>
            </a: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1)     С кислородом:</a:t>
            </a:r>
          </a:p>
          <a:p>
            <a:pPr algn="ctr"/>
            <a:r>
              <a:rPr lang="ru-RU" sz="3000" b="1" dirty="0" smtClean="0">
                <a:solidFill>
                  <a:schemeClr val="accent5">
                    <a:lumMod val="50000"/>
                  </a:schemeClr>
                </a:solidFill>
              </a:rPr>
              <a:t>4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Al</a:t>
            </a:r>
            <a:r>
              <a:rPr lang="ru-RU" sz="3000" b="1" baseline="30000" dirty="0" smtClean="0">
                <a:solidFill>
                  <a:schemeClr val="accent5">
                    <a:lumMod val="50000"/>
                  </a:schemeClr>
                </a:solidFill>
              </a:rPr>
              <a:t>0</a:t>
            </a:r>
            <a:r>
              <a:rPr lang="ru-RU" sz="3000" b="1" dirty="0" smtClean="0">
                <a:solidFill>
                  <a:schemeClr val="accent5">
                    <a:lumMod val="50000"/>
                  </a:schemeClr>
                </a:solidFill>
              </a:rPr>
              <a:t> + 3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O</a:t>
            </a:r>
            <a:r>
              <a:rPr lang="ru-RU" sz="30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ru-RU" sz="3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</a:rPr>
              <a:t>→</a:t>
            </a:r>
            <a:r>
              <a:rPr lang="ru-RU" sz="3000" b="1" dirty="0" smtClean="0">
                <a:solidFill>
                  <a:schemeClr val="accent5">
                    <a:lumMod val="50000"/>
                  </a:schemeClr>
                </a:solidFill>
              </a:rPr>
              <a:t> 2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Al</a:t>
            </a:r>
            <a:r>
              <a:rPr lang="ru-RU" sz="3000" b="1" baseline="30000" dirty="0" smtClean="0">
                <a:solidFill>
                  <a:schemeClr val="accent5">
                    <a:lumMod val="50000"/>
                  </a:schemeClr>
                </a:solidFill>
              </a:rPr>
              <a:t>+3</a:t>
            </a:r>
            <a:r>
              <a:rPr lang="ru-RU" sz="30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O</a:t>
            </a:r>
            <a:r>
              <a:rPr lang="ru-RU" sz="3000" b="1" baseline="-25000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endParaRPr lang="ru-RU" sz="3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 </a:t>
            </a: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2)     С галогенами:</a:t>
            </a:r>
          </a:p>
          <a:p>
            <a:pPr algn="ctr"/>
            <a:r>
              <a:rPr lang="ru-RU" sz="3000" b="1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Al</a:t>
            </a:r>
            <a:r>
              <a:rPr lang="ru-RU" sz="3000" b="1" baseline="30000" dirty="0" smtClean="0">
                <a:solidFill>
                  <a:schemeClr val="accent5">
                    <a:lumMod val="50000"/>
                  </a:schemeClr>
                </a:solidFill>
              </a:rPr>
              <a:t>0</a:t>
            </a:r>
            <a:r>
              <a:rPr lang="ru-RU" sz="3000" b="1" dirty="0" smtClean="0">
                <a:solidFill>
                  <a:schemeClr val="accent5">
                    <a:lumMod val="50000"/>
                  </a:schemeClr>
                </a:solidFill>
              </a:rPr>
              <a:t> + 3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Br</a:t>
            </a:r>
            <a:r>
              <a:rPr lang="ru-RU" sz="30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ru-RU" sz="3000" b="1" baseline="30000" dirty="0" smtClean="0">
                <a:solidFill>
                  <a:schemeClr val="accent5">
                    <a:lumMod val="50000"/>
                  </a:schemeClr>
                </a:solidFill>
              </a:rPr>
              <a:t>0</a:t>
            </a:r>
            <a:r>
              <a:rPr lang="ru-RU" sz="3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</a:rPr>
              <a:t>→</a:t>
            </a:r>
            <a:r>
              <a:rPr lang="ru-RU" sz="3000" b="1" dirty="0" smtClean="0">
                <a:solidFill>
                  <a:schemeClr val="accent5">
                    <a:lumMod val="50000"/>
                  </a:schemeClr>
                </a:solidFill>
              </a:rPr>
              <a:t> 2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Al</a:t>
            </a:r>
            <a:r>
              <a:rPr lang="ru-RU" sz="3000" b="1" baseline="30000" dirty="0" smtClean="0">
                <a:solidFill>
                  <a:schemeClr val="accent5">
                    <a:lumMod val="50000"/>
                  </a:schemeClr>
                </a:solidFill>
              </a:rPr>
              <a:t>+3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Br</a:t>
            </a:r>
            <a:r>
              <a:rPr lang="ru-RU" sz="3000" b="1" baseline="-25000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endParaRPr lang="ru-RU" sz="3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 </a:t>
            </a: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3)     С другими неметаллами (азотом, серой, углеродом) реагирует при нагревании:</a:t>
            </a:r>
          </a:p>
          <a:p>
            <a:pPr algn="ctr"/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2Al</a:t>
            </a:r>
            <a:r>
              <a:rPr lang="en-US" sz="3000" b="1" baseline="30000" dirty="0" smtClean="0">
                <a:solidFill>
                  <a:schemeClr val="accent5">
                    <a:lumMod val="50000"/>
                  </a:schemeClr>
                </a:solidFill>
              </a:rPr>
              <a:t>0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 + 3S  </a:t>
            </a:r>
            <a:r>
              <a:rPr lang="en-US" sz="3000" b="1" baseline="30000" dirty="0" smtClean="0">
                <a:solidFill>
                  <a:schemeClr val="accent5">
                    <a:lumMod val="50000"/>
                  </a:schemeClr>
                </a:solidFill>
              </a:rPr>
              <a:t>t°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</a:rPr>
              <a:t>→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  Al</a:t>
            </a:r>
            <a:r>
              <a:rPr lang="en-US" sz="30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3000" b="1" baseline="30000" dirty="0" smtClean="0">
                <a:solidFill>
                  <a:schemeClr val="accent5">
                    <a:lumMod val="50000"/>
                  </a:schemeClr>
                </a:solidFill>
              </a:rPr>
              <a:t>+3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S</a:t>
            </a:r>
            <a:r>
              <a:rPr lang="en-US" sz="3000" b="1" baseline="-25000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sz="3000" b="1" dirty="0" smtClean="0">
                <a:solidFill>
                  <a:schemeClr val="accent5">
                    <a:lumMod val="50000"/>
                  </a:schemeClr>
                </a:solidFill>
              </a:rPr>
              <a:t>сульфид алюминия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)</a:t>
            </a:r>
            <a:endParaRPr lang="ru-RU" sz="3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2Al</a:t>
            </a:r>
            <a:r>
              <a:rPr lang="en-US" sz="3000" b="1" baseline="30000" dirty="0" smtClean="0">
                <a:solidFill>
                  <a:schemeClr val="accent5">
                    <a:lumMod val="50000"/>
                  </a:schemeClr>
                </a:solidFill>
              </a:rPr>
              <a:t>0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 + N</a:t>
            </a:r>
            <a:r>
              <a:rPr lang="en-US" sz="30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  </a:t>
            </a:r>
            <a:r>
              <a:rPr lang="en-US" sz="3000" b="1" baseline="30000" dirty="0" smtClean="0">
                <a:solidFill>
                  <a:schemeClr val="accent5">
                    <a:lumMod val="50000"/>
                  </a:schemeClr>
                </a:solidFill>
              </a:rPr>
              <a:t>t°</a:t>
            </a:r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</a:rPr>
              <a:t> → 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  2Al</a:t>
            </a:r>
            <a:r>
              <a:rPr lang="en-US" sz="3000" b="1" baseline="30000" dirty="0" smtClean="0">
                <a:solidFill>
                  <a:schemeClr val="accent5">
                    <a:lumMod val="50000"/>
                  </a:schemeClr>
                </a:solidFill>
              </a:rPr>
              <a:t>+3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N(</a:t>
            </a:r>
            <a:r>
              <a:rPr lang="ru-RU" sz="3000" b="1" dirty="0" smtClean="0">
                <a:solidFill>
                  <a:schemeClr val="accent5">
                    <a:lumMod val="50000"/>
                  </a:schemeClr>
                </a:solidFill>
              </a:rPr>
              <a:t>нитрид алюминия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)</a:t>
            </a:r>
            <a:endParaRPr lang="ru-RU" sz="3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3000" b="1" dirty="0" smtClean="0">
                <a:solidFill>
                  <a:schemeClr val="accent5">
                    <a:lumMod val="50000"/>
                  </a:schemeClr>
                </a:solidFill>
              </a:rPr>
              <a:t>4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Al</a:t>
            </a:r>
            <a:r>
              <a:rPr lang="ru-RU" sz="3000" b="1" baseline="30000" dirty="0" smtClean="0">
                <a:solidFill>
                  <a:schemeClr val="accent5">
                    <a:lumMod val="50000"/>
                  </a:schemeClr>
                </a:solidFill>
              </a:rPr>
              <a:t>0</a:t>
            </a:r>
            <a:r>
              <a:rPr lang="ru-RU" sz="3000" b="1" dirty="0" smtClean="0">
                <a:solidFill>
                  <a:schemeClr val="accent5">
                    <a:lumMod val="50000"/>
                  </a:schemeClr>
                </a:solidFill>
              </a:rPr>
              <a:t> + 3С </a:t>
            </a:r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</a:rPr>
              <a:t>→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 Al</a:t>
            </a:r>
            <a:r>
              <a:rPr lang="ru-RU" sz="3000" b="1" baseline="-25000" dirty="0" smtClean="0">
                <a:solidFill>
                  <a:schemeClr val="accent5">
                    <a:lumMod val="50000"/>
                  </a:schemeClr>
                </a:solidFill>
              </a:rPr>
              <a:t>4</a:t>
            </a:r>
            <a:r>
              <a:rPr lang="ru-RU" sz="3000" b="1" baseline="30000" dirty="0" smtClean="0">
                <a:solidFill>
                  <a:schemeClr val="accent5">
                    <a:lumMod val="50000"/>
                  </a:schemeClr>
                </a:solidFill>
              </a:rPr>
              <a:t>+3</a:t>
            </a:r>
            <a:r>
              <a:rPr lang="ru-RU" sz="3000" b="1" dirty="0" smtClean="0">
                <a:solidFill>
                  <a:schemeClr val="accent5">
                    <a:lumMod val="50000"/>
                  </a:schemeClr>
                </a:solidFill>
              </a:rPr>
              <a:t>С</a:t>
            </a:r>
            <a:r>
              <a:rPr lang="ru-RU" sz="3000" b="1" baseline="-25000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ru-RU" sz="3000" b="1" dirty="0" smtClean="0">
                <a:solidFill>
                  <a:schemeClr val="accent5">
                    <a:lumMod val="50000"/>
                  </a:schemeClr>
                </a:solidFill>
              </a:rPr>
              <a:t>(карбид алюминия)</a:t>
            </a:r>
            <a:endParaRPr lang="ru-RU" sz="26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Сульфид и карбид алюминия полностью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гидролизуются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:</a:t>
            </a:r>
          </a:p>
          <a:p>
            <a:pPr algn="ctr"/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Al</a:t>
            </a:r>
            <a:r>
              <a:rPr lang="en-US" sz="30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S</a:t>
            </a:r>
            <a:r>
              <a:rPr lang="en-US" sz="3000" b="1" baseline="-25000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 + 6H</a:t>
            </a:r>
            <a:r>
              <a:rPr lang="en-US" sz="30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O </a:t>
            </a:r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</a:rPr>
              <a:t>→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 2Al(OH)</a:t>
            </a:r>
            <a:r>
              <a:rPr lang="en-US" sz="3000" b="1" baseline="-25000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¯ + 3H</a:t>
            </a:r>
            <a:r>
              <a:rPr lang="en-US" sz="30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S­</a:t>
            </a:r>
            <a:endParaRPr lang="ru-RU" sz="3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Al</a:t>
            </a:r>
            <a:r>
              <a:rPr lang="en-US" sz="3000" b="1" baseline="-25000" dirty="0" smtClean="0">
                <a:solidFill>
                  <a:schemeClr val="accent5">
                    <a:lumMod val="50000"/>
                  </a:schemeClr>
                </a:solidFill>
              </a:rPr>
              <a:t>4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C</a:t>
            </a:r>
            <a:r>
              <a:rPr lang="en-US" sz="3000" b="1" baseline="-25000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 + 12H</a:t>
            </a:r>
            <a:r>
              <a:rPr lang="en-US" sz="30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O </a:t>
            </a:r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</a:rPr>
              <a:t>→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 4Al(OH)</a:t>
            </a:r>
            <a:r>
              <a:rPr lang="en-US" sz="3000" b="1" baseline="-25000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¯+ 3CH</a:t>
            </a:r>
            <a:r>
              <a:rPr lang="en-US" sz="3000" b="1" baseline="-25000" dirty="0" smtClean="0">
                <a:solidFill>
                  <a:schemeClr val="accent5">
                    <a:lumMod val="50000"/>
                  </a:schemeClr>
                </a:solidFill>
              </a:rPr>
              <a:t>4</a:t>
            </a:r>
            <a:r>
              <a:rPr lang="en-US" sz="3000" b="1" dirty="0" smtClean="0">
                <a:solidFill>
                  <a:schemeClr val="accent5">
                    <a:lumMod val="50000"/>
                  </a:schemeClr>
                </a:solidFill>
              </a:rPr>
              <a:t>­ </a:t>
            </a:r>
            <a:endParaRPr lang="ru-RU" sz="3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 </a:t>
            </a:r>
            <a:endParaRPr lang="ru-RU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500042"/>
            <a:ext cx="8185052" cy="607223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2600" b="1" i="1" dirty="0" smtClean="0">
                <a:solidFill>
                  <a:schemeClr val="accent5">
                    <a:lumMod val="50000"/>
                  </a:schemeClr>
                </a:solidFill>
              </a:rPr>
              <a:t>Со сложными веществами:</a:t>
            </a: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4)     С водой (после удаления защитной оксидной пленки):</a:t>
            </a:r>
          </a:p>
          <a:p>
            <a:pPr algn="ctr"/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Al</a:t>
            </a:r>
            <a:r>
              <a:rPr lang="ru-RU" sz="2600" b="1" baseline="30000" dirty="0" smtClean="0">
                <a:solidFill>
                  <a:schemeClr val="accent5">
                    <a:lumMod val="50000"/>
                  </a:schemeClr>
                </a:solidFill>
              </a:rPr>
              <a:t>0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 + 6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H</a:t>
            </a:r>
            <a:r>
              <a:rPr lang="ru-RU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O ®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 2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Al</a:t>
            </a:r>
            <a:r>
              <a:rPr lang="ru-RU" sz="2600" b="1" baseline="30000" dirty="0" smtClean="0">
                <a:solidFill>
                  <a:schemeClr val="accent5">
                    <a:lumMod val="50000"/>
                  </a:schemeClr>
                </a:solidFill>
              </a:rPr>
              <a:t>+3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OH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)</a:t>
            </a:r>
            <a:r>
              <a:rPr lang="ru-RU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 + 3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H</a:t>
            </a:r>
            <a:r>
              <a:rPr lang="ru-RU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­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 </a:t>
            </a:r>
            <a:endParaRPr lang="ru-RU" sz="26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5)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    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Со щелочами:</a:t>
            </a:r>
          </a:p>
          <a:p>
            <a:pPr algn="ctr"/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Al</a:t>
            </a:r>
            <a:r>
              <a:rPr lang="ru-RU" sz="2600" b="1" baseline="30000" dirty="0" smtClean="0">
                <a:solidFill>
                  <a:schemeClr val="accent5">
                    <a:lumMod val="50000"/>
                  </a:schemeClr>
                </a:solidFill>
              </a:rPr>
              <a:t>0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 + 2</a:t>
            </a:r>
            <a:r>
              <a:rPr lang="en-US" sz="2600" b="1" dirty="0" err="1" smtClean="0">
                <a:solidFill>
                  <a:schemeClr val="accent5">
                    <a:lumMod val="50000"/>
                  </a:schemeClr>
                </a:solidFill>
              </a:rPr>
              <a:t>NaOH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 + 6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H</a:t>
            </a:r>
            <a:r>
              <a:rPr lang="ru-RU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O ® 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Na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[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Al</a:t>
            </a:r>
            <a:r>
              <a:rPr lang="ru-RU" sz="2600" b="1" baseline="30000" dirty="0" smtClean="0">
                <a:solidFill>
                  <a:schemeClr val="accent5">
                    <a:lumMod val="50000"/>
                  </a:schemeClr>
                </a:solidFill>
              </a:rPr>
              <a:t>+3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OH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)</a:t>
            </a:r>
            <a:r>
              <a:rPr lang="ru-RU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4</a:t>
            </a: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]</a:t>
            </a:r>
          </a:p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тетрагидроксоалюминат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натрия) + 3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H</a:t>
            </a:r>
            <a:r>
              <a:rPr lang="ru-RU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­</a:t>
            </a: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6)     Легко растворяется в соляной и разбавленной серной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ки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c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лотах:</a:t>
            </a:r>
          </a:p>
          <a:p>
            <a:pPr algn="ctr"/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2Al + 6HCl ® 2AlCl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 + 3H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­</a:t>
            </a:r>
            <a:endParaRPr lang="ru-RU" sz="26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2Al + 3H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SO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4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en-US" sz="2600" b="1" dirty="0" err="1" smtClean="0">
                <a:solidFill>
                  <a:schemeClr val="accent5">
                    <a:lumMod val="50000"/>
                  </a:schemeClr>
                </a:solidFill>
              </a:rPr>
              <a:t>разб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) ® Al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(SO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4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)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 + 3H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­ </a:t>
            </a:r>
            <a:endParaRPr lang="ru-RU" sz="26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При нагревании растворяется в кислотах - окислителях:</a:t>
            </a:r>
          </a:p>
          <a:p>
            <a:pPr algn="ctr"/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2Al + 6H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SO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4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en-US" sz="2600" b="1" dirty="0" err="1" smtClean="0">
                <a:solidFill>
                  <a:schemeClr val="accent5">
                    <a:lumMod val="50000"/>
                  </a:schemeClr>
                </a:solidFill>
              </a:rPr>
              <a:t>конц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) ® Al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(SO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4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)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 + 3SO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­ + 6H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O</a:t>
            </a:r>
            <a:endParaRPr lang="ru-RU" sz="26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Al + 6HNO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en-US" sz="2600" b="1" dirty="0" err="1" smtClean="0">
                <a:solidFill>
                  <a:schemeClr val="accent5">
                    <a:lumMod val="50000"/>
                  </a:schemeClr>
                </a:solidFill>
              </a:rPr>
              <a:t>конц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) ® Al(NO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)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 + 3NO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­ + 3H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O </a:t>
            </a:r>
            <a:endParaRPr lang="ru-RU" sz="26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7)     Восстанавливает металлы из их оксидов (алюминотермия):</a:t>
            </a:r>
          </a:p>
          <a:p>
            <a:pPr algn="ctr"/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8Al</a:t>
            </a:r>
            <a:r>
              <a:rPr lang="en-US" sz="2600" b="1" baseline="30000" dirty="0" smtClean="0">
                <a:solidFill>
                  <a:schemeClr val="accent5">
                    <a:lumMod val="50000"/>
                  </a:schemeClr>
                </a:solidFill>
              </a:rPr>
              <a:t>0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 + 3Fe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O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4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 ®  4Al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O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 + 9Fe</a:t>
            </a:r>
            <a:endParaRPr lang="ru-RU" sz="26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2Al + Cr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O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 ® Al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O</a:t>
            </a:r>
            <a:r>
              <a:rPr lang="en-US" sz="2600" b="1" baseline="-25000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 + 2Cr</a:t>
            </a:r>
            <a:endParaRPr lang="ru-RU" sz="26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428604"/>
            <a:ext cx="7772400" cy="96925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Получение алюминия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571612"/>
            <a:ext cx="7772400" cy="464347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5" descr="n511_1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643050"/>
            <a:ext cx="7872412" cy="46434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428604"/>
            <a:ext cx="4286280" cy="1285884"/>
          </a:xfrm>
        </p:spPr>
        <p:txBody>
          <a:bodyPr/>
          <a:lstStyle/>
          <a:p>
            <a:pPr algn="ctr"/>
            <a:r>
              <a:rPr lang="ru-RU" sz="4400" i="1" dirty="0" smtClean="0">
                <a:solidFill>
                  <a:schemeClr val="accent5">
                    <a:lumMod val="50000"/>
                  </a:schemeClr>
                </a:solidFill>
              </a:rPr>
              <a:t>Применение</a:t>
            </a:r>
            <a:br>
              <a:rPr lang="ru-RU" sz="4400" i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4400" i="1" dirty="0" smtClean="0">
                <a:solidFill>
                  <a:schemeClr val="accent5">
                    <a:lumMod val="50000"/>
                  </a:schemeClr>
                </a:solidFill>
              </a:rPr>
              <a:t> алюминия</a:t>
            </a:r>
            <a:endParaRPr lang="ru-RU" sz="44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1736" y="1785926"/>
            <a:ext cx="4572032" cy="414340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— в электротехнике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— для производства легких сплавов (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дюралюмин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, силумин) в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самолето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- и автомобилестроении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— для алитирования чугунных и стальных изделий с целью повышения их коррозионной стойкости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— для термической сварки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— для получения редких металлов в свободном виде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— в строительной промышленности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— для изготовления контейнеров, фольги и т.п.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07291">
            <a:off x="341167" y="2270000"/>
            <a:ext cx="1914078" cy="1914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499906">
            <a:off x="428596" y="4572008"/>
            <a:ext cx="203358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18565">
            <a:off x="7211414" y="2336897"/>
            <a:ext cx="1785950" cy="2086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5500685"/>
            <a:ext cx="2507801" cy="1357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1" descr="TN00561_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142852"/>
            <a:ext cx="2590800" cy="1944688"/>
          </a:xfrm>
          <a:prstGeom prst="rect">
            <a:avLst/>
          </a:prstGeom>
          <a:noFill/>
        </p:spPr>
      </p:pic>
      <p:pic>
        <p:nvPicPr>
          <p:cNvPr id="9" name="Picture 9" descr="BD05680_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96038" y="357166"/>
            <a:ext cx="2747962" cy="1676400"/>
          </a:xfrm>
          <a:prstGeom prst="rect">
            <a:avLst/>
          </a:prstGeom>
          <a:noFill/>
        </p:spPr>
      </p:pic>
      <p:pic>
        <p:nvPicPr>
          <p:cNvPr id="11" name="Picture 2" descr="Tranovice100"/>
          <p:cNvPicPr>
            <a:picLocks noChangeAspect="1" noChangeArrowheads="1"/>
          </p:cNvPicPr>
          <p:nvPr/>
        </p:nvPicPr>
        <p:blipFill>
          <a:blip r:embed="rId8" cstate="print">
            <a:lum bright="-6000" contrast="6000"/>
          </a:blip>
          <a:srcRect b="12157"/>
          <a:stretch>
            <a:fillRect/>
          </a:stretch>
        </p:blipFill>
        <p:spPr bwMode="auto">
          <a:xfrm rot="667174">
            <a:off x="6842944" y="4822416"/>
            <a:ext cx="2143140" cy="18462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7772400" cy="1607646"/>
          </a:xfrm>
        </p:spPr>
        <p:txBody>
          <a:bodyPr/>
          <a:lstStyle/>
          <a:p>
            <a:pPr algn="ctr"/>
            <a:r>
              <a:rPr lang="ru-RU" sz="5400" dirty="0" smtClean="0">
                <a:solidFill>
                  <a:schemeClr val="accent4">
                    <a:lumMod val="50000"/>
                  </a:schemeClr>
                </a:solidFill>
              </a:rPr>
              <a:t>Задания для закрепления знаний:</a:t>
            </a:r>
            <a:endParaRPr lang="ru-RU" sz="5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143116"/>
            <a:ext cx="8185052" cy="400052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Осуществить цепочку превращений:</a:t>
            </a:r>
          </a:p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А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l →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А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l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С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l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3 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 →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А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l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(ОН)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3 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→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А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l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2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О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3 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→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 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N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а А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l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 О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2 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 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→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А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l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2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(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S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О)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3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 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→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А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l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(ОН)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3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 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→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А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l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С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l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3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 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 → N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аА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l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О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2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 </a:t>
            </a:r>
            <a:endParaRPr lang="ru-RU" sz="4000" b="1" dirty="0" smtClean="0">
              <a:solidFill>
                <a:schemeClr val="accent5">
                  <a:lumMod val="50000"/>
                </a:schemeClr>
              </a:solidFill>
              <a:cs typeface="Arial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42"/>
            <a:ext cx="7772400" cy="1000132"/>
          </a:xfrm>
        </p:spPr>
        <p:txBody>
          <a:bodyPr/>
          <a:lstStyle/>
          <a:p>
            <a:pPr algn="ctr"/>
            <a:r>
              <a:rPr lang="ru-RU" sz="4800" dirty="0" smtClean="0">
                <a:solidFill>
                  <a:srgbClr val="002060"/>
                </a:solidFill>
              </a:rPr>
              <a:t>Найди соответствие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928802"/>
            <a:ext cx="7772400" cy="4357718"/>
          </a:xfrm>
        </p:spPr>
        <p:txBody>
          <a:bodyPr/>
          <a:lstStyle/>
          <a:p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1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 Активные металлы</a:t>
            </a:r>
          </a:p>
          <a:p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2. Металлы средней активности</a:t>
            </a:r>
          </a:p>
          <a:p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3. Благородные металлы</a:t>
            </a:r>
          </a:p>
          <a:p>
            <a:endParaRPr lang="ru-RU" sz="32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А) </a:t>
            </a:r>
            <a:r>
              <a:rPr lang="ru-RU" sz="3200" b="1" dirty="0" err="1" smtClean="0">
                <a:solidFill>
                  <a:schemeClr val="accent4">
                    <a:lumMod val="50000"/>
                  </a:schemeClr>
                </a:solidFill>
              </a:rPr>
              <a:t>Au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3200" b="1" dirty="0" err="1" smtClean="0">
                <a:solidFill>
                  <a:schemeClr val="accent4">
                    <a:lumMod val="50000"/>
                  </a:schemeClr>
                </a:solidFill>
              </a:rPr>
              <a:t>Ag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3200" b="1" dirty="0" err="1" smtClean="0">
                <a:solidFill>
                  <a:schemeClr val="accent4">
                    <a:lumMod val="50000"/>
                  </a:schemeClr>
                </a:solidFill>
              </a:rPr>
              <a:t>Pt</a:t>
            </a:r>
            <a:endParaRPr lang="ru-RU" sz="32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Б) </a:t>
            </a:r>
            <a:r>
              <a:rPr lang="ru-RU" sz="3200" b="1" dirty="0" err="1" smtClean="0">
                <a:solidFill>
                  <a:schemeClr val="accent4">
                    <a:lumMod val="50000"/>
                  </a:schemeClr>
                </a:solidFill>
              </a:rPr>
              <a:t>Zn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3200" b="1" dirty="0" err="1" smtClean="0">
                <a:solidFill>
                  <a:schemeClr val="accent4">
                    <a:lumMod val="50000"/>
                  </a:schemeClr>
                </a:solidFill>
              </a:rPr>
              <a:t>Fe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3200" b="1" dirty="0" err="1" smtClean="0">
                <a:solidFill>
                  <a:schemeClr val="accent4">
                    <a:lumMod val="50000"/>
                  </a:schemeClr>
                </a:solidFill>
              </a:rPr>
              <a:t>Cu</a:t>
            </a:r>
            <a:endParaRPr lang="ru-RU" sz="32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В) </a:t>
            </a:r>
            <a:r>
              <a:rPr lang="ru-RU" sz="3200" b="1" dirty="0" err="1" smtClean="0">
                <a:solidFill>
                  <a:schemeClr val="accent4">
                    <a:lumMod val="50000"/>
                  </a:schemeClr>
                </a:solidFill>
              </a:rPr>
              <a:t>Na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, K, </a:t>
            </a:r>
            <a:r>
              <a:rPr lang="ru-RU" sz="3200" b="1" dirty="0" err="1" smtClean="0">
                <a:solidFill>
                  <a:schemeClr val="accent4">
                    <a:lumMod val="50000"/>
                  </a:schemeClr>
                </a:solidFill>
              </a:rPr>
              <a:t>Ca</a:t>
            </a:r>
            <a:endParaRPr lang="ru-RU" sz="32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772400" cy="754942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rgbClr val="002060"/>
                </a:solidFill>
              </a:rPr>
              <a:t>Вставьте пропущенное слово: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214422"/>
            <a:ext cx="7772400" cy="528641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Наиболее выраженные металлические свойства проявляет: 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  ?    алюминий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  ?    натрий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  ?    магний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  ?    бериллий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  ?    железо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Активнее других реагирует с кислородом....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  ?    алюминий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  ?    серебро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  ?    цинк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  ?    барий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При комнатной температуре вытесняет водород из воды...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  ?    медь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  ?    железо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  ?    литий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  ?    цинк</a:t>
            </a: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428604"/>
            <a:ext cx="8185052" cy="614366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Калий взаимодействует с водой с образованием.... и ....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 ?  соли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 ?  водорода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 ?  щелочи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 ?  оксида калия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 химических реакциях атом алюминия - ...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  ?    окислитель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  ?    восстановитель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  ?    окислитель и восстановитель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  ?    не отдает и не принимает электроны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Какой металл не используют для вытеснения менее активных металлов из растворов их солей?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  ?    железо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  ?    магний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  ?    натрий</a:t>
            </a:r>
          </a:p>
          <a:p>
            <a:pPr lvl="1"/>
            <a:r>
              <a:rPr lang="ru-RU" dirty="0" smtClean="0">
                <a:solidFill>
                  <a:srgbClr val="002060"/>
                </a:solidFill>
              </a:rPr>
              <a:t>  ?    цинк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7772400" cy="1143008"/>
          </a:xfrm>
        </p:spPr>
        <p:txBody>
          <a:bodyPr/>
          <a:lstStyle/>
          <a:p>
            <a:pPr algn="ctr"/>
            <a:r>
              <a:rPr lang="ru-RU" sz="4800" dirty="0" smtClean="0">
                <a:solidFill>
                  <a:srgbClr val="002060"/>
                </a:solidFill>
              </a:rPr>
              <a:t>Решите задачи: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785926"/>
            <a:ext cx="8185052" cy="4429156"/>
          </a:xfrm>
        </p:spPr>
        <p:txBody>
          <a:bodyPr>
            <a:normAutofit/>
          </a:bodyPr>
          <a:lstStyle/>
          <a:p>
            <a:pPr lvl="0"/>
            <a:r>
              <a:rPr lang="ru-RU" sz="2800" b="1" i="1" dirty="0" smtClean="0">
                <a:solidFill>
                  <a:srgbClr val="002060"/>
                </a:solidFill>
              </a:rPr>
              <a:t>Задача № </a:t>
            </a:r>
            <a:r>
              <a:rPr lang="ru-RU" sz="4000" b="1" i="1" dirty="0" smtClean="0">
                <a:solidFill>
                  <a:srgbClr val="002060"/>
                </a:solidFill>
              </a:rPr>
              <a:t>1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При обработке 8г смеси магния и оксида магния соляной кислотой выделилось 5,6 л водорода(н.у.). Какова массовая доля (в %) магния в исходной смеси?</a:t>
            </a:r>
          </a:p>
          <a:p>
            <a:r>
              <a:rPr lang="ru-RU" sz="2800" b="1" i="1" dirty="0" smtClean="0">
                <a:solidFill>
                  <a:srgbClr val="002060"/>
                </a:solidFill>
              </a:rPr>
              <a:t>Задача № </a:t>
            </a:r>
            <a:r>
              <a:rPr lang="ru-RU" sz="4000" b="1" i="1" dirty="0" smtClean="0">
                <a:solidFill>
                  <a:srgbClr val="002060"/>
                </a:solidFill>
              </a:rPr>
              <a:t>2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Калий массой 3,9 г  растворили в воде массой 206,2 г. Определите массовую долю полученного раствора.</a:t>
            </a:r>
          </a:p>
          <a:p>
            <a:pPr lvl="0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57126" y="214290"/>
            <a:ext cx="8286840" cy="1643074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4400" b="1" u="sng" dirty="0" smtClean="0">
                <a:solidFill>
                  <a:schemeClr val="tx1"/>
                </a:solidFill>
              </a:rPr>
              <a:t>Домашнее задание: </a:t>
            </a:r>
            <a:r>
              <a:rPr lang="ru-RU" sz="2400" b="1" u="sng" dirty="0" smtClean="0">
                <a:solidFill>
                  <a:schemeClr val="tx1"/>
                </a:solidFill>
              </a:rPr>
              <a:t>напишите уравнения согласно схеме, составьте рассказ  о свойствах алюминия </a:t>
            </a:r>
            <a:r>
              <a:rPr lang="ru-RU" sz="4400" b="1" u="sng" dirty="0" smtClean="0">
                <a:solidFill>
                  <a:schemeClr val="tx1"/>
                </a:solidFill>
              </a:rPr>
              <a:t/>
            </a:r>
            <a:br>
              <a:rPr lang="ru-RU" sz="4400" b="1" u="sng" dirty="0" smtClean="0">
                <a:solidFill>
                  <a:schemeClr val="tx1"/>
                </a:solidFill>
              </a:rPr>
            </a:br>
            <a:endParaRPr lang="ru-RU" sz="4400" b="1" u="sng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1000164" y="1571612"/>
            <a:ext cx="4929222" cy="39395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</a:t>
            </a:r>
            <a:endParaRPr lang="ru-RU" sz="25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3000375" y="3500438"/>
            <a:ext cx="7143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2286000" y="3929063"/>
            <a:ext cx="2857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714750" y="2500313"/>
            <a:ext cx="18573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714750" y="5357813"/>
            <a:ext cx="18573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3000364" y="2786058"/>
            <a:ext cx="604653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+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714744" y="2071678"/>
            <a:ext cx="1541319" cy="830997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простые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вещества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714744" y="4929198"/>
            <a:ext cx="1541319" cy="830997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сложные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 вещества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rot="5400000">
            <a:off x="4787106" y="2928144"/>
            <a:ext cx="157162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5572125" y="2143125"/>
            <a:ext cx="1000125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5572125" y="2714625"/>
            <a:ext cx="1000125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5572125" y="3214688"/>
            <a:ext cx="1000125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5572125" y="3714750"/>
            <a:ext cx="1000125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424" name="Rectangle 1"/>
          <p:cNvSpPr>
            <a:spLocks noChangeArrowheads="1"/>
          </p:cNvSpPr>
          <p:nvPr/>
        </p:nvSpPr>
        <p:spPr bwMode="auto">
          <a:xfrm>
            <a:off x="5786438" y="1571625"/>
            <a:ext cx="5969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800" b="1">
                <a:cs typeface="Times New Roman" pitchFamily="18" charset="0"/>
              </a:rPr>
              <a:t>О</a:t>
            </a:r>
            <a:r>
              <a:rPr lang="ru-RU" sz="2800" b="1" baseline="-30000">
                <a:cs typeface="Times New Roman" pitchFamily="18" charset="0"/>
              </a:rPr>
              <a:t>2</a:t>
            </a:r>
            <a:endParaRPr lang="ru-RU" sz="2800" b="1"/>
          </a:p>
          <a:p>
            <a:endParaRPr lang="ru-RU"/>
          </a:p>
        </p:txBody>
      </p:sp>
      <p:sp>
        <p:nvSpPr>
          <p:cNvPr id="17425" name="Rectangle 3"/>
          <p:cNvSpPr>
            <a:spLocks noChangeArrowheads="1"/>
          </p:cNvSpPr>
          <p:nvPr/>
        </p:nvSpPr>
        <p:spPr bwMode="auto">
          <a:xfrm>
            <a:off x="5643563" y="2071688"/>
            <a:ext cx="1071562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 b="1">
                <a:cs typeface="Times New Roman" pitchFamily="18" charset="0"/>
              </a:rPr>
              <a:t>С</a:t>
            </a:r>
            <a:r>
              <a:rPr lang="en-US" sz="2800" b="1">
                <a:latin typeface="Arial Rounded MT Bold" pitchFamily="34" charset="0"/>
                <a:cs typeface="Times New Roman" pitchFamily="18" charset="0"/>
              </a:rPr>
              <a:t>L</a:t>
            </a:r>
            <a:r>
              <a:rPr lang="ru-RU" sz="2800" b="1" baseline="-30000">
                <a:cs typeface="Times New Roman" pitchFamily="18" charset="0"/>
              </a:rPr>
              <a:t>2</a:t>
            </a:r>
            <a:endParaRPr lang="ru-RU" sz="2800" b="1"/>
          </a:p>
          <a:p>
            <a:endParaRPr lang="ru-RU"/>
          </a:p>
        </p:txBody>
      </p:sp>
      <p:sp>
        <p:nvSpPr>
          <p:cNvPr id="17426" name="Rectangle 4"/>
          <p:cNvSpPr>
            <a:spLocks noChangeArrowheads="1"/>
          </p:cNvSpPr>
          <p:nvPr/>
        </p:nvSpPr>
        <p:spPr bwMode="auto">
          <a:xfrm>
            <a:off x="5715000" y="2643188"/>
            <a:ext cx="5778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800" b="1" dirty="0">
                <a:cs typeface="Times New Roman" pitchFamily="18" charset="0"/>
              </a:rPr>
              <a:t>N</a:t>
            </a:r>
            <a:r>
              <a:rPr lang="ru-RU" sz="2800" b="1" baseline="-30000" dirty="0">
                <a:cs typeface="Times New Roman" pitchFamily="18" charset="0"/>
              </a:rPr>
              <a:t>2</a:t>
            </a:r>
            <a:endParaRPr lang="ru-RU" sz="2800" b="1" dirty="0"/>
          </a:p>
          <a:p>
            <a:endParaRPr lang="ru-RU" dirty="0"/>
          </a:p>
        </p:txBody>
      </p:sp>
      <p:sp>
        <p:nvSpPr>
          <p:cNvPr id="17427" name="Rectangle 5"/>
          <p:cNvSpPr>
            <a:spLocks noChangeArrowheads="1"/>
          </p:cNvSpPr>
          <p:nvPr/>
        </p:nvSpPr>
        <p:spPr bwMode="auto">
          <a:xfrm>
            <a:off x="5786438" y="3214688"/>
            <a:ext cx="423862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800" b="1">
                <a:cs typeface="Times New Roman" pitchFamily="18" charset="0"/>
              </a:rPr>
              <a:t>S</a:t>
            </a:r>
            <a:endParaRPr lang="en-US" sz="2800" b="1"/>
          </a:p>
          <a:p>
            <a:endParaRPr lang="en-US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5400000">
            <a:off x="4608513" y="5464175"/>
            <a:ext cx="192881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5572125" y="4500563"/>
            <a:ext cx="2000250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5572125" y="5072063"/>
            <a:ext cx="2000250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>
            <a:endCxn id="17434" idx="3"/>
          </p:cNvCxnSpPr>
          <p:nvPr/>
        </p:nvCxnSpPr>
        <p:spPr>
          <a:xfrm flipV="1">
            <a:off x="5572125" y="5753100"/>
            <a:ext cx="2786063" cy="333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>
            <a:off x="5572125" y="6429375"/>
            <a:ext cx="200025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433" name="Прямоугольник 63"/>
          <p:cNvSpPr>
            <a:spLocks noChangeArrowheads="1"/>
          </p:cNvSpPr>
          <p:nvPr/>
        </p:nvSpPr>
        <p:spPr bwMode="auto">
          <a:xfrm>
            <a:off x="5929313" y="3929063"/>
            <a:ext cx="10033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entury Gothic" pitchFamily="34" charset="0"/>
              </a:rPr>
              <a:t>H</a:t>
            </a:r>
            <a:r>
              <a:rPr lang="en-US" sz="3200" b="1" baseline="-25000">
                <a:latin typeface="Century Gothic" pitchFamily="34" charset="0"/>
              </a:rPr>
              <a:t>2</a:t>
            </a:r>
            <a:r>
              <a:rPr lang="en-US" sz="3200" b="1">
                <a:latin typeface="Century Gothic" pitchFamily="34" charset="0"/>
              </a:rPr>
              <a:t>O</a:t>
            </a:r>
            <a:endParaRPr lang="ru-RU" sz="3200" b="1">
              <a:latin typeface="Century Gothic" pitchFamily="34" charset="0"/>
            </a:endParaRPr>
          </a:p>
        </p:txBody>
      </p:sp>
      <p:sp>
        <p:nvSpPr>
          <p:cNvPr id="17434" name="Прямоугольник 64"/>
          <p:cNvSpPr>
            <a:spLocks noChangeArrowheads="1"/>
          </p:cNvSpPr>
          <p:nvPr/>
        </p:nvSpPr>
        <p:spPr bwMode="auto">
          <a:xfrm>
            <a:off x="5786438" y="5214938"/>
            <a:ext cx="257175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latin typeface="Century Gothic" pitchFamily="34" charset="0"/>
              </a:rPr>
              <a:t>NaOH</a:t>
            </a:r>
            <a:r>
              <a:rPr lang="ru-RU" sz="3200" b="1">
                <a:latin typeface="Century Gothic" pitchFamily="34" charset="0"/>
              </a:rPr>
              <a:t>+</a:t>
            </a:r>
            <a:r>
              <a:rPr lang="en-US" sz="3200" b="1">
                <a:latin typeface="Century Gothic" pitchFamily="34" charset="0"/>
              </a:rPr>
              <a:t>H</a:t>
            </a:r>
            <a:r>
              <a:rPr lang="en-US" sz="3200" b="1" baseline="-25000">
                <a:latin typeface="Century Gothic" pitchFamily="34" charset="0"/>
              </a:rPr>
              <a:t>2</a:t>
            </a:r>
            <a:r>
              <a:rPr lang="en-US" sz="3200" b="1">
                <a:latin typeface="Century Gothic" pitchFamily="34" charset="0"/>
              </a:rPr>
              <a:t>O</a:t>
            </a:r>
            <a:endParaRPr lang="ru-RU" sz="3200" b="1">
              <a:latin typeface="Century Gothic" pitchFamily="34" charset="0"/>
            </a:endParaRPr>
          </a:p>
          <a:p>
            <a:endParaRPr lang="ru-RU" sz="3200" b="1">
              <a:latin typeface="Century Gothic" pitchFamily="34" charset="0"/>
            </a:endParaRPr>
          </a:p>
        </p:txBody>
      </p:sp>
      <p:sp>
        <p:nvSpPr>
          <p:cNvPr id="17435" name="Прямоугольник 65"/>
          <p:cNvSpPr>
            <a:spLocks noChangeArrowheads="1"/>
          </p:cNvSpPr>
          <p:nvPr/>
        </p:nvSpPr>
        <p:spPr bwMode="auto">
          <a:xfrm>
            <a:off x="5929313" y="4572000"/>
            <a:ext cx="958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Century Gothic" pitchFamily="34" charset="0"/>
              </a:rPr>
              <a:t>HCl</a:t>
            </a:r>
            <a:endParaRPr lang="ru-RU" sz="3200" b="1">
              <a:latin typeface="Century Gothic" pitchFamily="34" charset="0"/>
            </a:endParaRPr>
          </a:p>
        </p:txBody>
      </p:sp>
      <p:sp>
        <p:nvSpPr>
          <p:cNvPr id="17436" name="Прямоугольник 66"/>
          <p:cNvSpPr>
            <a:spLocks noChangeArrowheads="1"/>
          </p:cNvSpPr>
          <p:nvPr/>
        </p:nvSpPr>
        <p:spPr bwMode="auto">
          <a:xfrm>
            <a:off x="5857875" y="5780088"/>
            <a:ext cx="1296988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dirty="0">
                <a:latin typeface="Century Gothic" pitchFamily="34" charset="0"/>
                <a:hlinkClick r:id="rId2" action="ppaction://hlinksldjump"/>
              </a:rPr>
              <a:t>Fe</a:t>
            </a:r>
            <a:r>
              <a:rPr lang="en-US" sz="3200" b="1" baseline="-25000" dirty="0">
                <a:latin typeface="Century Gothic" pitchFamily="34" charset="0"/>
                <a:hlinkClick r:id="rId2" action="ppaction://hlinksldjump"/>
              </a:rPr>
              <a:t>2</a:t>
            </a:r>
            <a:r>
              <a:rPr lang="en-US" sz="3200" b="1" dirty="0">
                <a:latin typeface="Century Gothic" pitchFamily="34" charset="0"/>
                <a:hlinkClick r:id="rId2" action="ppaction://hlinksldjump"/>
              </a:rPr>
              <a:t>O</a:t>
            </a:r>
            <a:r>
              <a:rPr lang="en-US" sz="3200" b="1" baseline="-25000" dirty="0">
                <a:latin typeface="Century Gothic" pitchFamily="34" charset="0"/>
                <a:hlinkClick r:id="rId2" action="ppaction://hlinksldjump"/>
              </a:rPr>
              <a:t>3</a:t>
            </a:r>
            <a:endParaRPr lang="ru-RU" sz="3200" b="1" dirty="0">
              <a:latin typeface="Century Gothic" pitchFamily="34" charset="0"/>
            </a:endParaRPr>
          </a:p>
          <a:p>
            <a:endParaRPr lang="ru-RU" sz="3200" b="1" dirty="0">
              <a:latin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7772400" cy="642942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Строение атомов щелочных металлов</a:t>
            </a:r>
            <a:endParaRPr lang="ru-RU" sz="36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357430"/>
            <a:ext cx="692948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85720" y="928670"/>
            <a:ext cx="83582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Все щелочные металлы имеют один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s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-электрон на внешнем электронном слое, который при химических реакциях легко теряют, проявляя степень окисления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+1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.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>Поэтому </a:t>
            </a:r>
            <a:r>
              <a:rPr lang="ru-RU" sz="2000" b="1" i="1" dirty="0">
                <a:solidFill>
                  <a:schemeClr val="accent5">
                    <a:lumMod val="50000"/>
                  </a:schemeClr>
                </a:solidFill>
              </a:rPr>
              <a:t>щелочные металлы являются сильными восстановителями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.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85720" y="0"/>
            <a:ext cx="8229600" cy="838223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Схема ответа: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291" name="Oval 4"/>
          <p:cNvSpPr>
            <a:spLocks noChangeArrowheads="1"/>
          </p:cNvSpPr>
          <p:nvPr/>
        </p:nvSpPr>
        <p:spPr bwMode="auto">
          <a:xfrm>
            <a:off x="142875" y="928688"/>
            <a:ext cx="2928938" cy="157162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800080"/>
                </a:solidFill>
                <a:latin typeface="Garamond" pitchFamily="18" charset="0"/>
                <a:hlinkClick r:id="rId2" action="ppaction://hlinksldjump"/>
              </a:rPr>
              <a:t>Строение атома </a:t>
            </a:r>
          </a:p>
          <a:p>
            <a:pPr algn="ctr"/>
            <a:r>
              <a:rPr lang="ru-RU" sz="3200" b="1" dirty="0" smtClean="0">
                <a:solidFill>
                  <a:srgbClr val="800080"/>
                </a:solidFill>
                <a:latin typeface="Garamond" pitchFamily="18" charset="0"/>
                <a:hlinkClick r:id="rId2" action="ppaction://hlinksldjump"/>
              </a:rPr>
              <a:t>металла</a:t>
            </a:r>
            <a:endParaRPr lang="ru-RU" sz="3200" b="1" dirty="0">
              <a:solidFill>
                <a:srgbClr val="800080"/>
              </a:solidFill>
              <a:latin typeface="Garamond" pitchFamily="18" charset="0"/>
            </a:endParaRPr>
          </a:p>
        </p:txBody>
      </p:sp>
      <p:sp>
        <p:nvSpPr>
          <p:cNvPr id="12292" name="AutoShape 5"/>
          <p:cNvSpPr>
            <a:spLocks noChangeArrowheads="1"/>
          </p:cNvSpPr>
          <p:nvPr/>
        </p:nvSpPr>
        <p:spPr bwMode="auto">
          <a:xfrm>
            <a:off x="3643313" y="2000250"/>
            <a:ext cx="2417762" cy="1355725"/>
          </a:xfrm>
          <a:prstGeom prst="flowChartAlternateProcess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800080"/>
                </a:solidFill>
                <a:latin typeface="Garamond" pitchFamily="18" charset="0"/>
                <a:hlinkClick r:id="rId2" action="ppaction://hlinksldjump"/>
              </a:rPr>
              <a:t>Нахождение</a:t>
            </a:r>
          </a:p>
          <a:p>
            <a:pPr algn="ctr"/>
            <a:r>
              <a:rPr lang="ru-RU" sz="3200" b="1">
                <a:solidFill>
                  <a:srgbClr val="800080"/>
                </a:solidFill>
                <a:latin typeface="Garamond" pitchFamily="18" charset="0"/>
                <a:hlinkClick r:id="rId2" action="ppaction://hlinksldjump"/>
              </a:rPr>
              <a:t> в природе</a:t>
            </a:r>
            <a:endParaRPr lang="ru-RU" sz="3200" b="1">
              <a:solidFill>
                <a:srgbClr val="800080"/>
              </a:solidFill>
              <a:latin typeface="Garamond" pitchFamily="18" charset="0"/>
            </a:endParaRPr>
          </a:p>
        </p:txBody>
      </p:sp>
      <p:sp>
        <p:nvSpPr>
          <p:cNvPr id="12293" name="Oval 11"/>
          <p:cNvSpPr>
            <a:spLocks noChangeArrowheads="1"/>
          </p:cNvSpPr>
          <p:nvPr/>
        </p:nvSpPr>
        <p:spPr bwMode="auto">
          <a:xfrm>
            <a:off x="6443663" y="1196975"/>
            <a:ext cx="2700337" cy="1728788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800080"/>
                </a:solidFill>
                <a:latin typeface="Garamond" pitchFamily="18" charset="0"/>
                <a:hlinkClick r:id="rId3" action="ppaction://hlinksldjump"/>
              </a:rPr>
              <a:t>Открытие</a:t>
            </a:r>
          </a:p>
          <a:p>
            <a:pPr algn="ctr"/>
            <a:r>
              <a:rPr lang="ru-RU" sz="3200" b="1">
                <a:solidFill>
                  <a:srgbClr val="800080"/>
                </a:solidFill>
                <a:latin typeface="Garamond" pitchFamily="18" charset="0"/>
                <a:hlinkClick r:id="rId3" action="ppaction://hlinksldjump"/>
              </a:rPr>
              <a:t>металла и </a:t>
            </a:r>
          </a:p>
          <a:p>
            <a:pPr algn="ctr"/>
            <a:r>
              <a:rPr lang="ru-RU" sz="3200" b="1">
                <a:solidFill>
                  <a:srgbClr val="800080"/>
                </a:solidFill>
                <a:latin typeface="Garamond" pitchFamily="18" charset="0"/>
                <a:hlinkClick r:id="rId3" action="ppaction://hlinksldjump"/>
              </a:rPr>
              <a:t>получение</a:t>
            </a:r>
            <a:endParaRPr lang="ru-RU" sz="3200" b="1">
              <a:solidFill>
                <a:srgbClr val="800080"/>
              </a:solidFill>
              <a:latin typeface="Garamond" pitchFamily="18" charset="0"/>
            </a:endParaRPr>
          </a:p>
        </p:txBody>
      </p:sp>
      <p:sp>
        <p:nvSpPr>
          <p:cNvPr id="12294" name="AutoShape 13"/>
          <p:cNvSpPr>
            <a:spLocks noChangeArrowheads="1"/>
          </p:cNvSpPr>
          <p:nvPr/>
        </p:nvSpPr>
        <p:spPr bwMode="auto">
          <a:xfrm>
            <a:off x="0" y="4005263"/>
            <a:ext cx="2916238" cy="1584325"/>
          </a:xfrm>
          <a:prstGeom prst="flowChartAlternateProcess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800080"/>
                </a:solidFill>
                <a:latin typeface="Garamond" pitchFamily="18" charset="0"/>
                <a:hlinkClick r:id="rId4" action="ppaction://hlinksldjump"/>
              </a:rPr>
              <a:t>Физические </a:t>
            </a:r>
          </a:p>
          <a:p>
            <a:pPr algn="ctr"/>
            <a:r>
              <a:rPr lang="ru-RU" sz="3600" b="1">
                <a:solidFill>
                  <a:srgbClr val="800080"/>
                </a:solidFill>
                <a:latin typeface="Garamond" pitchFamily="18" charset="0"/>
                <a:hlinkClick r:id="rId4" action="ppaction://hlinksldjump"/>
              </a:rPr>
              <a:t>свойства</a:t>
            </a:r>
            <a:endParaRPr lang="ru-RU" sz="3600" b="1">
              <a:solidFill>
                <a:srgbClr val="800080"/>
              </a:solidFill>
              <a:latin typeface="Garamond" pitchFamily="18" charset="0"/>
            </a:endParaRPr>
          </a:p>
        </p:txBody>
      </p:sp>
      <p:sp>
        <p:nvSpPr>
          <p:cNvPr id="12295" name="Oval 14"/>
          <p:cNvSpPr>
            <a:spLocks noChangeArrowheads="1"/>
          </p:cNvSpPr>
          <p:nvPr/>
        </p:nvSpPr>
        <p:spPr bwMode="auto">
          <a:xfrm>
            <a:off x="3132138" y="4868863"/>
            <a:ext cx="3203575" cy="180022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800080"/>
                </a:solidFill>
                <a:latin typeface="Garamond" pitchFamily="18" charset="0"/>
                <a:hlinkClick r:id="rId5" action="ppaction://hlinksldjump"/>
              </a:rPr>
              <a:t>Химические </a:t>
            </a:r>
          </a:p>
          <a:p>
            <a:pPr algn="ctr"/>
            <a:r>
              <a:rPr lang="ru-RU" sz="3600" b="1">
                <a:solidFill>
                  <a:srgbClr val="800080"/>
                </a:solidFill>
                <a:latin typeface="Garamond" pitchFamily="18" charset="0"/>
                <a:hlinkClick r:id="rId5" action="ppaction://hlinksldjump"/>
              </a:rPr>
              <a:t>свойства</a:t>
            </a:r>
            <a:r>
              <a:rPr lang="ru-RU" sz="2800" b="1">
                <a:latin typeface="Garamond" pitchFamily="18" charset="0"/>
                <a:hlinkClick r:id="rId5" action="ppaction://hlinksldjump"/>
              </a:rPr>
              <a:t> </a:t>
            </a:r>
            <a:endParaRPr lang="ru-RU" sz="2800" b="1">
              <a:latin typeface="Garamond" pitchFamily="18" charset="0"/>
            </a:endParaRPr>
          </a:p>
        </p:txBody>
      </p:sp>
      <p:sp>
        <p:nvSpPr>
          <p:cNvPr id="12296" name="AutoShape 16"/>
          <p:cNvSpPr>
            <a:spLocks noChangeArrowheads="1"/>
          </p:cNvSpPr>
          <p:nvPr/>
        </p:nvSpPr>
        <p:spPr bwMode="auto">
          <a:xfrm>
            <a:off x="6443663" y="3860800"/>
            <a:ext cx="2700337" cy="1295400"/>
          </a:xfrm>
          <a:prstGeom prst="flowChartAlternateProcess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800080"/>
                </a:solidFill>
                <a:latin typeface="Garamond" pitchFamily="18" charset="0"/>
                <a:hlinkClick r:id="rId6" action="ppaction://hlinksldjump"/>
              </a:rPr>
              <a:t>Применение</a:t>
            </a:r>
            <a:endParaRPr lang="ru-RU" sz="3600" b="1">
              <a:solidFill>
                <a:srgbClr val="800080"/>
              </a:solidFill>
              <a:latin typeface="Garamond" pitchFamily="18" charset="0"/>
            </a:endParaRPr>
          </a:p>
        </p:txBody>
      </p:sp>
      <p:sp>
        <p:nvSpPr>
          <p:cNvPr id="12297" name="AutoShape 18"/>
          <p:cNvSpPr>
            <a:spLocks noChangeArrowheads="1"/>
          </p:cNvSpPr>
          <p:nvPr/>
        </p:nvSpPr>
        <p:spPr bwMode="auto">
          <a:xfrm>
            <a:off x="3071813" y="857250"/>
            <a:ext cx="1582737" cy="1152525"/>
          </a:xfrm>
          <a:prstGeom prst="curvedDownArrow">
            <a:avLst>
              <a:gd name="adj1" fmla="val 19289"/>
              <a:gd name="adj2" fmla="val 51523"/>
              <a:gd name="adj3" fmla="val 33333"/>
            </a:avLst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2298" name="AutoShape 19"/>
          <p:cNvSpPr>
            <a:spLocks noChangeArrowheads="1"/>
          </p:cNvSpPr>
          <p:nvPr/>
        </p:nvSpPr>
        <p:spPr bwMode="auto">
          <a:xfrm rot="20001241" flipV="1">
            <a:off x="4924425" y="746125"/>
            <a:ext cx="1657350" cy="1008063"/>
          </a:xfrm>
          <a:prstGeom prst="curvedUpArrow">
            <a:avLst>
              <a:gd name="adj1" fmla="val 32882"/>
              <a:gd name="adj2" fmla="val 65764"/>
              <a:gd name="adj3" fmla="val 33333"/>
            </a:avLst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2299" name="AutoShape 24"/>
          <p:cNvSpPr>
            <a:spLocks noChangeArrowheads="1"/>
          </p:cNvSpPr>
          <p:nvPr/>
        </p:nvSpPr>
        <p:spPr bwMode="auto">
          <a:xfrm rot="-528304" flipH="1" flipV="1">
            <a:off x="2843213" y="3357563"/>
            <a:ext cx="4891087" cy="6524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335094333 h 21600"/>
              <a:gd name="T4" fmla="*/ 2147483647 w 21600"/>
              <a:gd name="T5" fmla="*/ 595330520 h 21600"/>
              <a:gd name="T6" fmla="*/ 2147483647 w 21600"/>
              <a:gd name="T7" fmla="*/ 16754716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2300" name="AutoShape 25"/>
          <p:cNvSpPr>
            <a:spLocks noChangeArrowheads="1"/>
          </p:cNvSpPr>
          <p:nvPr/>
        </p:nvSpPr>
        <p:spPr bwMode="auto">
          <a:xfrm rot="-4353413">
            <a:off x="2136775" y="5354638"/>
            <a:ext cx="877887" cy="1430338"/>
          </a:xfrm>
          <a:prstGeom prst="curvedRightArrow">
            <a:avLst>
              <a:gd name="adj1" fmla="val 32797"/>
              <a:gd name="adj2" fmla="val 65172"/>
              <a:gd name="adj3" fmla="val 33333"/>
            </a:avLst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2302" name="AutoShape 25"/>
          <p:cNvSpPr>
            <a:spLocks noChangeArrowheads="1"/>
          </p:cNvSpPr>
          <p:nvPr/>
        </p:nvSpPr>
        <p:spPr bwMode="auto">
          <a:xfrm rot="-7962513">
            <a:off x="6670675" y="5092700"/>
            <a:ext cx="877888" cy="1430338"/>
          </a:xfrm>
          <a:prstGeom prst="curvedRightArrow">
            <a:avLst>
              <a:gd name="adj1" fmla="val 32797"/>
              <a:gd name="adj2" fmla="val 65172"/>
              <a:gd name="adj3" fmla="val 33333"/>
            </a:avLst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851648" cy="7715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Физические свойства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2857496"/>
            <a:ext cx="7854696" cy="175260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Все металлы этой подгруппы имеют серебристо-белый цвет (кроме серебристо-жёлтого цезия), они очень мягкие, их можно резать скальпелем. Литий, натрий и калий легче воды и плавают на её поверхности, реагируя с ней. Поэтому хранят эти металлы под слоем керосина или парафина.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786322"/>
            <a:ext cx="142875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642910" y="6215082"/>
            <a:ext cx="824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калий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5000636"/>
            <a:ext cx="161209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7358082" y="6215082"/>
            <a:ext cx="1094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рубидий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1214422"/>
            <a:ext cx="207170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2071670" y="2571744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литий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4857760"/>
            <a:ext cx="1713238" cy="1290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4143372" y="6215082"/>
            <a:ext cx="948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натрий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2132" y="1071546"/>
            <a:ext cx="180175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6072198" y="2500306"/>
            <a:ext cx="812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цезий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642918"/>
            <a:ext cx="8501122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772400" cy="714380"/>
          </a:xfrm>
        </p:spPr>
        <p:txBody>
          <a:bodyPr/>
          <a:lstStyle/>
          <a:p>
            <a:pPr algn="ctr"/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4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4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4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4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Получение щелочных металлов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1428736"/>
            <a:ext cx="8072494" cy="5072098"/>
          </a:xfrm>
        </p:spPr>
        <p:txBody>
          <a:bodyPr>
            <a:normAutofit fontScale="32500" lnSpcReduction="20000"/>
          </a:bodyPr>
          <a:lstStyle/>
          <a:p>
            <a:endParaRPr lang="ru-RU" dirty="0" smtClean="0"/>
          </a:p>
          <a:p>
            <a:pPr>
              <a:lnSpc>
                <a:spcPct val="120000"/>
              </a:lnSpc>
            </a:pPr>
            <a:r>
              <a:rPr lang="ru-RU" sz="55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Для получения щелочных металлов используют в основном </a:t>
            </a:r>
            <a:r>
              <a:rPr lang="ru-RU" sz="7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электролиз расплавов их галогенидов</a:t>
            </a:r>
            <a:r>
              <a:rPr lang="ru-RU" sz="6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55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чаще всего — хлоридов, образующих природные минералы:</a:t>
            </a:r>
          </a:p>
          <a:p>
            <a:pPr>
              <a:lnSpc>
                <a:spcPct val="120000"/>
              </a:lnSpc>
            </a:pPr>
            <a:r>
              <a:rPr lang="ru-RU" sz="6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ru-RU" sz="7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катод: </a:t>
            </a:r>
            <a:r>
              <a:rPr lang="ru-RU" sz="7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Li+</a:t>
            </a:r>
            <a:r>
              <a:rPr lang="ru-RU" sz="7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7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7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→ </a:t>
            </a:r>
            <a:r>
              <a:rPr lang="ru-RU" sz="7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</a:t>
            </a:r>
            <a:endParaRPr lang="ru-RU" sz="7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7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анод: 2Cl- — 2e → Cl2</a:t>
            </a:r>
            <a:endParaRPr lang="ru-RU" sz="6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55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Иногда для получения щелочных металлов проводят </a:t>
            </a:r>
            <a:r>
              <a:rPr lang="ru-RU" sz="7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электролиз расплавов их </a:t>
            </a:r>
            <a:r>
              <a:rPr lang="ru-RU" sz="74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гидроксидов</a:t>
            </a:r>
            <a:r>
              <a:rPr lang="ru-RU" sz="55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20000"/>
              </a:lnSpc>
            </a:pPr>
            <a:r>
              <a:rPr lang="ru-RU" sz="55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ru-RU" sz="7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катод: </a:t>
            </a:r>
            <a:r>
              <a:rPr lang="ru-RU" sz="7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Na+</a:t>
            </a:r>
            <a:r>
              <a:rPr lang="ru-RU" sz="7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7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7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→ </a:t>
            </a:r>
            <a:r>
              <a:rPr lang="ru-RU" sz="7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endParaRPr lang="ru-RU" sz="6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6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ru-RU" sz="7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анод: 4OH- — 4e → 2H2O + O2</a:t>
            </a:r>
            <a:endParaRPr lang="ru-RU" sz="6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55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Поскольку щелочные металлы в электрохимическом ряду напряжений находятся левее водорода, то электролитическое получение их из растворов солей невозможно; в этом случае образуются соответствующие щёлочи и водород.</a:t>
            </a:r>
            <a:endParaRPr lang="ru-RU" sz="55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7772400" cy="928694"/>
          </a:xfrm>
        </p:spPr>
        <p:txBody>
          <a:bodyPr/>
          <a:lstStyle/>
          <a:p>
            <a:pPr algn="ctr"/>
            <a:r>
              <a:rPr lang="ru-RU" sz="4800" dirty="0" smtClean="0">
                <a:solidFill>
                  <a:srgbClr val="002060"/>
                </a:solidFill>
              </a:rPr>
              <a:t>Химические свойства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1785926"/>
            <a:ext cx="7772400" cy="4929222"/>
          </a:xfrm>
        </p:spPr>
        <p:txBody>
          <a:bodyPr>
            <a:normAutofit fontScale="85000" lnSpcReduction="20000"/>
          </a:bodyPr>
          <a:lstStyle/>
          <a:p>
            <a:pPr algn="ctr"/>
            <a:endParaRPr lang="ru-RU" sz="3200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Реакции с неметаллами 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(образуются бинарные соединения):</a:t>
            </a:r>
            <a:endParaRPr lang="ru-RU" sz="2800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4Li + O</a:t>
            </a:r>
            <a:r>
              <a:rPr lang="ru-RU" sz="3200" b="1" baseline="-25000" dirty="0" smtClean="0">
                <a:solidFill>
                  <a:srgbClr val="002060"/>
                </a:solidFill>
              </a:rPr>
              <a:t>2 </a:t>
            </a:r>
            <a:r>
              <a:rPr lang="ru-RU" sz="3200" b="1" dirty="0" smtClean="0">
                <a:solidFill>
                  <a:srgbClr val="002060"/>
                </a:solidFill>
              </a:rPr>
              <a:t> 2Li</a:t>
            </a:r>
            <a:r>
              <a:rPr lang="ru-RU" sz="3200" b="1" baseline="-25000" dirty="0" smtClean="0">
                <a:solidFill>
                  <a:srgbClr val="002060"/>
                </a:solidFill>
              </a:rPr>
              <a:t>2</a:t>
            </a:r>
            <a:r>
              <a:rPr lang="ru-RU" sz="3200" b="1" dirty="0" smtClean="0">
                <a:solidFill>
                  <a:srgbClr val="002060"/>
                </a:solidFill>
              </a:rPr>
              <a:t>O(оксид лития)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2Na + O</a:t>
            </a:r>
            <a:r>
              <a:rPr lang="ru-RU" sz="3200" b="1" baseline="-25000" dirty="0" smtClean="0">
                <a:solidFill>
                  <a:srgbClr val="002060"/>
                </a:solidFill>
              </a:rPr>
              <a:t>2</a:t>
            </a:r>
            <a:r>
              <a:rPr lang="ru-RU" sz="3200" b="1" dirty="0" smtClean="0">
                <a:solidFill>
                  <a:srgbClr val="002060"/>
                </a:solidFill>
              </a:rPr>
              <a:t>  Na</a:t>
            </a:r>
            <a:r>
              <a:rPr lang="ru-RU" sz="3200" b="1" baseline="-25000" dirty="0" smtClean="0">
                <a:solidFill>
                  <a:srgbClr val="002060"/>
                </a:solidFill>
              </a:rPr>
              <a:t>2</a:t>
            </a:r>
            <a:r>
              <a:rPr lang="ru-RU" sz="3200" b="1" dirty="0" smtClean="0">
                <a:solidFill>
                  <a:srgbClr val="002060"/>
                </a:solidFill>
              </a:rPr>
              <a:t>O</a:t>
            </a:r>
            <a:r>
              <a:rPr lang="ru-RU" sz="3200" b="1" baseline="-25000" dirty="0" smtClean="0">
                <a:solidFill>
                  <a:srgbClr val="002060"/>
                </a:solidFill>
              </a:rPr>
              <a:t>2</a:t>
            </a:r>
            <a:r>
              <a:rPr lang="ru-RU" sz="3200" b="1" dirty="0" smtClean="0">
                <a:solidFill>
                  <a:srgbClr val="002060"/>
                </a:solidFill>
              </a:rPr>
              <a:t>(</a:t>
            </a:r>
            <a:r>
              <a:rPr lang="ru-RU" sz="3200" b="1" dirty="0" err="1" smtClean="0">
                <a:solidFill>
                  <a:srgbClr val="002060"/>
                </a:solidFill>
              </a:rPr>
              <a:t>пероксид</a:t>
            </a:r>
            <a:r>
              <a:rPr lang="ru-RU" sz="3200" b="1" dirty="0" smtClean="0">
                <a:solidFill>
                  <a:srgbClr val="002060"/>
                </a:solidFill>
              </a:rPr>
              <a:t> натрия)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K + O</a:t>
            </a:r>
            <a:r>
              <a:rPr lang="ru-RU" sz="3200" b="1" baseline="-25000" dirty="0" smtClean="0">
                <a:solidFill>
                  <a:srgbClr val="002060"/>
                </a:solidFill>
              </a:rPr>
              <a:t>2</a:t>
            </a:r>
            <a:r>
              <a:rPr lang="ru-RU" sz="3200" b="1" dirty="0" smtClean="0">
                <a:solidFill>
                  <a:srgbClr val="002060"/>
                </a:solidFill>
              </a:rPr>
              <a:t>  KO</a:t>
            </a:r>
            <a:r>
              <a:rPr lang="ru-RU" sz="3200" b="1" baseline="-25000" dirty="0" smtClean="0">
                <a:solidFill>
                  <a:srgbClr val="002060"/>
                </a:solidFill>
              </a:rPr>
              <a:t>2</a:t>
            </a:r>
            <a:r>
              <a:rPr lang="ru-RU" sz="3200" b="1" dirty="0" smtClean="0">
                <a:solidFill>
                  <a:srgbClr val="002060"/>
                </a:solidFill>
              </a:rPr>
              <a:t>(</a:t>
            </a:r>
            <a:r>
              <a:rPr lang="ru-RU" sz="3200" b="1" dirty="0" err="1" smtClean="0">
                <a:solidFill>
                  <a:srgbClr val="002060"/>
                </a:solidFill>
              </a:rPr>
              <a:t>надпероксид</a:t>
            </a:r>
            <a:r>
              <a:rPr lang="ru-RU" sz="3200" b="1" dirty="0" smtClean="0">
                <a:solidFill>
                  <a:srgbClr val="002060"/>
                </a:solidFill>
              </a:rPr>
              <a:t> калия</a:t>
            </a:r>
            <a:r>
              <a:rPr lang="ru-RU" sz="3200" dirty="0" smtClean="0"/>
              <a:t>)</a:t>
            </a:r>
          </a:p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2Li + Cl</a:t>
            </a:r>
            <a:r>
              <a:rPr lang="en-US" sz="3200" b="1" baseline="-25000" dirty="0" smtClean="0">
                <a:solidFill>
                  <a:srgbClr val="002060"/>
                </a:solidFill>
              </a:rPr>
              <a:t>2 </a:t>
            </a:r>
            <a:r>
              <a:rPr lang="en-US" sz="3200" b="1" dirty="0" smtClean="0">
                <a:solidFill>
                  <a:srgbClr val="002060"/>
                </a:solidFill>
              </a:rPr>
              <a:t>= 2LiCl(</a:t>
            </a:r>
            <a:r>
              <a:rPr lang="ru-RU" sz="3200" b="1" dirty="0" smtClean="0">
                <a:solidFill>
                  <a:srgbClr val="002060"/>
                </a:solidFill>
              </a:rPr>
              <a:t>галогениды</a:t>
            </a:r>
            <a:r>
              <a:rPr lang="en-US" sz="3200" b="1" dirty="0" smtClean="0">
                <a:solidFill>
                  <a:srgbClr val="002060"/>
                </a:solidFill>
              </a:rPr>
              <a:t>)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2Na + S  =  Na</a:t>
            </a:r>
            <a:r>
              <a:rPr lang="en-US" sz="32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3200" b="1" dirty="0" smtClean="0">
                <a:solidFill>
                  <a:srgbClr val="002060"/>
                </a:solidFill>
              </a:rPr>
              <a:t>S(</a:t>
            </a:r>
            <a:r>
              <a:rPr lang="ru-RU" sz="3200" b="1" dirty="0" smtClean="0">
                <a:solidFill>
                  <a:srgbClr val="002060"/>
                </a:solidFill>
              </a:rPr>
              <a:t>сульфиды</a:t>
            </a:r>
            <a:r>
              <a:rPr lang="en-US" sz="3200" b="1" dirty="0" smtClean="0">
                <a:solidFill>
                  <a:srgbClr val="002060"/>
                </a:solidFill>
              </a:rPr>
              <a:t>)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2Na + H</a:t>
            </a:r>
            <a:r>
              <a:rPr lang="en-US" sz="32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3200" b="1" dirty="0" smtClean="0">
                <a:solidFill>
                  <a:srgbClr val="002060"/>
                </a:solidFill>
              </a:rPr>
              <a:t> = 2NaH(</a:t>
            </a:r>
            <a:r>
              <a:rPr lang="ru-RU" sz="3200" b="1" dirty="0" smtClean="0">
                <a:solidFill>
                  <a:srgbClr val="002060"/>
                </a:solidFill>
              </a:rPr>
              <a:t>гидриды</a:t>
            </a:r>
            <a:r>
              <a:rPr lang="en-US" sz="3200" b="1" dirty="0" smtClean="0">
                <a:solidFill>
                  <a:srgbClr val="002060"/>
                </a:solidFill>
              </a:rPr>
              <a:t>)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6Li + N</a:t>
            </a:r>
            <a:r>
              <a:rPr lang="en-US" sz="32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3200" b="1" dirty="0" smtClean="0">
                <a:solidFill>
                  <a:srgbClr val="002060"/>
                </a:solidFill>
              </a:rPr>
              <a:t> = 2Li</a:t>
            </a:r>
            <a:r>
              <a:rPr lang="en-US" sz="3200" b="1" baseline="-25000" dirty="0" smtClean="0">
                <a:solidFill>
                  <a:srgbClr val="002060"/>
                </a:solidFill>
              </a:rPr>
              <a:t>3</a:t>
            </a:r>
            <a:r>
              <a:rPr lang="en-US" sz="3200" b="1" dirty="0" smtClean="0">
                <a:solidFill>
                  <a:srgbClr val="002060"/>
                </a:solidFill>
              </a:rPr>
              <a:t>N(</a:t>
            </a:r>
            <a:r>
              <a:rPr lang="ru-RU" sz="3200" b="1" dirty="0" smtClean="0">
                <a:solidFill>
                  <a:srgbClr val="002060"/>
                </a:solidFill>
              </a:rPr>
              <a:t>нитриды</a:t>
            </a:r>
            <a:r>
              <a:rPr lang="en-US" sz="3200" b="1" dirty="0" smtClean="0">
                <a:solidFill>
                  <a:srgbClr val="002060"/>
                </a:solidFill>
              </a:rPr>
              <a:t>)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2</a:t>
            </a:r>
            <a:r>
              <a:rPr lang="en-US" sz="3200" b="1" dirty="0" smtClean="0">
                <a:solidFill>
                  <a:srgbClr val="002060"/>
                </a:solidFill>
              </a:rPr>
              <a:t>Li</a:t>
            </a:r>
            <a:r>
              <a:rPr lang="ru-RU" sz="3200" b="1" dirty="0" smtClean="0">
                <a:solidFill>
                  <a:srgbClr val="002060"/>
                </a:solidFill>
              </a:rPr>
              <a:t> + 2</a:t>
            </a:r>
            <a:r>
              <a:rPr lang="en-US" sz="3200" b="1" dirty="0" smtClean="0">
                <a:solidFill>
                  <a:srgbClr val="002060"/>
                </a:solidFill>
              </a:rPr>
              <a:t>C</a:t>
            </a:r>
            <a:r>
              <a:rPr lang="ru-RU" sz="3200" b="1" dirty="0" smtClean="0">
                <a:solidFill>
                  <a:srgbClr val="002060"/>
                </a:solidFill>
              </a:rPr>
              <a:t> = 2</a:t>
            </a:r>
            <a:r>
              <a:rPr lang="en-US" sz="3200" b="1" dirty="0" smtClean="0">
                <a:solidFill>
                  <a:srgbClr val="002060"/>
                </a:solidFill>
              </a:rPr>
              <a:t>Li</a:t>
            </a:r>
            <a:r>
              <a:rPr lang="ru-RU" sz="32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3200" b="1" dirty="0" smtClean="0">
                <a:solidFill>
                  <a:srgbClr val="002060"/>
                </a:solidFill>
              </a:rPr>
              <a:t>C</a:t>
            </a:r>
            <a:r>
              <a:rPr lang="ru-RU" sz="3200" b="1" baseline="-25000" dirty="0" smtClean="0">
                <a:solidFill>
                  <a:srgbClr val="002060"/>
                </a:solidFill>
              </a:rPr>
              <a:t>2</a:t>
            </a:r>
            <a:r>
              <a:rPr lang="ru-RU" sz="3200" b="1" dirty="0" smtClean="0">
                <a:solidFill>
                  <a:srgbClr val="002060"/>
                </a:solidFill>
              </a:rPr>
              <a:t>(карбиды)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142984"/>
            <a:ext cx="490191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714356"/>
            <a:ext cx="7772400" cy="5643602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                           </a:t>
            </a:r>
            <a:r>
              <a:rPr lang="ru-RU" sz="2400" b="1" i="1" dirty="0" smtClean="0">
                <a:solidFill>
                  <a:srgbClr val="002060"/>
                </a:solidFill>
              </a:rPr>
              <a:t>Активно взаимодействуют с водой: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            </a:t>
            </a:r>
            <a:r>
              <a:rPr lang="en-US" sz="2400" b="1" dirty="0" smtClean="0">
                <a:solidFill>
                  <a:srgbClr val="002060"/>
                </a:solidFill>
              </a:rPr>
              <a:t>2Na + 2H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2400" b="1" dirty="0" smtClean="0">
                <a:solidFill>
                  <a:srgbClr val="002060"/>
                </a:solidFill>
              </a:rPr>
              <a:t>O  2NaOH + H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2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         </a:t>
            </a:r>
            <a:r>
              <a:rPr lang="en-US" sz="2400" b="1" dirty="0" smtClean="0">
                <a:solidFill>
                  <a:srgbClr val="002060"/>
                </a:solidFill>
              </a:rPr>
              <a:t>2Li + 2H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2400" b="1" dirty="0" smtClean="0">
                <a:solidFill>
                  <a:srgbClr val="002060"/>
                </a:solidFill>
              </a:rPr>
              <a:t>O  2LiOH + H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2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r>
              <a:rPr lang="en-US" sz="2400" b="1" dirty="0" smtClean="0">
                <a:solidFill>
                  <a:srgbClr val="002060"/>
                </a:solidFill>
              </a:rPr>
              <a:t> 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           Реакция с кислотами: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r>
              <a:rPr lang="ru-RU" sz="2400" b="1" dirty="0" smtClean="0">
                <a:solidFill>
                  <a:srgbClr val="002060"/>
                </a:solidFill>
              </a:rPr>
              <a:t>            2Na + 2HCl  2NaCl + H</a:t>
            </a:r>
            <a:r>
              <a:rPr lang="ru-RU" sz="2400" b="1" baseline="-25000" dirty="0" smtClean="0">
                <a:solidFill>
                  <a:srgbClr val="002060"/>
                </a:solidFill>
              </a:rPr>
              <a:t>2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6720" y="2214553"/>
            <a:ext cx="3017180" cy="213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4071942"/>
            <a:ext cx="272763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786" y="357166"/>
            <a:ext cx="7772400" cy="1509712"/>
          </a:xfrm>
        </p:spPr>
        <p:txBody>
          <a:bodyPr>
            <a:no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Качественная реакция на катионы щелочных металлов - окрашивание пламени в следующие цвета: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 err="1" smtClean="0">
                <a:solidFill>
                  <a:srgbClr val="002060"/>
                </a:solidFill>
              </a:rPr>
              <a:t>Li+</a:t>
            </a:r>
            <a:r>
              <a:rPr lang="ru-RU" sz="2000" b="1" dirty="0" smtClean="0">
                <a:solidFill>
                  <a:srgbClr val="002060"/>
                </a:solidFill>
              </a:rPr>
              <a:t> - карминово-красный</a:t>
            </a:r>
          </a:p>
          <a:p>
            <a:pPr algn="ctr"/>
            <a:r>
              <a:rPr lang="ru-RU" sz="2000" b="1" dirty="0" err="1" smtClean="0">
                <a:solidFill>
                  <a:srgbClr val="002060"/>
                </a:solidFill>
              </a:rPr>
              <a:t>Na+</a:t>
            </a:r>
            <a:r>
              <a:rPr lang="ru-RU" sz="2000" b="1" dirty="0" smtClean="0">
                <a:solidFill>
                  <a:srgbClr val="002060"/>
                </a:solidFill>
              </a:rPr>
              <a:t> - желтый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K+, </a:t>
            </a:r>
            <a:r>
              <a:rPr lang="ru-RU" sz="2000" b="1" dirty="0" err="1" smtClean="0">
                <a:solidFill>
                  <a:srgbClr val="002060"/>
                </a:solidFill>
              </a:rPr>
              <a:t>Rb+</a:t>
            </a:r>
            <a:r>
              <a:rPr lang="ru-RU" sz="2000" b="1" dirty="0" smtClean="0">
                <a:solidFill>
                  <a:srgbClr val="002060"/>
                </a:solidFill>
              </a:rPr>
              <a:t> и </a:t>
            </a:r>
            <a:r>
              <a:rPr lang="ru-RU" sz="2000" b="1" dirty="0" err="1" smtClean="0">
                <a:solidFill>
                  <a:srgbClr val="002060"/>
                </a:solidFill>
              </a:rPr>
              <a:t>Cs+</a:t>
            </a:r>
            <a:r>
              <a:rPr lang="ru-RU" sz="2000" b="1" dirty="0" smtClean="0">
                <a:solidFill>
                  <a:srgbClr val="002060"/>
                </a:solidFill>
              </a:rPr>
              <a:t> - фиолетовый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5286388"/>
            <a:ext cx="23574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Так выглядит проба на окрашивание пламени  солями натрий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2285992"/>
            <a:ext cx="1647830" cy="3057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500430" y="5380672"/>
            <a:ext cx="20002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Карминово-красное окрашивание пламени солями лития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071678"/>
            <a:ext cx="1714512" cy="285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2071678"/>
            <a:ext cx="1571636" cy="3162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6858016" y="5500702"/>
            <a:ext cx="1714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Окрашивание пламени горелки ионами калия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6">
      <a:dk1>
        <a:sysClr val="windowText" lastClr="000000"/>
      </a:dk1>
      <a:lt1>
        <a:sysClr val="window" lastClr="FFFFFF"/>
      </a:lt1>
      <a:dk2>
        <a:srgbClr val="FFFF99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491</TotalTime>
  <Words>1149</Words>
  <Application>Microsoft Office PowerPoint</Application>
  <PresentationFormat>Экран (4:3)</PresentationFormat>
  <Paragraphs>205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Поток</vt:lpstr>
      <vt:lpstr>Общая характеристика металлов главных подгрупп I-III групп ПСХЭ Д.И.Менделеева </vt:lpstr>
      <vt:lpstr>Характеристика металлов главной подгруппы I группы</vt:lpstr>
      <vt:lpstr>Строение атомов щелочных металлов</vt:lpstr>
      <vt:lpstr>Физические свойства</vt:lpstr>
      <vt:lpstr>Слайд 5</vt:lpstr>
      <vt:lpstr>      Получение щелочных металлов</vt:lpstr>
      <vt:lpstr>Химические свойства</vt:lpstr>
      <vt:lpstr>Слайд 8</vt:lpstr>
      <vt:lpstr>Слайд 9</vt:lpstr>
      <vt:lpstr>Обобщим химические свойства щелочных металлов</vt:lpstr>
      <vt:lpstr>Характеристика металлов главной подгруппы II группы</vt:lpstr>
      <vt:lpstr>  Физические  свойства</vt:lpstr>
      <vt:lpstr>Получение щелочноземельных металлов</vt:lpstr>
      <vt:lpstr>Химические свойства</vt:lpstr>
      <vt:lpstr>  Взаимодействие с простыми веществами </vt:lpstr>
      <vt:lpstr>  Взаимодействие с кислотами </vt:lpstr>
      <vt:lpstr>Взаимодействие со щелочами  </vt:lpstr>
      <vt:lpstr>Алюминий</vt:lpstr>
      <vt:lpstr>Физические свойства</vt:lpstr>
      <vt:lpstr>Химические свойства</vt:lpstr>
      <vt:lpstr>Слайд 21</vt:lpstr>
      <vt:lpstr>Получение алюминия</vt:lpstr>
      <vt:lpstr>Применение  алюминия</vt:lpstr>
      <vt:lpstr>Задания для закрепления знаний:</vt:lpstr>
      <vt:lpstr>Найди соответствие</vt:lpstr>
      <vt:lpstr>Вставьте пропущенное слово:</vt:lpstr>
      <vt:lpstr>Слайд 27</vt:lpstr>
      <vt:lpstr>Решите задачи:</vt:lpstr>
      <vt:lpstr>Домашнее задание: напишите уравнения согласно схеме, составьте рассказ  о свойствах алюминия  </vt:lpstr>
      <vt:lpstr>Схема ответа:</vt:lpstr>
    </vt:vector>
  </TitlesOfParts>
  <Company>Home PC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Общая характеристика металлов главных подгрупп I-III групп ПСХЭ Д.И.Менделеева </dc:title>
  <dc:creator>Free User</dc:creator>
  <cp:lastModifiedBy>Admin</cp:lastModifiedBy>
  <cp:revision>53</cp:revision>
  <dcterms:created xsi:type="dcterms:W3CDTF">2010-07-18T07:11:03Z</dcterms:created>
  <dcterms:modified xsi:type="dcterms:W3CDTF">2012-04-16T18:41:34Z</dcterms:modified>
</cp:coreProperties>
</file>