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73" r:id="rId4"/>
    <p:sldId id="274" r:id="rId5"/>
    <p:sldId id="276" r:id="rId6"/>
    <p:sldId id="277" r:id="rId7"/>
    <p:sldId id="275" r:id="rId8"/>
    <p:sldId id="278" r:id="rId9"/>
    <p:sldId id="258" r:id="rId10"/>
    <p:sldId id="279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58" autoAdjust="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7C82B-BCEA-48DB-83D7-BCB26B4D43DC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2E602-0640-43F5-8B4E-D63675F028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7C82B-BCEA-48DB-83D7-BCB26B4D43DC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2E602-0640-43F5-8B4E-D63675F028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7C82B-BCEA-48DB-83D7-BCB26B4D43DC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2E602-0640-43F5-8B4E-D63675F028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7C82B-BCEA-48DB-83D7-BCB26B4D43DC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2E602-0640-43F5-8B4E-D63675F028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7C82B-BCEA-48DB-83D7-BCB26B4D43DC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2E602-0640-43F5-8B4E-D63675F028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7C82B-BCEA-48DB-83D7-BCB26B4D43DC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2E602-0640-43F5-8B4E-D63675F028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7C82B-BCEA-48DB-83D7-BCB26B4D43DC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2E602-0640-43F5-8B4E-D63675F028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7C82B-BCEA-48DB-83D7-BCB26B4D43DC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C2E602-0640-43F5-8B4E-D63675F0287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7C82B-BCEA-48DB-83D7-BCB26B4D43DC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2E602-0640-43F5-8B4E-D63675F028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7C82B-BCEA-48DB-83D7-BCB26B4D43DC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F8C2E602-0640-43F5-8B4E-D63675F028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20C7C82B-BCEA-48DB-83D7-BCB26B4D43DC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2E602-0640-43F5-8B4E-D63675F028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20C7C82B-BCEA-48DB-83D7-BCB26B4D43DC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F8C2E602-0640-43F5-8B4E-D63675F0287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9064" y="2143116"/>
            <a:ext cx="8286340" cy="3643338"/>
          </a:xfrm>
        </p:spPr>
        <p:txBody>
          <a:bodyPr>
            <a:noAutofit/>
          </a:bodyPr>
          <a:lstStyle/>
          <a:p>
            <a:r>
              <a:rPr lang="ru-RU" sz="7200" dirty="0" smtClean="0"/>
              <a:t>Обмен веществ и превращение энергии</a:t>
            </a:r>
            <a:endParaRPr lang="ru-RU" sz="7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00298" y="0"/>
            <a:ext cx="6480048" cy="642918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72518" cy="582594"/>
          </a:xfrm>
        </p:spPr>
        <p:txBody>
          <a:bodyPr>
            <a:noAutofit/>
          </a:bodyPr>
          <a:lstStyle/>
          <a:p>
            <a:r>
              <a:rPr lang="ru-RU" sz="3200" dirty="0" smtClean="0"/>
              <a:t>Задание 1 Кроссворд           </a:t>
            </a:r>
            <a:r>
              <a:rPr lang="ru-RU" sz="2000" dirty="0" smtClean="0"/>
              <a:t>7</a:t>
            </a:r>
            <a:endParaRPr lang="ru-RU" sz="2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928670"/>
          <a:ext cx="7858180" cy="59598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5818"/>
                <a:gridCol w="785818"/>
                <a:gridCol w="785818"/>
                <a:gridCol w="785818"/>
                <a:gridCol w="785818"/>
                <a:gridCol w="785818"/>
                <a:gridCol w="785818"/>
                <a:gridCol w="785818"/>
                <a:gridCol w="785818"/>
                <a:gridCol w="785818"/>
              </a:tblGrid>
              <a:tr h="442930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</a:t>
                      </a:r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9</a:t>
                      </a:r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/>
                </a:tc>
              </a:tr>
              <a:tr h="354767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476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72518" cy="582594"/>
          </a:xfrm>
        </p:spPr>
        <p:txBody>
          <a:bodyPr>
            <a:noAutofit/>
          </a:bodyPr>
          <a:lstStyle/>
          <a:p>
            <a:r>
              <a:rPr lang="ru-RU" sz="3200" dirty="0" smtClean="0"/>
              <a:t>Задание 1 Кроссворд           </a:t>
            </a:r>
            <a:r>
              <a:rPr lang="ru-RU" sz="2000" dirty="0" smtClean="0"/>
              <a:t>7</a:t>
            </a:r>
            <a:endParaRPr lang="ru-RU" sz="2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928670"/>
          <a:ext cx="7858180" cy="59598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5818"/>
                <a:gridCol w="785818"/>
                <a:gridCol w="785818"/>
                <a:gridCol w="785818"/>
                <a:gridCol w="785818"/>
                <a:gridCol w="785818"/>
                <a:gridCol w="785818"/>
                <a:gridCol w="785818"/>
                <a:gridCol w="785818"/>
                <a:gridCol w="785818"/>
              </a:tblGrid>
              <a:tr h="442930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</a:t>
                      </a:r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9</a:t>
                      </a:r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Д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/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М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Я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Ц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Я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476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72518" cy="582594"/>
          </a:xfrm>
        </p:spPr>
        <p:txBody>
          <a:bodyPr>
            <a:noAutofit/>
          </a:bodyPr>
          <a:lstStyle/>
          <a:p>
            <a:r>
              <a:rPr lang="ru-RU" sz="3200" dirty="0" smtClean="0"/>
              <a:t>Задание 1 Кроссворд           </a:t>
            </a:r>
            <a:r>
              <a:rPr lang="ru-RU" sz="2000" dirty="0" smtClean="0"/>
              <a:t>7</a:t>
            </a:r>
            <a:endParaRPr lang="ru-RU" sz="2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928670"/>
          <a:ext cx="7858180" cy="59598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5818"/>
                <a:gridCol w="785818"/>
                <a:gridCol w="785818"/>
                <a:gridCol w="785818"/>
                <a:gridCol w="785818"/>
                <a:gridCol w="785818"/>
                <a:gridCol w="785818"/>
                <a:gridCol w="785818"/>
                <a:gridCol w="785818"/>
                <a:gridCol w="785818"/>
              </a:tblGrid>
              <a:tr h="442930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</a:t>
                      </a:r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9</a:t>
                      </a:r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Д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/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Г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Ц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М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Я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Ц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Я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476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72518" cy="582594"/>
          </a:xfrm>
        </p:spPr>
        <p:txBody>
          <a:bodyPr>
            <a:noAutofit/>
          </a:bodyPr>
          <a:lstStyle/>
          <a:p>
            <a:r>
              <a:rPr lang="ru-RU" sz="3200" dirty="0" smtClean="0"/>
              <a:t>Задание 1 Кроссворд           </a:t>
            </a:r>
            <a:r>
              <a:rPr lang="ru-RU" sz="2000" dirty="0" smtClean="0"/>
              <a:t>7</a:t>
            </a:r>
            <a:endParaRPr lang="ru-RU" sz="2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928670"/>
          <a:ext cx="7858180" cy="59598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5818"/>
                <a:gridCol w="785818"/>
                <a:gridCol w="785818"/>
                <a:gridCol w="785818"/>
                <a:gridCol w="785818"/>
                <a:gridCol w="785818"/>
                <a:gridCol w="785818"/>
                <a:gridCol w="785818"/>
                <a:gridCol w="785818"/>
                <a:gridCol w="785818"/>
              </a:tblGrid>
              <a:tr h="442930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</a:t>
                      </a:r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9</a:t>
                      </a:r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Д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/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Г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Ц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М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З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Я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Ц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Я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476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72518" cy="582594"/>
          </a:xfrm>
        </p:spPr>
        <p:txBody>
          <a:bodyPr>
            <a:noAutofit/>
          </a:bodyPr>
          <a:lstStyle/>
          <a:p>
            <a:r>
              <a:rPr lang="ru-RU" sz="3200" dirty="0" smtClean="0"/>
              <a:t>Задание 1 Кроссворд           </a:t>
            </a:r>
            <a:r>
              <a:rPr lang="ru-RU" sz="2000" dirty="0" smtClean="0"/>
              <a:t>7</a:t>
            </a:r>
            <a:endParaRPr lang="ru-RU" sz="2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928670"/>
          <a:ext cx="7858180" cy="59598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5818"/>
                <a:gridCol w="785818"/>
                <a:gridCol w="785818"/>
                <a:gridCol w="785818"/>
                <a:gridCol w="785818"/>
                <a:gridCol w="785818"/>
                <a:gridCol w="785818"/>
                <a:gridCol w="785818"/>
                <a:gridCol w="785818"/>
                <a:gridCol w="785818"/>
              </a:tblGrid>
              <a:tr h="442930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</a:t>
                      </a:r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9</a:t>
                      </a:r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Д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/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Г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Ц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М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Б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З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Я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Ц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З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Я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М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476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72518" cy="582594"/>
          </a:xfrm>
        </p:spPr>
        <p:txBody>
          <a:bodyPr>
            <a:noAutofit/>
          </a:bodyPr>
          <a:lstStyle/>
          <a:p>
            <a:r>
              <a:rPr lang="ru-RU" sz="3200" dirty="0" smtClean="0"/>
              <a:t>Задание 1 Кроссворд           </a:t>
            </a:r>
            <a:r>
              <a:rPr lang="ru-RU" sz="2000" dirty="0" smtClean="0"/>
              <a:t>7</a:t>
            </a:r>
            <a:endParaRPr lang="ru-RU" sz="2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928670"/>
          <a:ext cx="7858180" cy="59598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5818"/>
                <a:gridCol w="785818"/>
                <a:gridCol w="785818"/>
                <a:gridCol w="785818"/>
                <a:gridCol w="785818"/>
                <a:gridCol w="785818"/>
                <a:gridCol w="785818"/>
                <a:gridCol w="785818"/>
                <a:gridCol w="785818"/>
                <a:gridCol w="785818"/>
              </a:tblGrid>
              <a:tr h="442930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</a:t>
                      </a:r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9</a:t>
                      </a:r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Д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/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Г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Ц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М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Б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Б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З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Я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Ц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З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З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М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Я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М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476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72518" cy="582594"/>
          </a:xfrm>
        </p:spPr>
        <p:txBody>
          <a:bodyPr>
            <a:noAutofit/>
          </a:bodyPr>
          <a:lstStyle/>
          <a:p>
            <a:r>
              <a:rPr lang="ru-RU" sz="3200" dirty="0" smtClean="0"/>
              <a:t>Задание 1 Кроссворд           </a:t>
            </a:r>
            <a:r>
              <a:rPr lang="ru-RU" sz="2000" dirty="0" smtClean="0"/>
              <a:t>7</a:t>
            </a:r>
            <a:endParaRPr lang="ru-RU" sz="2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928670"/>
          <a:ext cx="7858180" cy="59598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5818"/>
                <a:gridCol w="785818"/>
                <a:gridCol w="785818"/>
                <a:gridCol w="785818"/>
                <a:gridCol w="785818"/>
                <a:gridCol w="785818"/>
                <a:gridCol w="785818"/>
                <a:gridCol w="785818"/>
                <a:gridCol w="785818"/>
                <a:gridCol w="785818"/>
              </a:tblGrid>
              <a:tr h="442930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</a:t>
                      </a:r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9</a:t>
                      </a:r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Д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/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Г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Ц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Б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М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Б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Б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З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Я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М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Ц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З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З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М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Я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М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476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72518" cy="582594"/>
          </a:xfrm>
        </p:spPr>
        <p:txBody>
          <a:bodyPr>
            <a:noAutofit/>
          </a:bodyPr>
          <a:lstStyle/>
          <a:p>
            <a:r>
              <a:rPr lang="ru-RU" sz="3200" dirty="0" smtClean="0"/>
              <a:t>Задание 1 Кроссворд           </a:t>
            </a:r>
            <a:r>
              <a:rPr lang="ru-RU" sz="2000" dirty="0" smtClean="0"/>
              <a:t>7</a:t>
            </a:r>
            <a:endParaRPr lang="ru-RU" sz="2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928670"/>
          <a:ext cx="7858180" cy="6040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5818"/>
                <a:gridCol w="785818"/>
                <a:gridCol w="785818"/>
                <a:gridCol w="785818"/>
                <a:gridCol w="785818"/>
                <a:gridCol w="785818"/>
                <a:gridCol w="785818"/>
                <a:gridCol w="785818"/>
                <a:gridCol w="785818"/>
                <a:gridCol w="785818"/>
              </a:tblGrid>
              <a:tr h="442930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</a:t>
                      </a:r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9</a:t>
                      </a:r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Д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/>
                </a:tc>
              </a:tr>
              <a:tr h="446714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Г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Щ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Ц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Б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М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Б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Б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З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Я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М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Ц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З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З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М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Я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М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476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72518" cy="582594"/>
          </a:xfrm>
        </p:spPr>
        <p:txBody>
          <a:bodyPr>
            <a:noAutofit/>
          </a:bodyPr>
          <a:lstStyle/>
          <a:p>
            <a:r>
              <a:rPr lang="ru-RU" sz="3200" dirty="0" smtClean="0"/>
              <a:t>Задание 1 Кроссворд           </a:t>
            </a:r>
            <a:r>
              <a:rPr lang="ru-RU" sz="2000" dirty="0" smtClean="0"/>
              <a:t>7</a:t>
            </a:r>
            <a:endParaRPr lang="ru-RU" sz="2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928670"/>
          <a:ext cx="7858180" cy="59598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5818"/>
                <a:gridCol w="785818"/>
                <a:gridCol w="785818"/>
                <a:gridCol w="785818"/>
                <a:gridCol w="785818"/>
                <a:gridCol w="785818"/>
                <a:gridCol w="785818"/>
                <a:gridCol w="785818"/>
                <a:gridCol w="785818"/>
                <a:gridCol w="785818"/>
              </a:tblGrid>
              <a:tr h="442930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</a:t>
                      </a:r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9</a:t>
                      </a:r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Д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/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Г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Щ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Ц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Б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М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М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Б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Б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З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Я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М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Ц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З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З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М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Я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М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476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Ы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72518" cy="582594"/>
          </a:xfrm>
        </p:spPr>
        <p:txBody>
          <a:bodyPr>
            <a:noAutofit/>
          </a:bodyPr>
          <a:lstStyle/>
          <a:p>
            <a:r>
              <a:rPr lang="ru-RU" sz="3200" dirty="0" smtClean="0"/>
              <a:t>Задание 1 Кроссворд           </a:t>
            </a:r>
            <a:r>
              <a:rPr lang="ru-RU" sz="2000" dirty="0" smtClean="0"/>
              <a:t>7</a:t>
            </a:r>
            <a:endParaRPr lang="ru-RU" sz="2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928670"/>
          <a:ext cx="7858180" cy="59598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5818"/>
                <a:gridCol w="785818"/>
                <a:gridCol w="785818"/>
                <a:gridCol w="785818"/>
                <a:gridCol w="785818"/>
                <a:gridCol w="785818"/>
                <a:gridCol w="785818"/>
                <a:gridCol w="785818"/>
                <a:gridCol w="785818"/>
                <a:gridCol w="785818"/>
              </a:tblGrid>
              <a:tr h="442930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</a:t>
                      </a:r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9</a:t>
                      </a:r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Д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Г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/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Г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Щ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Ю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Ц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Б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М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М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Б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З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Б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З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Я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М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Ц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З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З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М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Я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М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476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Ы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01080" cy="6226196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/>
              <a:t>«Человек должен  верить, что непонятное можно понять, иначе не стал бы размышлять об этом»</a:t>
            </a:r>
            <a:br>
              <a:rPr lang="ru-RU" sz="5400" b="1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>                               Сократ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72518" cy="582594"/>
          </a:xfrm>
        </p:spPr>
        <p:txBody>
          <a:bodyPr>
            <a:noAutofit/>
          </a:bodyPr>
          <a:lstStyle/>
          <a:p>
            <a:r>
              <a:rPr lang="ru-RU" sz="3200" dirty="0" smtClean="0"/>
              <a:t>Задание 1 Кроссворд           </a:t>
            </a:r>
            <a:r>
              <a:rPr lang="ru-RU" sz="2000" dirty="0" smtClean="0"/>
              <a:t>7</a:t>
            </a:r>
            <a:endParaRPr lang="ru-RU" sz="2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928670"/>
          <a:ext cx="7858180" cy="59598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5818"/>
                <a:gridCol w="785818"/>
                <a:gridCol w="785818"/>
                <a:gridCol w="785818"/>
                <a:gridCol w="785818"/>
                <a:gridCol w="785818"/>
                <a:gridCol w="785818"/>
                <a:gridCol w="785818"/>
                <a:gridCol w="785818"/>
                <a:gridCol w="785818"/>
              </a:tblGrid>
              <a:tr h="442930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</a:t>
                      </a:r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9</a:t>
                      </a:r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Д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Г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/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Г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Щ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Ю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Ц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Б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М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М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Б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З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М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Р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Б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З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Я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М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Я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Ц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З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Ц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З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М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Я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М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Я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476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Ы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439718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Задание 2      Установите соответствие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357298"/>
            <a:ext cx="8929718" cy="5500702"/>
          </a:xfrm>
        </p:spPr>
        <p:txBody>
          <a:bodyPr numCol="2"/>
          <a:lstStyle/>
          <a:p>
            <a:pPr algn="ctr">
              <a:buNone/>
            </a:pPr>
            <a:r>
              <a:rPr lang="ru-RU" dirty="0" smtClean="0"/>
              <a:t>Процесс	</a:t>
            </a:r>
          </a:p>
          <a:p>
            <a:pPr marL="550926" indent="-514350">
              <a:buFont typeface="+mj-lt"/>
              <a:buAutoNum type="arabicPeriod"/>
            </a:pPr>
            <a:r>
              <a:rPr lang="ru-RU" dirty="0" smtClean="0"/>
              <a:t>Анаболизм ;</a:t>
            </a:r>
          </a:p>
          <a:p>
            <a:pPr marL="550926" indent="-514350">
              <a:buFont typeface="+mj-lt"/>
              <a:buAutoNum type="arabicPeriod"/>
            </a:pPr>
            <a:r>
              <a:rPr lang="ru-RU" dirty="0" smtClean="0"/>
              <a:t>Ассимиляция;</a:t>
            </a:r>
          </a:p>
          <a:p>
            <a:pPr marL="550926" indent="-514350">
              <a:buFont typeface="+mj-lt"/>
              <a:buAutoNum type="arabicPeriod"/>
            </a:pPr>
            <a:r>
              <a:rPr lang="ru-RU" dirty="0" smtClean="0"/>
              <a:t>Катаболизм;</a:t>
            </a:r>
          </a:p>
          <a:p>
            <a:pPr marL="550926" indent="-514350">
              <a:buFont typeface="+mj-lt"/>
              <a:buAutoNum type="arabicPeriod"/>
            </a:pPr>
            <a:r>
              <a:rPr lang="ru-RU" dirty="0" smtClean="0"/>
              <a:t>Диссимиляция;</a:t>
            </a:r>
          </a:p>
          <a:p>
            <a:pPr marL="550926" indent="-514350">
              <a:buFont typeface="+mj-lt"/>
              <a:buAutoNum type="arabicPeriod"/>
            </a:pPr>
            <a:r>
              <a:rPr lang="ru-RU" dirty="0" smtClean="0"/>
              <a:t>Расщепление;</a:t>
            </a:r>
          </a:p>
          <a:p>
            <a:pPr marL="550926" indent="-514350">
              <a:buFont typeface="+mj-lt"/>
              <a:buAutoNum type="arabicPeriod"/>
            </a:pPr>
            <a:r>
              <a:rPr lang="ru-RU" dirty="0" smtClean="0"/>
              <a:t>Синтез;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Вид обмена веществ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А) пластический;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Б) энергетический.</a:t>
            </a:r>
          </a:p>
          <a:p>
            <a:pPr>
              <a:buNone/>
            </a:pPr>
            <a:r>
              <a:rPr lang="ru-RU" dirty="0" smtClean="0"/>
              <a:t>             			</a:t>
            </a:r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3071802" y="2214554"/>
            <a:ext cx="1571636" cy="50006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3500430" y="2786058"/>
            <a:ext cx="1143008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3214678" y="3357562"/>
            <a:ext cx="1500198" cy="78581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3643306" y="3929066"/>
            <a:ext cx="1071570" cy="35719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3571868" y="4500570"/>
            <a:ext cx="1000132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5400000" flipH="1" flipV="1">
            <a:off x="3214678" y="3357562"/>
            <a:ext cx="1857388" cy="128588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/>
              <a:t>Задание 3. Установите соответствие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2"/>
            <a:ext cx="7467600" cy="4197361"/>
          </a:xfrm>
        </p:spPr>
        <p:txBody>
          <a:bodyPr numCol="2"/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Органоид</a:t>
            </a:r>
          </a:p>
          <a:p>
            <a:pPr marL="550926" indent="-514350">
              <a:buFont typeface="+mj-lt"/>
              <a:buAutoNum type="arabicPeriod"/>
            </a:pPr>
            <a:r>
              <a:rPr lang="ru-RU" dirty="0" smtClean="0"/>
              <a:t>Рибосома;</a:t>
            </a:r>
          </a:p>
          <a:p>
            <a:pPr marL="550926" indent="-514350">
              <a:buFont typeface="+mj-lt"/>
              <a:buAutoNum type="arabicPeriod"/>
            </a:pPr>
            <a:r>
              <a:rPr lang="ru-RU" dirty="0" smtClean="0"/>
              <a:t>Лизосома</a:t>
            </a:r>
          </a:p>
          <a:p>
            <a:pPr marL="550926" indent="-514350">
              <a:buFont typeface="+mj-lt"/>
              <a:buAutoNum type="arabicPeriod"/>
            </a:pPr>
            <a:r>
              <a:rPr lang="ru-RU" dirty="0" smtClean="0"/>
              <a:t>Митохондрия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Процесс</a:t>
            </a:r>
          </a:p>
          <a:p>
            <a:pPr marL="550926" indent="-514350">
              <a:buFont typeface="+mj-lt"/>
              <a:buAutoNum type="alphaUcPeriod"/>
            </a:pPr>
            <a:r>
              <a:rPr lang="ru-RU" dirty="0" smtClean="0"/>
              <a:t>Синтез АТФ;</a:t>
            </a:r>
          </a:p>
          <a:p>
            <a:pPr marL="550926" indent="-514350">
              <a:buFont typeface="+mj-lt"/>
              <a:buAutoNum type="alphaUcPeriod"/>
            </a:pPr>
            <a:r>
              <a:rPr lang="ru-RU" dirty="0" smtClean="0"/>
              <a:t>Синтез белка;</a:t>
            </a:r>
          </a:p>
          <a:p>
            <a:pPr marL="550926" indent="-514350">
              <a:buFont typeface="+mj-lt"/>
              <a:buAutoNum type="alphaUcPeriod"/>
            </a:pPr>
            <a:r>
              <a:rPr lang="ru-RU" dirty="0" smtClean="0"/>
              <a:t>Разрушение полимерных органических соединений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000100" y="5929330"/>
            <a:ext cx="7429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1 – В                    2 – С                          3 - А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29642" cy="439718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Задание 4. Определить  последовательность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57232"/>
            <a:ext cx="9144000" cy="5357850"/>
          </a:xfrm>
        </p:spPr>
        <p:txBody>
          <a:bodyPr>
            <a:normAutofit/>
          </a:bodyPr>
          <a:lstStyle/>
          <a:p>
            <a:pPr marL="550926" indent="-514350">
              <a:buFont typeface="+mj-lt"/>
              <a:buAutoNum type="alphaLcParenR"/>
            </a:pPr>
            <a:r>
              <a:rPr lang="ru-RU" dirty="0" smtClean="0"/>
              <a:t>Трансляция: считывание генетической информации с </a:t>
            </a:r>
            <a:r>
              <a:rPr lang="ru-RU" dirty="0" err="1" smtClean="0"/>
              <a:t>иРНК</a:t>
            </a:r>
            <a:r>
              <a:rPr lang="ru-RU" dirty="0" smtClean="0"/>
              <a:t> </a:t>
            </a:r>
            <a:r>
              <a:rPr lang="ru-RU" dirty="0" err="1" smtClean="0"/>
              <a:t>с</a:t>
            </a:r>
            <a:r>
              <a:rPr lang="ru-RU" dirty="0" smtClean="0"/>
              <a:t> образованием белка;</a:t>
            </a:r>
          </a:p>
          <a:p>
            <a:pPr marL="550926" indent="-514350">
              <a:buFont typeface="+mj-lt"/>
              <a:buAutoNum type="alphaLcParenR"/>
            </a:pPr>
            <a:r>
              <a:rPr lang="ru-RU" dirty="0" smtClean="0"/>
              <a:t>Транскрипция: считывание генетической информации с ДНК и создание </a:t>
            </a:r>
            <a:r>
              <a:rPr lang="ru-RU" dirty="0" err="1" smtClean="0"/>
              <a:t>иРНК</a:t>
            </a:r>
            <a:r>
              <a:rPr lang="ru-RU" dirty="0" smtClean="0"/>
              <a:t>;</a:t>
            </a:r>
          </a:p>
          <a:p>
            <a:pPr marL="550926" indent="-514350">
              <a:buFont typeface="+mj-lt"/>
              <a:buAutoNum type="alphaLcParenR"/>
            </a:pPr>
            <a:r>
              <a:rPr lang="ru-RU" dirty="0" smtClean="0"/>
              <a:t>Доставка аминокислот к месту синтеза белка с помощью </a:t>
            </a:r>
            <a:r>
              <a:rPr lang="ru-RU" dirty="0" err="1" smtClean="0"/>
              <a:t>тРНК</a:t>
            </a:r>
            <a:r>
              <a:rPr lang="ru-RU" dirty="0" smtClean="0"/>
              <a:t>;</a:t>
            </a:r>
          </a:p>
          <a:p>
            <a:pPr marL="550926" indent="-514350">
              <a:buFont typeface="+mj-lt"/>
              <a:buAutoNum type="alphaLcParenR"/>
            </a:pPr>
            <a:r>
              <a:rPr lang="ru-RU" dirty="0" smtClean="0"/>
              <a:t>Поступление </a:t>
            </a:r>
            <a:r>
              <a:rPr lang="ru-RU" dirty="0" err="1" smtClean="0"/>
              <a:t>иРНК</a:t>
            </a:r>
            <a:r>
              <a:rPr lang="ru-RU" dirty="0" smtClean="0"/>
              <a:t> в цитоплазму клетки;</a:t>
            </a:r>
          </a:p>
          <a:p>
            <a:pPr marL="550926" indent="-514350">
              <a:buFont typeface="+mj-lt"/>
              <a:buAutoNum type="alphaLcParenR"/>
            </a:pPr>
            <a:r>
              <a:rPr lang="ru-RU" dirty="0" err="1" smtClean="0"/>
              <a:t>Деспирализация</a:t>
            </a:r>
            <a:r>
              <a:rPr lang="ru-RU" dirty="0" smtClean="0"/>
              <a:t> молекулы ДНК;</a:t>
            </a:r>
          </a:p>
          <a:p>
            <a:pPr marL="550926" indent="-514350">
              <a:buFont typeface="+mj-lt"/>
              <a:buAutoNum type="alphaLcParenR"/>
            </a:pPr>
            <a:r>
              <a:rPr lang="ru-RU" dirty="0" smtClean="0"/>
              <a:t>Окончание синтеза белка, отсоединение рибосомы от </a:t>
            </a:r>
            <a:r>
              <a:rPr lang="ru-RU" dirty="0" err="1" smtClean="0"/>
              <a:t>иРНК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28596" y="5934670"/>
            <a:ext cx="82868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rgbClr val="FF0000"/>
                </a:solidFill>
              </a:rPr>
              <a:t>e</a:t>
            </a:r>
            <a:r>
              <a:rPr lang="en-US" sz="5400" dirty="0" smtClean="0">
                <a:solidFill>
                  <a:srgbClr val="FF0000"/>
                </a:solidFill>
              </a:rPr>
              <a:t>  -  b  -  d  -  a  -   c  -  f</a:t>
            </a:r>
            <a:endParaRPr lang="ru-RU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Цели урока: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115328" cy="4900634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Блиц - опрос</a:t>
            </a:r>
            <a:endParaRPr lang="ru-RU" dirty="0"/>
          </a:p>
        </p:txBody>
      </p:sp>
      <p:pic>
        <p:nvPicPr>
          <p:cNvPr id="4" name="Содержимое 3" descr="Леонардо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01052" y="1357298"/>
            <a:ext cx="4041777" cy="4857783"/>
          </a:xfrm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4519642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400" dirty="0" smtClean="0"/>
              <a:t>  Какое вещество Леонардо да Винчи назвал «соком жизни»?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Блиц - опрос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714876" y="2071678"/>
            <a:ext cx="4143404" cy="478632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400" dirty="0" smtClean="0"/>
              <a:t> </a:t>
            </a:r>
            <a:r>
              <a:rPr lang="ru-RU" sz="3600" dirty="0" smtClean="0"/>
              <a:t>Благодаря каким свойствам белка кератина археологи находят остатки рогов и копыт?</a:t>
            </a:r>
            <a:endParaRPr lang="ru-RU" sz="3600" dirty="0"/>
          </a:p>
        </p:txBody>
      </p:sp>
      <p:pic>
        <p:nvPicPr>
          <p:cNvPr id="7" name="Содержимое 6" descr="рога1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85720" y="1357298"/>
            <a:ext cx="3286148" cy="2623618"/>
          </a:xfrm>
        </p:spPr>
      </p:pic>
      <p:pic>
        <p:nvPicPr>
          <p:cNvPr id="8" name="Рисунок 7" descr="рог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57538"/>
            <a:ext cx="4667283" cy="35004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Блиц - опрос</a:t>
            </a:r>
            <a:endParaRPr lang="ru-RU" b="1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3657600" cy="154304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400" dirty="0" smtClean="0"/>
              <a:t>  </a:t>
            </a:r>
            <a:endParaRPr lang="ru-RU" sz="4400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285720" y="1357299"/>
            <a:ext cx="8643998" cy="1785950"/>
          </a:xfrm>
        </p:spPr>
        <p:txBody>
          <a:bodyPr>
            <a:noAutofit/>
          </a:bodyPr>
          <a:lstStyle/>
          <a:p>
            <a:pPr algn="r">
              <a:buNone/>
            </a:pPr>
            <a:r>
              <a:rPr lang="ru-RU" sz="2800" dirty="0" smtClean="0"/>
              <a:t>Каждые 10 кг жира дают при расщеплении 11 кг метаболической воды. Какие животные используют эту особенность метаболизма жиров?</a:t>
            </a:r>
            <a:endParaRPr lang="ru-RU" sz="2800" dirty="0"/>
          </a:p>
        </p:txBody>
      </p:sp>
      <p:pic>
        <p:nvPicPr>
          <p:cNvPr id="8" name="Рисунок 7" descr="медведи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71810"/>
            <a:ext cx="5040786" cy="3786190"/>
          </a:xfrm>
          <a:prstGeom prst="rect">
            <a:avLst/>
          </a:prstGeom>
        </p:spPr>
      </p:pic>
      <p:pic>
        <p:nvPicPr>
          <p:cNvPr id="9" name="Рисунок 8" descr="верблюд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4942" y="3071810"/>
            <a:ext cx="3786214" cy="3811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6908"/>
          </a:xfrm>
        </p:spPr>
        <p:txBody>
          <a:bodyPr/>
          <a:lstStyle/>
          <a:p>
            <a:r>
              <a:rPr lang="ru-RU" b="1" dirty="0" smtClean="0"/>
              <a:t>Блиц - опрос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2844" y="1285860"/>
            <a:ext cx="4786346" cy="52864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</a:t>
            </a:r>
            <a:r>
              <a:rPr lang="ru-RU" sz="2800" dirty="0" smtClean="0"/>
              <a:t>В 1963 году в Голландии появились порошки, которые хорошо удаляли грязь, но действовали при температуре не выше 40</a:t>
            </a:r>
            <a:r>
              <a:rPr lang="ru-RU" sz="2800" baseline="30000" dirty="0" smtClean="0"/>
              <a:t>0 </a:t>
            </a:r>
            <a:r>
              <a:rPr lang="ru-RU" sz="2800" dirty="0" smtClean="0"/>
              <a:t>С. Какое вещество ограничивало температурный режим?</a:t>
            </a:r>
            <a:endParaRPr lang="ru-RU" sz="2800" dirty="0"/>
          </a:p>
        </p:txBody>
      </p:sp>
      <p:pic>
        <p:nvPicPr>
          <p:cNvPr id="5" name="Содержимое 4" descr="порошок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929188" y="1970088"/>
            <a:ext cx="3786187" cy="37861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Блиц - опрос</a:t>
            </a:r>
            <a:endParaRPr lang="ru-RU" dirty="0"/>
          </a:p>
        </p:txBody>
      </p:sp>
      <p:pic>
        <p:nvPicPr>
          <p:cNvPr id="5" name="Содержимое 4" descr="лама гуанако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2000240"/>
            <a:ext cx="4762534" cy="357190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86314" y="1600200"/>
            <a:ext cx="4143404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3200" dirty="0" smtClean="0"/>
              <a:t>Мясо гуанако съедобно, если животное поймано во время отдыха. Почему?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72518" cy="582594"/>
          </a:xfrm>
        </p:spPr>
        <p:txBody>
          <a:bodyPr>
            <a:noAutofit/>
          </a:bodyPr>
          <a:lstStyle/>
          <a:p>
            <a:r>
              <a:rPr lang="ru-RU" sz="3200" dirty="0" smtClean="0"/>
              <a:t>Задание 1 Кроссворд           </a:t>
            </a:r>
            <a:r>
              <a:rPr lang="ru-RU" sz="2000" dirty="0" smtClean="0"/>
              <a:t>7</a:t>
            </a:r>
            <a:endParaRPr lang="ru-RU" sz="2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928670"/>
          <a:ext cx="7858180" cy="59598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5818"/>
                <a:gridCol w="785818"/>
                <a:gridCol w="785818"/>
                <a:gridCol w="785818"/>
                <a:gridCol w="785818"/>
                <a:gridCol w="785818"/>
                <a:gridCol w="785818"/>
                <a:gridCol w="785818"/>
                <a:gridCol w="785818"/>
                <a:gridCol w="785818"/>
              </a:tblGrid>
              <a:tr h="442930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</a:t>
                      </a:r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9</a:t>
                      </a:r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/>
                </a:tc>
              </a:tr>
              <a:tr h="354767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476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476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171</TotalTime>
  <Words>895</Words>
  <Application>Microsoft Office PowerPoint</Application>
  <PresentationFormat>Экран (4:3)</PresentationFormat>
  <Paragraphs>681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Техническая</vt:lpstr>
      <vt:lpstr>Обмен веществ и превращение энергии</vt:lpstr>
      <vt:lpstr>«Человек должен  верить, что непонятное можно понять, иначе не стал бы размышлять об этом»                                 Сократ</vt:lpstr>
      <vt:lpstr>Цели урока:</vt:lpstr>
      <vt:lpstr>Блиц - опрос</vt:lpstr>
      <vt:lpstr>Блиц - опрос</vt:lpstr>
      <vt:lpstr>Блиц - опрос</vt:lpstr>
      <vt:lpstr>Блиц - опрос</vt:lpstr>
      <vt:lpstr>Блиц - опрос</vt:lpstr>
      <vt:lpstr>Задание 1 Кроссворд           7</vt:lpstr>
      <vt:lpstr>Задание 1 Кроссворд           7</vt:lpstr>
      <vt:lpstr>Задание 1 Кроссворд           7</vt:lpstr>
      <vt:lpstr>Задание 1 Кроссворд           7</vt:lpstr>
      <vt:lpstr>Задание 1 Кроссворд           7</vt:lpstr>
      <vt:lpstr>Задание 1 Кроссворд           7</vt:lpstr>
      <vt:lpstr>Задание 1 Кроссворд           7</vt:lpstr>
      <vt:lpstr>Задание 1 Кроссворд           7</vt:lpstr>
      <vt:lpstr>Задание 1 Кроссворд           7</vt:lpstr>
      <vt:lpstr>Задание 1 Кроссворд           7</vt:lpstr>
      <vt:lpstr>Задание 1 Кроссворд           7</vt:lpstr>
      <vt:lpstr>Задание 1 Кроссворд           7</vt:lpstr>
      <vt:lpstr>Задание 2      Установите соответствие</vt:lpstr>
      <vt:lpstr>Задание 3. Установите соответствие</vt:lpstr>
      <vt:lpstr>Задание 4. Определить  последовательность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Обмен веществ и превращение энергии</dc:title>
  <dc:creator>XTreme</dc:creator>
  <cp:lastModifiedBy>Пользователь</cp:lastModifiedBy>
  <cp:revision>22</cp:revision>
  <dcterms:created xsi:type="dcterms:W3CDTF">2010-11-22T10:14:54Z</dcterms:created>
  <dcterms:modified xsi:type="dcterms:W3CDTF">2014-01-27T12:30:32Z</dcterms:modified>
</cp:coreProperties>
</file>