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Default Extension="ppt" ContentType="application/vnd.ms-powerpoint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44" r:id="rId6"/>
    <p:sldMasterId id="2147483756" r:id="rId7"/>
    <p:sldMasterId id="2147483768" r:id="rId8"/>
  </p:sldMasterIdLst>
  <p:sldIdLst>
    <p:sldId id="257" r:id="rId9"/>
    <p:sldId id="258" r:id="rId10"/>
    <p:sldId id="259" r:id="rId11"/>
    <p:sldId id="260" r:id="rId12"/>
    <p:sldId id="261" r:id="rId13"/>
    <p:sldId id="263" r:id="rId14"/>
    <p:sldId id="264" r:id="rId15"/>
    <p:sldId id="265" r:id="rId16"/>
    <p:sldId id="270" r:id="rId17"/>
    <p:sldId id="272" r:id="rId18"/>
    <p:sldId id="273" r:id="rId19"/>
    <p:sldId id="274" r:id="rId20"/>
    <p:sldId id="275" r:id="rId21"/>
    <p:sldId id="266" r:id="rId22"/>
    <p:sldId id="267" r:id="rId23"/>
    <p:sldId id="268" r:id="rId24"/>
    <p:sldId id="269" r:id="rId25"/>
    <p:sldId id="279" r:id="rId26"/>
    <p:sldId id="283" r:id="rId27"/>
    <p:sldId id="277" r:id="rId28"/>
    <p:sldId id="280" r:id="rId29"/>
    <p:sldId id="278" r:id="rId30"/>
    <p:sldId id="281" r:id="rId31"/>
    <p:sldId id="282" r:id="rId32"/>
    <p:sldId id="284" r:id="rId33"/>
    <p:sldId id="27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3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4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5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6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7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8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9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0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2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23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4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5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6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7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8.wav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29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30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3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32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33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34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5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6.wav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7.wav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8.wav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39.wav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0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1.wav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2.wav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3.wav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4.wav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45.wav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46.wav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47.wav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48.wav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49.wav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0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1.wav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2.wav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3.wav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4.wav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5.wav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56.wav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57.wav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58.wav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59.wav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0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1.wav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2.wav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3.wav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4.wav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5.wav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6.wav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67.wav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68.wav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69.wav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0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1.wav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2.wav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3.wav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4.wav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5.wav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6.wav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7.wav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78.wav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79.wav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0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1.wav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2.wav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3.wav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4.wav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5.wav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6.wav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7.wav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8.wav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8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BE587D6B-0A97-4F41-B4E0-9F50B5525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7AA6-5907-446C-8936-EC6C32898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C2F93-8362-48BD-8C4D-454BF4A61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04AC06C-4309-4713-B097-087B401F286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8977BE57-5948-493C-85B9-0175F0875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41037-8C49-48F9-9573-7A4DAF93A35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89EE0-B909-4589-B83F-36A92CB84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D6401-3129-4F4C-81CF-27C81F8B8688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FA82F-92A8-41A5-93FB-6A978AA7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961C4-C75F-41DA-975B-EB1FD3AB8DC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03B65-AE58-4ABC-9F81-6B369B7DB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D03CF-03E7-4E02-AF4B-1895C1A3FAB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45D74-FB6E-4BDA-BBEB-CC3D53547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16F59-5A60-4AEC-9749-121936CB8677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428BD-C3A6-4E98-B218-3967251BF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71453-BCAD-43DA-9974-E8A074CF0A3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575EA-60D9-4AFA-93FA-8BB3C756C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FCCB4-8692-4F45-82E0-BF7EEDF4195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4FB3C-777C-4065-8FA6-4811386F7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7B105-19B4-43E5-88EA-948CC3B50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A969A-8943-4124-93E6-D2071CDC719C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3630A-EA4F-4E51-A4E9-F0D9769D8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1D029-98D9-42D7-A792-C1346255B46E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C36C8-2822-4FD7-9C4C-BD66CD2BE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5F3ED-78ED-4963-B616-F8E40E4105A5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EF134-4872-41A1-96A5-1FACE554E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A55971D-66D2-4830-8D93-80ADCC4ED18C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EFFBB7FA-63FD-413F-85A5-BB5A12E57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09AC09-2E57-4979-B2A2-8D8DE904294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4BADDD-92B2-4141-BADF-335F46246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26B4D6-AAD7-4D2D-98A3-4405647DB958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041686-5E36-4519-B8C7-36B0C59E4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D29292-CDA2-454D-B1E4-17C1CFD4298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9AA1E0-0EB7-49DD-A93A-A94CD8257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E9DCB3-8A20-4CD5-A3CC-2F42D25176F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EE4542-3745-44A6-BC0C-B270B8442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2113C9-03C7-476E-8526-68C3403FE6F7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C32799-7496-4657-84FA-4D22CD3D7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6D1F21-82F4-407B-8D2C-54A71B77A279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BE1D2D-EF72-4E0B-84F8-686520E15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4B1F3-0C29-4D8E-B78D-4BA221DDF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03F7EF-2D2E-415D-BE3A-3794A69F1F98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BC8912-D46A-4440-8F98-1D1E80281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06DF2A-5351-46C5-AB6A-99C204265B2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ABC7A0-8E8C-4E77-98F9-AD0C3F571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77ECFC8-47AA-4732-B15E-1913BCE11FC4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AA3FC9-7405-4D21-88F8-1A1FEFCC61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920763-BA23-4E68-9692-2777B3F559B8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2C7D99-1944-47EF-A257-D06FF7C5C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0302BFA-AC6B-4B58-8ABC-6167B1C8CBB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CCCB0884-13A2-438D-A2FA-3CA46176A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F5CF19-552B-411C-AE7D-4ACFE752118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3DE819-C4F3-4805-897B-82A108712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E3983A-8830-4B84-A7DF-8C143C6A3823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A8F85C-B3F4-4B0E-87A6-C2D52CB4B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B859FA-FE35-4EB9-AB7B-417129D162E4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53C447-A126-42BD-9C2F-23435C387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F02159-B1FD-44E4-9CF8-3A676960243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09008B-20CE-4D20-9685-F55F9443B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E0E745-1AE5-4BCE-80CE-BD32757236AB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EA308D-424B-4F21-95B4-3AA83EFB4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BB3F0-0D5D-4B91-8818-81FEE7626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587001-3DBB-4FD8-93FE-DAD74B7A77D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C90DD67-B9F0-4934-BD6D-DF3DFB89A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268809-7EE8-442D-AA8D-5F9C8FD53604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05B348-ADBE-4667-88F0-6BAD73130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0DE24E-71DE-4406-9CF3-F2CBF7AA016E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5529D9-6F02-46F4-9D8F-42F2B49BE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11D4F5-F63A-4B2F-A811-0502DB40AED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10E770-E548-4D8E-8669-F9A38D68C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3F0E8D-EC56-4D78-9598-FA3615B0550F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6A88D9-B1A1-41D0-B99F-8A97FDF1F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0226DB-0704-45FD-ABF3-5D4F66A5C8DF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D94EEB1E-432E-49C0-8C6A-6D1D09396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A3A00A-1902-4029-B2F8-1FF9A62F1B4E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ACA50-0443-4478-8FAA-4077F5B27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3735BE-4C87-40C7-8437-4C40E9461F4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5BC403-F805-4B25-A3E7-0BD36FC0C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5982C3-62CE-475D-AF8B-520256D46B7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CBA89C-7343-4A0F-A114-996357A02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4F118C-1FD6-44BA-BA4C-DA2BE9EB047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0D1A90-7687-4CB4-B0B1-7AEA40498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0FD3C-1BD5-431B-92B2-233C9C3E0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1AE300-5866-44F3-82A6-A49BDC21B57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23085D-C94D-44AF-BF3B-6883DBF56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72C017-E23E-4D69-B77F-339D046D069F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0E5C19-9919-400F-BEB5-5F377B3CE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B29A65-BB33-47B0-BC65-9C93B53A9AF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9205C2-ADA3-4DB2-B8CC-6030CB60E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BFE658-1786-40AA-BA8C-3A132557831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00DAF8-79D1-4251-879A-85B512AD6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62F18D-A9AD-4608-BC56-8285E730E6D9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19A206-B22E-4145-A5FD-82E1616B1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967CB1-81F5-4EEA-91FD-2EB8B9FC02E7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E1CA72-EBF2-47EE-B2EA-DB1E93F6D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55EA58C-10D7-4ABC-A568-F123492BDE9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7A4F7ACE-A86C-4E8C-BE33-5B16850F4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C7A4B5-E06A-4457-B495-34D07B39B005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0A6B0E-BC2F-4669-AF5D-569F7150C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DB0A47-513F-4909-81B9-211F6484024C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8D4EE52-EFFB-4929-B6E3-4D5B63924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DB1A96-0D60-4ED6-A789-F3676BD5923B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E9CE06-0E80-4A7F-98E6-3AEAD8038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BD15D-07BE-4741-8CA6-D1D7570DB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EBB2F9-FFF3-43FB-9BC3-42101002C04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823FDE-6DC7-48AD-BE13-596CCD25A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D167AE-4C1C-4446-9BE7-0301192F060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84FDD2-2D39-4BCB-BC3B-845E48B26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A627C1-B4BB-4399-A6F4-E4743BB58FEA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9CF7B9-2CAB-47D9-9824-AE8F2382D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A7A670-028E-4BB4-9CEC-03148CF81857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ED4150-47A2-4C31-A7FB-4D21FDD05D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03B430-2E8F-4228-A71E-E301AA1B29FF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6FEAF8-F82F-4C35-AC24-ECB6E3A23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D4F22F-6627-4A71-9BFF-4FF259D9372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186584-17DD-4EF2-A368-BF7A1A631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1605FC-8B6F-4B6C-A5D6-9D28241E4F0A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763F8C-E2A6-4715-AC72-C6CAAC623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ru-RU" sz="2400">
                <a:latin typeface="Times New Roman" pitchFamily="18" charset="0"/>
                <a:cs typeface="+mn-cs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6794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6794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D89696B-0810-4DFF-B72A-18A4026325F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EDD08464-F83C-49D5-A9F8-58FAE7126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4FD863-2983-4B35-8AA7-C393D5C411F8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916387-1EE7-4C46-B41F-FBFE93262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86F4A0-B672-4C88-87C3-58177FAABFBF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893484-D837-4F29-A15C-0205F3CB2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A0946-8345-4FFC-9A45-BBA854B33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2740C1-360C-4098-8EF3-A8E4F466ECB3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B7448C-1159-4BAD-A217-3CF237DCB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52B7BC-8969-4EFE-8FDB-B2F816098FE4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3F9971-66A9-4703-926D-B1203FF0F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641D9C-631F-4A64-A8AE-37452F57A2B2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7CD578-3A43-4D61-B3D5-03A7CE14A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481CB7-0534-45B0-9510-C5736E2B9C99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BA4410-87EB-4735-B315-515540B01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8CCB70-CC68-4CE5-A16B-2F19C406989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CFD233-43AC-45FC-B48D-44891F9FD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999F65-2AE7-423F-BAD8-A9115D47795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656C6D-BE10-4F4A-B13D-72F359BA4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8A837A-8B79-4767-A922-46A2C6A9DAAB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D14B86-5568-4054-8ABD-A542C43DD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51A175-4754-48FE-8C80-1C1387E8E7F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4F6177-1226-41F8-BA53-E2D27A29D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347564-B6E8-4CC2-AB56-A91A724EBC8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35DB86-4423-4891-AF1B-51F64BCCF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754A55-CF1F-45F8-9921-2B76DFBE6F85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0F8894-351A-4651-A6FC-940F53923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1F3EE-24A6-4D9C-B50E-171099EB4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C07E2D-ED11-43ED-92F6-61C2657BA9C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D781B1-6856-47A2-BF61-94C636EAF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6C630B-A33A-4759-8B76-A89A40E1E1E6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B484E8-315A-4F6E-865A-627F6F49F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6C6F7C-E312-4927-A8EF-16F4DE111B51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49FB03-6516-4EED-AE49-4898CF7064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B23A8EA-BF51-4E8D-B704-7CD3745290DA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943C49-20D8-4BAC-B808-959AE1AB9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F08C93-8EEC-4FF6-A6C8-AFF8920CCB3A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27675A-D0F7-4F0C-BC6F-06913DEF7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57149C-5780-4AC8-B5AF-E70741EE466B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72120C-EBF3-4558-B643-0BBCFCCB6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91F3AE-1760-41F6-820A-BD570FC036FA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122CE1-CFEF-481B-8CEB-D8B330DB7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EB9927-B833-4CAB-98DA-47F694BE2F70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63F297-C868-4BF0-9E74-283FCC474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A38042-60AB-45A5-927D-F3DE11CD9E1D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76ACE4-6D07-4D59-B815-F1FC6EC06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  <p:sndAc>
      <p:stSnd>
        <p:snd r:embed="rId1" name="drumroll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CA045-DC96-4BC6-9CA9-942831F67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1" name="drumroll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056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05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0C743-051F-47D3-9594-8DE52AAC2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57" r:id="rId2"/>
    <p:sldLayoutId id="2147483856" r:id="rId3"/>
    <p:sldLayoutId id="2147483855" r:id="rId4"/>
    <p:sldLayoutId id="2147483854" r:id="rId5"/>
    <p:sldLayoutId id="2147483853" r:id="rId6"/>
    <p:sldLayoutId id="2147483852" r:id="rId7"/>
    <p:sldLayoutId id="2147483851" r:id="rId8"/>
    <p:sldLayoutId id="2147483850" r:id="rId9"/>
    <p:sldLayoutId id="2147483849" r:id="rId10"/>
    <p:sldLayoutId id="2147483848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080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3081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307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E510C0E-9DFD-4F6F-A1EF-939998D91469}" type="datetimeFigureOut">
              <a:rPr lang="ru-RU"/>
              <a:pPr>
                <a:defRPr/>
              </a:pPr>
              <a:t>06.08.2012</a:t>
            </a:fld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037967-A2DD-4DC1-B76C-DC40E6BC4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67" r:id="rId2"/>
    <p:sldLayoutId id="2147483866" r:id="rId3"/>
    <p:sldLayoutId id="2147483865" r:id="rId4"/>
    <p:sldLayoutId id="2147483864" r:id="rId5"/>
    <p:sldLayoutId id="2147483863" r:id="rId6"/>
    <p:sldLayoutId id="2147483862" r:id="rId7"/>
    <p:sldLayoutId id="2147483861" r:id="rId8"/>
    <p:sldLayoutId id="2147483860" r:id="rId9"/>
    <p:sldLayoutId id="2147483859" r:id="rId10"/>
    <p:sldLayoutId id="2147483858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4104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4105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409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4A29EE-EEC2-447E-930D-AEAFB116A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5128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5129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5123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F05373-6094-40F7-B747-AED686A6F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15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615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14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8C6C3C-8988-405C-B865-0CBBD74B9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7176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7177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717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295010-2F96-4F0E-B789-3498B4FDD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8200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6691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1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grpSp>
          <p:nvGrpSpPr>
            <p:cNvPr id="8201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6691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6692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8195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69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69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6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364859-3A6D-43BA-9E50-D97F7AC7F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ransition spd="slow" advTm="60000">
    <p:cover dir="lu"/>
    <p:sndAc>
      <p:stSnd>
        <p:snd r:embed="rId13" name="drumroll.wav"/>
      </p:stSnd>
    </p:sndAc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CDFFAB1-0CD7-49F2-9152-FB49C8A15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slow">
    <p:cover dir="lu"/>
    <p:sndAc>
      <p:stSnd>
        <p:snd r:embed="rId13" name="drumroll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73.wav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73.wav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69.wav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hyperlink" Target="http://prezentacii.com/" TargetMode="External"/><Relationship Id="rId5" Type="http://schemas.openxmlformats.org/officeDocument/2006/relationships/oleObject" Target="../embeddings/____________Microsoft_Office_PowerPoint_97-20031.ppt"/><Relationship Id="rId4" Type="http://schemas.openxmlformats.org/officeDocument/2006/relationships/audio" Target="../media/audio85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jpeg"/><Relationship Id="rId5" Type="http://schemas.openxmlformats.org/officeDocument/2006/relationships/hyperlink" Target="http://www.russianla.com/cg/f/04may/alerg17.jpg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5.wav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46.wav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9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57.wav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58.wav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9.jpeg"/><Relationship Id="rId5" Type="http://schemas.openxmlformats.org/officeDocument/2006/relationships/hyperlink" Target="http://www.apipharma.ru/ano11.jpg" TargetMode="Externa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74.wav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1619250" y="0"/>
            <a:ext cx="6296025" cy="7921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i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Неправильное питание</a:t>
            </a:r>
          </a:p>
        </p:txBody>
      </p:sp>
      <p:pic>
        <p:nvPicPr>
          <p:cNvPr id="58371" name="Picture 3" descr="N008-2174"/>
          <p:cNvPicPr>
            <a:picLocks noChangeAspect="1" noChangeArrowheads="1"/>
          </p:cNvPicPr>
          <p:nvPr/>
        </p:nvPicPr>
        <p:blipFill>
          <a:blip r:embed="rId3" cstate="print"/>
          <a:srcRect b="8839"/>
          <a:stretch>
            <a:fillRect/>
          </a:stretch>
        </p:blipFill>
        <p:spPr bwMode="auto">
          <a:xfrm>
            <a:off x="285750" y="4357688"/>
            <a:ext cx="3095625" cy="2209800"/>
          </a:xfrm>
          <a:prstGeom prst="rect">
            <a:avLst/>
          </a:prstGeom>
          <a:noFill/>
          <a:ln w="635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58372" name="Picture 4" descr="R023-42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143000"/>
            <a:ext cx="2406650" cy="2592388"/>
          </a:xfrm>
          <a:prstGeom prst="rect">
            <a:avLst/>
          </a:prstGeom>
          <a:solidFill>
            <a:srgbClr val="009900"/>
          </a:solidFill>
          <a:ln w="63500">
            <a:solidFill>
              <a:srgbClr val="009900"/>
            </a:solidFill>
            <a:miter lim="800000"/>
            <a:headEnd/>
            <a:tailEnd/>
          </a:ln>
        </p:spPr>
      </p:pic>
      <p:sp>
        <p:nvSpPr>
          <p:cNvPr id="79877" name="Rectangle 11"/>
          <p:cNvSpPr>
            <a:spLocks noChangeArrowheads="1"/>
          </p:cNvSpPr>
          <p:nvPr/>
        </p:nvSpPr>
        <p:spPr bwMode="auto">
          <a:xfrm>
            <a:off x="3429000" y="1000125"/>
            <a:ext cx="5580063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 b="1" i="1">
                <a:solidFill>
                  <a:schemeClr val="hlink"/>
                </a:solidFill>
              </a:rPr>
              <a:t>В процессе эволюции, человек разучился правильно выбирать необходимую для организма пищу. </a:t>
            </a:r>
            <a:endParaRPr lang="ru-RU" sz="1600">
              <a:solidFill>
                <a:schemeClr val="hlink"/>
              </a:solidFill>
            </a:endParaRPr>
          </a:p>
          <a:p>
            <a:pPr algn="just"/>
            <a:r>
              <a:rPr lang="ru-RU" sz="1600" b="1" i="1">
                <a:solidFill>
                  <a:schemeClr val="hlink"/>
                </a:solidFill>
              </a:rPr>
              <a:t>Сейчас мы выбираем еду по принципу вкусовой и визуальной привлекательности, хотя и то, и другое искусственно создается производителями продуктов питания для повышения продаж. </a:t>
            </a:r>
            <a:endParaRPr lang="ru-RU" sz="1600">
              <a:solidFill>
                <a:schemeClr val="hlink"/>
              </a:solidFill>
            </a:endParaRPr>
          </a:p>
          <a:p>
            <a:pPr algn="just"/>
            <a:r>
              <a:rPr lang="ru-RU" sz="1600" b="1" i="1">
                <a:solidFill>
                  <a:schemeClr val="hlink"/>
                </a:solidFill>
              </a:rPr>
              <a:t>В результате неправильного питания страдает не только наша внешность, но здоровье.  Следя за тем, что вы употребляете в пищу, можно избежать  появления и развития многих заболеваний.</a:t>
            </a:r>
            <a:endParaRPr lang="ru-RU" sz="1600">
              <a:solidFill>
                <a:schemeClr val="hlink"/>
              </a:solidFill>
            </a:endParaRPr>
          </a:p>
          <a:p>
            <a:pPr algn="just"/>
            <a:r>
              <a:rPr lang="ru-RU" sz="1600" b="1" i="1">
                <a:solidFill>
                  <a:schemeClr val="hlink"/>
                </a:solidFill>
              </a:rPr>
              <a:t>Неправильное питание является одной из основных причин смертности (около 60% в Северной Америке)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857752" y="485776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Documents and Settings\Пользователь\Мои документы\Моя музыка\Сани\сани 3\1280172173_24_anreksia_kolomensky_c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57188"/>
            <a:ext cx="381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3" descr="C:\Documents and Settings\Пользователь\Мои документы\Моя музыка\Сани\сани 3\1280172209_26_anreksia_kolomensky_c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285750"/>
            <a:ext cx="28479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3" descr="C:\Documents and Settings\Пользователь\Мои документы\Моя музыка\Сани\сани 3\fda2d40cd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071688"/>
            <a:ext cx="6096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5" name="Picture 2" descr="C:\Documents and Settings\Пользователь\Мои документы\Моя музыка\Сани\сани 3\b271ef3a63b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1143000"/>
            <a:ext cx="3071812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0"/>
            <a:ext cx="821537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Анорексия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– диета на смерть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0117" name="Picture 4" descr="C:\Documents and Settings\Пользователь\Мои документы\Моя музыка\Сани\сани 3\е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4857750"/>
            <a:ext cx="121443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614366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Ожирение –  болезнь …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1139" name="Picture 4" descr="C:\Documents and Settings\Пользователь\Мои документы\Моя музыка\Сани\сани 3\рн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0"/>
            <a:ext cx="2071687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Picture 5" descr="C:\Documents and Settings\Пользователь\Мои документы\Моя музыка\Сани\сани 3\рол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786063"/>
            <a:ext cx="2571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Прямоугольник 6"/>
          <p:cNvSpPr>
            <a:spLocks noChangeArrowheads="1"/>
          </p:cNvSpPr>
          <p:nvPr/>
        </p:nvSpPr>
        <p:spPr bwMode="auto">
          <a:xfrm>
            <a:off x="3143250" y="2357438"/>
            <a:ext cx="54292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/>
              <a:t>Эпидемия ожирения началась 2 млн. лет назад</a:t>
            </a:r>
          </a:p>
          <a:p>
            <a:pPr algn="just"/>
            <a:r>
              <a:rPr lang="ru-RU" sz="2400"/>
              <a:t>В эпидемии ожирения, от которой нынче страдают все больше стран, повинна эволюция человека. К такому выводу пришли американские специалисты, пишет британский Telegraph. Употреблять очень калорийную пищу человек начал еще 2 млн. лет назад.</a:t>
            </a: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Пользователь\Мои документы\Моя музыка\Сани\сани 3\1268232302_front_ass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419100"/>
            <a:ext cx="8128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Фотография к новости: Озабоченные своей фигурой мужчины обращаются к запрещенным стероидам и анаболика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3213100"/>
            <a:ext cx="3529013" cy="3076575"/>
          </a:xfrm>
          <a:prstGeom prst="rect">
            <a:avLst/>
          </a:prstGeom>
          <a:noFill/>
          <a:ln w="76200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71683" name="AutoShape 3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20891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Анаболическая зависимость</a:t>
            </a:r>
            <a: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100" b="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Анаболики</a:t>
            </a:r>
            <a:r>
              <a:rPr lang="ru-RU" sz="2100" b="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химические вещества, действие которых направлено на образование и обновление структурных частей клеток и тканей.</a:t>
            </a:r>
            <a:br>
              <a:rPr lang="ru-RU" sz="2100" b="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sz="21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179388" y="2636838"/>
            <a:ext cx="4983162" cy="339407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smtClean="0">
                <a:latin typeface="Times New Roman" pitchFamily="18" charset="0"/>
              </a:rPr>
              <a:t>Озабоченные своей фигурой мужчины обращаются к запрещенным стероидам и анаболикам.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smtClean="0">
                <a:latin typeface="Times New Roman" pitchFamily="18" charset="0"/>
              </a:rPr>
              <a:t>Мода на стероиды пришла из спортзалов. Культуристы, спортсмены и раньше использовали анаболические стероиды. </a:t>
            </a: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68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л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2492375"/>
            <a:ext cx="2498725" cy="2879725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3731" name="Picture 3" descr="тиг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565400"/>
            <a:ext cx="2393950" cy="3141663"/>
          </a:xfrm>
          <a:prstGeom prst="rect">
            <a:avLst/>
          </a:prstGeom>
          <a:noFill/>
          <a:ln w="762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73732" name="Picture 4" descr="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2852738"/>
            <a:ext cx="2390775" cy="3887787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3733" name="AutoShape 5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072437" cy="1692275"/>
          </a:xfrm>
        </p:spPr>
        <p:txBody>
          <a:bodyPr/>
          <a:lstStyle/>
          <a:p>
            <a:pPr eaLnBrk="1" hangingPunct="1"/>
            <a:r>
              <a:rPr lang="ru-RU" sz="2400" i="1" smtClean="0">
                <a:latin typeface="Times New Roman" pitchFamily="18" charset="0"/>
              </a:rPr>
              <a:t>Навязчивое желание молодых людей улучшить фигуру и всеми силами накачать в спортзале идеальный пресс приводит к росту потребления запрещенных анаболических стероидов</a:t>
            </a: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0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76250"/>
            <a:ext cx="3382962" cy="5903913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  <a:effectLst>
            <a:outerShdw dist="107763" dir="18900000" algn="ctr" rotWithShape="0">
              <a:srgbClr val="008000">
                <a:alpha val="50000"/>
              </a:srgbClr>
            </a:outerShdw>
          </a:effectLst>
        </p:spPr>
      </p:pic>
      <p:pic>
        <p:nvPicPr>
          <p:cNvPr id="74763" name="Picture 11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476250"/>
            <a:ext cx="3849688" cy="5832475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>
            <a:outerShdw dist="107763" dir="13500000" algn="ctr" rotWithShape="0">
              <a:srgbClr val="33CC33">
                <a:alpha val="50000"/>
              </a:srgbClr>
            </a:outerShdw>
          </a:effectLst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i="1" smtClean="0">
                <a:latin typeface="Times New Roman" pitchFamily="18" charset="0"/>
              </a:rPr>
              <a:t>Наиболее распространённые анаболики, действие которых направлено именно на рост мышечной ткани: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565400"/>
            <a:ext cx="6048375" cy="2879725"/>
          </a:xfrm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гормоны;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витамины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коферменты;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растительные адаптогены;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ноотропы;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аминокислоты;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ru-RU" sz="2000" b="1" i="1" smtClean="0">
                <a:latin typeface="Times New Roman" pitchFamily="18" charset="0"/>
              </a:rPr>
              <a:t>антигипоксанты</a:t>
            </a:r>
          </a:p>
        </p:txBody>
      </p:sp>
      <p:pic>
        <p:nvPicPr>
          <p:cNvPr id="76808" name="Picture 8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12825">
            <a:off x="4643438" y="3141663"/>
            <a:ext cx="2235200" cy="3384550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  <a:effectLst>
            <a:outerShdw dist="107763" dir="13500000" algn="ctr" rotWithShape="0">
              <a:srgbClr val="33CC33">
                <a:alpha val="50000"/>
              </a:srgbClr>
            </a:outerShdw>
          </a:effectLst>
        </p:spPr>
      </p:pic>
      <p:pic>
        <p:nvPicPr>
          <p:cNvPr id="76809" name="Picture 9" descr="9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1700213"/>
            <a:ext cx="2062162" cy="3024187"/>
          </a:xfrm>
          <a:prstGeom prst="rect">
            <a:avLst/>
          </a:prstGeom>
          <a:noFill/>
          <a:ln w="76200">
            <a:solidFill>
              <a:srgbClr val="9933FF"/>
            </a:solidFill>
            <a:miter lim="800000"/>
            <a:headEnd/>
            <a:tailEnd/>
          </a:ln>
          <a:effectLst>
            <a:outerShdw dist="107763" dir="18900000" algn="ctr" rotWithShape="0">
              <a:srgbClr val="9933FF">
                <a:alpha val="50000"/>
              </a:srgbClr>
            </a:outerShdw>
          </a:effectLst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Documents and Settings\Пользователь\Мои документы\Моя музыка\Сани\сани 3\ыыы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285875"/>
            <a:ext cx="41592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3" descr="C:\Documents and Settings\Пользователь\Мои документы\Моя музыка\Сани\сани 3\ууук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3650" y="1285875"/>
            <a:ext cx="36258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4" descr="C:\Documents and Settings\Пользователь\Мои документы\Моя музыка\Сани\сани 3\икр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4786313"/>
            <a:ext cx="26733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0"/>
            <a:ext cx="82153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Пищевые добавки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313" y="609600"/>
            <a:ext cx="8715375" cy="594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Вещества, обозначаемые индексами с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100 до Е 182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включительно являются красителями, придающими продуктам различную окраску.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Начиная с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200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и далее - представляют собой консерванты, которые удлиняют сроки хранения продукта.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Начиная с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300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и далее – являются антиоксидантами и антиокислителями, регуляторами кислотности, замедляющими процессы окисления. Их действие сходно с действием консерваторов.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Индексами с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400 по Е 430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обозначаются стабилизаторы и загустители, сохраняющие заданную консистенцию продукта.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430 – Е 500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– эмульгаторы. Они представляют собой консерваторы, поддерживающие определенную структуру продукта.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Разрыхлители, препятствующие комкованию и смешиванию продукта обозначаются индексами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500 – Е 520.</a:t>
            </a:r>
            <a:endParaRPr lang="ru-RU" sz="2000" b="1">
              <a:solidFill>
                <a:schemeClr val="tx1"/>
              </a:solidFill>
            </a:endParaRPr>
          </a:p>
          <a:p>
            <a:pPr eaLnBrk="0" hangingPunct="0"/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620 и Е 642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представляют собой усилители вкуса и аромата продукта.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en-US" sz="2000" b="1">
                <a:solidFill>
                  <a:schemeClr val="tx1"/>
                </a:solidFill>
                <a:cs typeface="Times New Roman" pitchFamily="18" charset="0"/>
              </a:rPr>
              <a:t>Е 642 – Е 899 </a:t>
            </a:r>
            <a:r>
              <a:rPr lang="en-US" sz="2000">
                <a:solidFill>
                  <a:schemeClr val="tx1"/>
                </a:solidFill>
                <a:cs typeface="Times New Roman" pitchFamily="18" charset="0"/>
              </a:rPr>
              <a:t>– запасные индексы.</a:t>
            </a:r>
            <a:endParaRPr lang="ru-RU" sz="2000">
              <a:solidFill>
                <a:schemeClr val="tx1"/>
              </a:solidFill>
            </a:endParaRPr>
          </a:p>
          <a:p>
            <a:pPr eaLnBrk="0" hangingPunct="0"/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Индексами </a:t>
            </a:r>
            <a:r>
              <a:rPr lang="ru-RU" sz="2000" b="1">
                <a:solidFill>
                  <a:schemeClr val="tx1"/>
                </a:solidFill>
                <a:cs typeface="Times New Roman" pitchFamily="18" charset="0"/>
              </a:rPr>
              <a:t>Е 900 – Е 1521 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обозначаются подсластители, а также понижающие пенообразование (при разливе сока, например) вещества.</a:t>
            </a:r>
            <a:endParaRPr lang="ru-RU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Picture 6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765175"/>
            <a:ext cx="2105025" cy="2951163"/>
          </a:xfrm>
          <a:prstGeom prst="rect">
            <a:avLst/>
          </a:prstGeom>
          <a:noFill/>
          <a:ln w="762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63490" name="Picture 2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2267">
            <a:off x="5618163" y="3378200"/>
            <a:ext cx="2563812" cy="3232150"/>
          </a:xfrm>
          <a:prstGeom prst="rect">
            <a:avLst/>
          </a:prstGeom>
          <a:noFill/>
          <a:ln w="7620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63493" name="Picture 5" descr="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7125" y="4572000"/>
            <a:ext cx="2390775" cy="2071688"/>
          </a:xfrm>
          <a:prstGeom prst="rect">
            <a:avLst/>
          </a:prstGeom>
          <a:solidFill>
            <a:schemeClr val="bg1"/>
          </a:solidFill>
          <a:ln w="9525">
            <a:solidFill>
              <a:srgbClr val="009900"/>
            </a:solidFill>
            <a:miter lim="800000"/>
            <a:headEnd/>
            <a:tailEnd/>
          </a:ln>
        </p:spPr>
      </p:pic>
      <p:sp>
        <p:nvSpPr>
          <p:cNvPr id="8090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1341438"/>
            <a:ext cx="5705475" cy="3024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0033CC"/>
                </a:solidFill>
              </a:rPr>
              <a:t>Австралийский ученый Р. Мей доказывает, что варикозное расширение вен можно лечить специальной диетой, содержащей большое количество клетчатки, в сочетании с быстрой ходьбой. Для уменьшения этого явления ученый рекомендует ежедневно употреблять в пищу в сыром виде овощи, фрукты, салат, картофель, запеченный в кожуре, и обязательно 2—3 столовые ложки проростков пшеницы.</a:t>
            </a:r>
          </a:p>
        </p:txBody>
      </p:sp>
      <p:sp>
        <p:nvSpPr>
          <p:cNvPr id="80902" name="AutoShape 8"/>
          <p:cNvSpPr>
            <a:spLocks noGrp="1" noChangeArrowheads="1"/>
          </p:cNvSpPr>
          <p:nvPr>
            <p:ph type="ctrTitle" sz="quarter"/>
          </p:nvPr>
        </p:nvSpPr>
        <p:spPr>
          <a:xfrm>
            <a:off x="-323850" y="0"/>
            <a:ext cx="9021763" cy="1125538"/>
          </a:xfrm>
        </p:spPr>
        <p:txBody>
          <a:bodyPr/>
          <a:lstStyle/>
          <a:p>
            <a:pPr eaLnBrk="1" hangingPunct="1"/>
            <a:r>
              <a:rPr lang="ru-RU" sz="3200" i="1" smtClean="0">
                <a:solidFill>
                  <a:srgbClr val="008000"/>
                </a:solidFill>
              </a:rPr>
              <a:t>Питание и варикозное расширение вен</a:t>
            </a: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Documents and Settings\Пользователь\Мои документы\Моя музыка\Сани\сани 3\пп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42875"/>
            <a:ext cx="7786688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Объект 1"/>
          <p:cNvPicPr>
            <a:picLocks noChangeArrowheads="1"/>
          </p:cNvPicPr>
          <p:nvPr/>
        </p:nvPicPr>
        <p:blipFill>
          <a:blip r:embed="rId3" cstate="print"/>
          <a:srcRect l="-1436" t="-2071" r="-2390" b="-4433"/>
          <a:stretch>
            <a:fillRect/>
          </a:stretch>
        </p:blipFill>
        <p:spPr bwMode="auto">
          <a:xfrm>
            <a:off x="1285852" y="428604"/>
            <a:ext cx="7072362" cy="59293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Пользователь\Мои документы\Моя музыка\Сани\сани 3\15188295_625c33a076835ec9b59968dfd49f3203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271463"/>
            <a:ext cx="5643562" cy="630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Прямоугольник 1"/>
          <p:cNvSpPr>
            <a:spLocks noChangeArrowheads="1"/>
          </p:cNvSpPr>
          <p:nvPr/>
        </p:nvSpPr>
        <p:spPr bwMode="auto">
          <a:xfrm>
            <a:off x="571500" y="4429125"/>
            <a:ext cx="80724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/>
              <a:t>Гексаметилентетрамин  (уротропин, </a:t>
            </a:r>
            <a:r>
              <a:rPr lang="ru-RU" sz="7200" b="1" i="1">
                <a:solidFill>
                  <a:srgbClr val="FF0000"/>
                </a:solidFill>
              </a:rPr>
              <a:t>Е239)</a:t>
            </a:r>
          </a:p>
        </p:txBody>
      </p:sp>
      <p:pic>
        <p:nvPicPr>
          <p:cNvPr id="102403" name="Picture 2" descr="C:\Documents and Settings\Пользователь\Мои документы\Моя музыка\Сани\сани 3\икр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13" y="331788"/>
            <a:ext cx="622935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Прямоугольник 1"/>
          <p:cNvSpPr>
            <a:spLocks noChangeArrowheads="1"/>
          </p:cNvSpPr>
          <p:nvPr/>
        </p:nvSpPr>
        <p:spPr bwMode="auto">
          <a:xfrm>
            <a:off x="285750" y="142875"/>
            <a:ext cx="8516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FF0000"/>
                </a:solidFill>
              </a:rPr>
              <a:t>Е-621</a:t>
            </a:r>
            <a:r>
              <a:rPr lang="ru-RU" sz="4800" b="1"/>
              <a:t> – глутамат натрия </a:t>
            </a:r>
          </a:p>
        </p:txBody>
      </p:sp>
      <p:pic>
        <p:nvPicPr>
          <p:cNvPr id="103427" name="Picture 2" descr="C:\Documents and Settings\Пользователь\Мои документы\Моя музыка\Сани\сани 3\ррро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1214438"/>
            <a:ext cx="2722562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3" descr="C:\Documents and Settings\Пользователь\Мои документы\Моя музыка\Сани\сани 3\ццц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1285875"/>
            <a:ext cx="231775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4" descr="C:\Documents and Settings\Пользователь\Мои документы\Моя музыка\Сани\сани 3\ллл9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928813"/>
            <a:ext cx="2524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5" descr="C:\Documents and Settings\Пользователь\Мои документы\Моя музыка\Сани\сани 3\кккк8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75" y="3563938"/>
            <a:ext cx="33591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75" y="5929313"/>
            <a:ext cx="8858250" cy="8302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Усилители  вкуса и аромата (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cs typeface="+mn-cs"/>
              </a:rPr>
              <a:t>Е-621, Е-627, Е-631</a:t>
            </a:r>
            <a:r>
              <a:rPr lang="ru-RU" sz="2400" b="1" i="1" dirty="0">
                <a:latin typeface="+mn-lt"/>
                <a:cs typeface="+mn-cs"/>
              </a:rPr>
              <a:t>), регуляторы кислотности (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cs typeface="+mn-cs"/>
              </a:rPr>
              <a:t>Е-330</a:t>
            </a:r>
            <a:r>
              <a:rPr lang="ru-RU" sz="2400" b="1" i="1" dirty="0">
                <a:latin typeface="+mn-lt"/>
                <a:cs typeface="+mn-cs"/>
              </a:rPr>
              <a:t>), краситель (</a:t>
            </a:r>
            <a:r>
              <a:rPr lang="ru-RU" sz="2400" b="1" i="1" dirty="0">
                <a:solidFill>
                  <a:srgbClr val="FF0000"/>
                </a:solidFill>
                <a:latin typeface="+mn-lt"/>
                <a:cs typeface="+mn-cs"/>
              </a:rPr>
              <a:t>Е-150С</a:t>
            </a:r>
            <a:r>
              <a:rPr lang="ru-RU" sz="2400" b="1" i="1" dirty="0">
                <a:latin typeface="+mn-lt"/>
                <a:cs typeface="+mn-cs"/>
              </a:rPr>
              <a:t>).</a:t>
            </a:r>
            <a:endParaRPr lang="ru-RU" sz="2400" b="1" i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"/>
          <p:cNvSpPr>
            <a:spLocks noChangeArrowheads="1"/>
          </p:cNvSpPr>
          <p:nvPr/>
        </p:nvSpPr>
        <p:spPr bwMode="auto">
          <a:xfrm>
            <a:off x="714375" y="2286000"/>
            <a:ext cx="7572375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cs typeface="Times New Roman" pitchFamily="18" charset="0"/>
              </a:rPr>
              <a:t>ЗАПРЕЩЕНО В РОССИИ </a:t>
            </a:r>
            <a:endParaRPr lang="ru-RU" sz="3200" b="1"/>
          </a:p>
          <a:p>
            <a:pPr eaLnBrk="0" hangingPunct="0"/>
            <a:r>
              <a:rPr lang="ru-RU" sz="6000" b="1">
                <a:solidFill>
                  <a:srgbClr val="FF0000"/>
                </a:solidFill>
                <a:cs typeface="Times New Roman" pitchFamily="18" charset="0"/>
              </a:rPr>
              <a:t>Е121</a:t>
            </a:r>
            <a:r>
              <a:rPr lang="ru-RU" sz="3200">
                <a:cs typeface="Times New Roman" pitchFamily="18" charset="0"/>
              </a:rPr>
              <a:t>- краситель цитрусовый </a:t>
            </a:r>
            <a:endParaRPr lang="ru-RU" sz="3200"/>
          </a:p>
          <a:p>
            <a:pPr eaLnBrk="0" hangingPunct="0"/>
            <a:r>
              <a:rPr lang="ru-RU" sz="6000" b="1">
                <a:solidFill>
                  <a:srgbClr val="FF0000"/>
                </a:solidFill>
                <a:cs typeface="Times New Roman" pitchFamily="18" charset="0"/>
              </a:rPr>
              <a:t>Е123</a:t>
            </a:r>
            <a:r>
              <a:rPr lang="ru-RU" sz="3200">
                <a:cs typeface="Times New Roman" pitchFamily="18" charset="0"/>
              </a:rPr>
              <a:t>- краситель амарант </a:t>
            </a:r>
            <a:endParaRPr lang="ru-RU" sz="3200"/>
          </a:p>
          <a:p>
            <a:pPr eaLnBrk="0" hangingPunct="0"/>
            <a:r>
              <a:rPr lang="en-US" sz="6000" b="1">
                <a:solidFill>
                  <a:srgbClr val="FF0000"/>
                </a:solidFill>
                <a:cs typeface="Times New Roman" pitchFamily="18" charset="0"/>
              </a:rPr>
              <a:t>Е240</a:t>
            </a:r>
            <a:r>
              <a:rPr lang="en-US" sz="3200">
                <a:cs typeface="Times New Roman" pitchFamily="18" charset="0"/>
              </a:rPr>
              <a:t>-консервант формальдегид</a:t>
            </a:r>
            <a:endParaRPr lang="en-US" sz="3200"/>
          </a:p>
        </p:txBody>
      </p:sp>
      <p:pic>
        <p:nvPicPr>
          <p:cNvPr id="104451" name="Picture 2" descr="C:\Documents and Settings\Пользователь\Мои документы\Моя музыка\Сани\сани 3\5.1255593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14313"/>
            <a:ext cx="81137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50" y="214313"/>
          <a:ext cx="8572500" cy="6429375"/>
        </p:xfrm>
        <a:graphic>
          <a:graphicData uri="http://schemas.openxmlformats.org/presentationml/2006/ole">
            <p:oleObj spid="_x0000_s1026" name="Презентация" r:id="rId5" imgW="4569445" imgH="3426611" progId="PowerPoint.Show.8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6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lu"/>
    <p:sndAc>
      <p:stSnd>
        <p:snd r:embed="rId4" name="drumroll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1" name="Picture 5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071938"/>
            <a:ext cx="3041650" cy="2370137"/>
          </a:xfrm>
          <a:prstGeom prst="rect">
            <a:avLst/>
          </a:prstGeom>
          <a:noFill/>
          <a:ln w="76200">
            <a:solidFill>
              <a:srgbClr val="00CC00"/>
            </a:solidFill>
            <a:miter lim="800000"/>
            <a:headEnd/>
            <a:tailEnd/>
          </a:ln>
        </p:spPr>
      </p:pic>
      <p:pic>
        <p:nvPicPr>
          <p:cNvPr id="65542" name="Picture 6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4143375"/>
            <a:ext cx="1901825" cy="2449513"/>
          </a:xfrm>
          <a:prstGeom prst="rect">
            <a:avLst/>
          </a:prstGeom>
          <a:noFill/>
          <a:ln w="76200">
            <a:solidFill>
              <a:srgbClr val="00CC00"/>
            </a:solidFill>
            <a:miter lim="800000"/>
            <a:headEnd/>
            <a:tailEnd/>
          </a:ln>
        </p:spPr>
      </p:pic>
      <p:sp>
        <p:nvSpPr>
          <p:cNvPr id="65538" name="AutoShape 2"/>
          <p:cNvSpPr>
            <a:spLocks noGrp="1" noChangeArrowheads="1"/>
          </p:cNvSpPr>
          <p:nvPr>
            <p:ph type="ctrTitle"/>
          </p:nvPr>
        </p:nvSpPr>
        <p:spPr>
          <a:xfrm>
            <a:off x="827088" y="0"/>
            <a:ext cx="6296025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i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Питание и рак</a:t>
            </a:r>
          </a:p>
        </p:txBody>
      </p:sp>
      <p:pic>
        <p:nvPicPr>
          <p:cNvPr id="65540" name="Picture 4" descr="Картинка 86 из 14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928688"/>
            <a:ext cx="1928813" cy="2805112"/>
          </a:xfrm>
          <a:prstGeom prst="rect">
            <a:avLst/>
          </a:prstGeom>
          <a:noFill/>
          <a:ln w="76200">
            <a:solidFill>
              <a:srgbClr val="00CC00"/>
            </a:solidFill>
            <a:miter lim="800000"/>
            <a:headEnd/>
            <a:tailEnd/>
          </a:ln>
        </p:spPr>
      </p:pic>
      <p:sp>
        <p:nvSpPr>
          <p:cNvPr id="81926" name="Rectangle 8"/>
          <p:cNvSpPr>
            <a:spLocks noChangeArrowheads="1"/>
          </p:cNvSpPr>
          <p:nvPr/>
        </p:nvSpPr>
        <p:spPr bwMode="auto">
          <a:xfrm>
            <a:off x="3286125" y="928688"/>
            <a:ext cx="5651500" cy="338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i="1"/>
              <a:t>Шведские онкологи свидетельствуют, что если 50 лет назад в Швеции рак желудка занимал первое место в структуре смертности, то сегодня этот показатель резко уменьшился (с 60% до 17% у мужчин и 8% у женщин). Такое уменьшение объясняется тем, что 50 лет назад питание было преимущественно мясным, теперь же в рационе преобладают зелень, овощи и фрукты. Аналогичные изменения произошли во многих других промышленно развитых странах</a:t>
            </a: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6" name="Picture 6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99966">
            <a:off x="6372225" y="2708275"/>
            <a:ext cx="2446338" cy="1871663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  <p:pic>
        <p:nvPicPr>
          <p:cNvPr id="66565" name="Picture 5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57108">
            <a:off x="6084888" y="4437063"/>
            <a:ext cx="2305050" cy="1728787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  <p:pic>
        <p:nvPicPr>
          <p:cNvPr id="66564" name="Picture 4" descr="959268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1052513"/>
            <a:ext cx="2233612" cy="1676400"/>
          </a:xfrm>
          <a:prstGeom prst="rect">
            <a:avLst/>
          </a:prstGeom>
          <a:noFill/>
          <a:ln w="76200">
            <a:solidFill>
              <a:srgbClr val="00CC00"/>
            </a:solidFill>
            <a:miter lim="800000"/>
            <a:headEnd/>
            <a:tailEnd/>
          </a:ln>
        </p:spPr>
      </p:pic>
      <p:sp>
        <p:nvSpPr>
          <p:cNvPr id="66562" name="AutoShape 2"/>
          <p:cNvSpPr>
            <a:spLocks noGrp="1" noChangeArrowheads="1"/>
          </p:cNvSpPr>
          <p:nvPr>
            <p:ph type="ctrTitle"/>
          </p:nvPr>
        </p:nvSpPr>
        <p:spPr>
          <a:xfrm>
            <a:off x="-612775" y="188913"/>
            <a:ext cx="10153650" cy="981075"/>
          </a:xfrm>
        </p:spPr>
        <p:txBody>
          <a:bodyPr/>
          <a:lstStyle/>
          <a:p>
            <a:pPr eaLnBrk="1" hangingPunct="1">
              <a:defRPr/>
            </a:pPr>
            <a:r>
              <a:rPr lang="ru-RU" i="1" smtClean="0">
                <a:solidFill>
                  <a:srgbClr val="008000"/>
                </a:solidFill>
                <a:latin typeface="Times New Roman" pitchFamily="18" charset="0"/>
              </a:rPr>
              <a:t>Заболевания, вызванные проблемами пищеварения</a:t>
            </a:r>
            <a:r>
              <a:rPr lang="ru-RU" i="1" smtClean="0">
                <a:solidFill>
                  <a:srgbClr val="008000"/>
                </a:solidFill>
              </a:rPr>
              <a:t> </a:t>
            </a:r>
            <a:r>
              <a:rPr lang="ru-RU" sz="2100" i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100" i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100" i="1" smtClean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950" name="Rectangle 8"/>
          <p:cNvSpPr>
            <a:spLocks noChangeArrowheads="1"/>
          </p:cNvSpPr>
          <p:nvPr/>
        </p:nvSpPr>
        <p:spPr bwMode="auto">
          <a:xfrm>
            <a:off x="395288" y="1125538"/>
            <a:ext cx="6208712" cy="338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/>
              <a:t>Данные социологических исследований свидетельствуют, что запором страдают до 47% населения промышленно развитых стран. Многие недооценивают это заболевание, а оно ведет к развитию геморроя, варикозного расширения вен малого таза и нижних конечностей, раку кишечника. Поэтому для усиления моторносекреторной функции кишечника наиболее подходят зерновые отруби грубого помола, морковь, свекла, яблоки, капуста, апельсины.</a:t>
            </a:r>
            <a:endParaRPr lang="ru-RU"/>
          </a:p>
          <a:p>
            <a:pPr eaLnBrk="0" hangingPunct="0"/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76263"/>
            <a:ext cx="2228850" cy="3087687"/>
          </a:xfrm>
          <a:prstGeom prst="rect">
            <a:avLst/>
          </a:prstGeom>
          <a:noFill/>
          <a:ln w="63500">
            <a:solidFill>
              <a:srgbClr val="00CC00"/>
            </a:solidFill>
            <a:miter lim="800000"/>
            <a:headEnd/>
            <a:tailEnd/>
          </a:ln>
        </p:spPr>
      </p:pic>
      <p:pic>
        <p:nvPicPr>
          <p:cNvPr id="68614" name="Picture 6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071938"/>
            <a:ext cx="3336925" cy="2492375"/>
          </a:xfrm>
          <a:prstGeom prst="rect">
            <a:avLst/>
          </a:prstGeom>
          <a:noFill/>
          <a:ln w="63500">
            <a:solidFill>
              <a:srgbClr val="00CC00"/>
            </a:solidFill>
            <a:miter lim="800000"/>
            <a:headEnd/>
            <a:tailEnd/>
          </a:ln>
        </p:spPr>
      </p:pic>
      <p:sp>
        <p:nvSpPr>
          <p:cNvPr id="6861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647700"/>
          </a:xfrm>
        </p:spPr>
        <p:txBody>
          <a:bodyPr/>
          <a:lstStyle/>
          <a:p>
            <a:pPr eaLnBrk="1" hangingPunct="1"/>
            <a:r>
              <a:rPr lang="ru-RU" sz="4000" i="1" smtClean="0">
                <a:solidFill>
                  <a:srgbClr val="008000"/>
                </a:solidFill>
                <a:latin typeface="Times New Roman" pitchFamily="18" charset="0"/>
              </a:rPr>
              <a:t>Неестественные составляющие пищи</a:t>
            </a:r>
            <a:r>
              <a:rPr lang="ru-RU" sz="4000" i="1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3973" name="Rectangle 8"/>
          <p:cNvSpPr>
            <a:spLocks noChangeArrowheads="1"/>
          </p:cNvSpPr>
          <p:nvPr/>
        </p:nvSpPr>
        <p:spPr bwMode="auto">
          <a:xfrm>
            <a:off x="3143250" y="1071563"/>
            <a:ext cx="5503863" cy="3140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 i="1"/>
              <a:t>Пища, содержащая химические концентраты, может вызвать резкие головные боли, связанные с содержанием в концентратах глутамата натрия. Корректирующее питание в данной ситуации заключается в увеличении потребления овощей как источника витаминов и углеводов. Исключается употребление кофе, алкоголя, транквилизаторов. </a:t>
            </a:r>
            <a:endParaRPr lang="ru-RU"/>
          </a:p>
          <a:p>
            <a:pPr eaLnBrk="0" hangingPunct="0"/>
            <a:endParaRPr lang="ru-RU"/>
          </a:p>
        </p:txBody>
      </p:sp>
      <p:pic>
        <p:nvPicPr>
          <p:cNvPr id="6" name="Picture 6" descr="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4214813"/>
            <a:ext cx="2998788" cy="2295525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338" y="1054100"/>
            <a:ext cx="2900362" cy="4160838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  <p:sp>
        <p:nvSpPr>
          <p:cNvPr id="67586" name="AutoShap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9396413" cy="836613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rgbClr val="008000"/>
                </a:solidFill>
              </a:rPr>
              <a:t>Питание и нервная деятельность</a:t>
            </a:r>
          </a:p>
        </p:txBody>
      </p:sp>
      <p:pic>
        <p:nvPicPr>
          <p:cNvPr id="67588" name="Picture 4" descr="4153775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500563"/>
            <a:ext cx="3362325" cy="2085975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  <p:sp>
        <p:nvSpPr>
          <p:cNvPr id="84997" name="Rectangle 7"/>
          <p:cNvSpPr>
            <a:spLocks noChangeArrowheads="1"/>
          </p:cNvSpPr>
          <p:nvPr/>
        </p:nvSpPr>
        <p:spPr bwMode="auto">
          <a:xfrm>
            <a:off x="4000500" y="928688"/>
            <a:ext cx="4902200" cy="3692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2552700" algn="l"/>
              </a:tabLst>
            </a:pPr>
            <a:r>
              <a:rPr lang="ru-RU" b="1" i="1"/>
              <a:t>Из всех органов нашего организма головной мозг наиболее беззащитен. В головном мозге протекает почти 25% всех обменных процессов. Нервная ткань не способна запасаться энергией, и поэтому ее функционирование непосредственно зависит от уровня глюкозы в крови. Существует зависимость между потреблением углеводов  и способностью противостоять стрессовым ситуациям.</a:t>
            </a:r>
            <a:endParaRPr lang="ru-RU"/>
          </a:p>
          <a:p>
            <a:pPr algn="just" eaLnBrk="0" hangingPunct="0">
              <a:tabLst>
                <a:tab pos="2552700" algn="l"/>
              </a:tabLst>
            </a:pPr>
            <a:endParaRPr lang="ru-RU"/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R029-89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519363"/>
            <a:ext cx="4105275" cy="3789362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69635" name="AutoShape 3"/>
          <p:cNvSpPr>
            <a:spLocks noGrp="1" noChangeArrowheads="1"/>
          </p:cNvSpPr>
          <p:nvPr>
            <p:ph type="title"/>
          </p:nvPr>
        </p:nvSpPr>
        <p:spPr>
          <a:xfrm>
            <a:off x="1763713" y="692150"/>
            <a:ext cx="5148262" cy="649288"/>
          </a:xfrm>
        </p:spPr>
        <p:txBody>
          <a:bodyPr/>
          <a:lstStyle/>
          <a:p>
            <a:pPr eaLnBrk="1" hangingPunct="1"/>
            <a:r>
              <a:rPr lang="ru-RU" sz="4400" i="1" smtClean="0">
                <a:solidFill>
                  <a:srgbClr val="008000"/>
                </a:solidFill>
              </a:rPr>
              <a:t>Модные диеты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2636838"/>
            <a:ext cx="4679950" cy="38163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u="sng" smtClean="0">
                <a:latin typeface="Times New Roman" pitchFamily="18" charset="0"/>
              </a:rPr>
              <a:t>Анорексия</a:t>
            </a:r>
            <a:r>
              <a:rPr lang="ru-RU" sz="1800" b="1" i="1" u="sng" smtClean="0">
                <a:latin typeface="Times New Roman" pitchFamily="18" charset="0"/>
              </a:rPr>
              <a:t> </a:t>
            </a:r>
            <a:r>
              <a:rPr lang="ru-RU" sz="1800" b="1" i="1" smtClean="0">
                <a:latin typeface="Times New Roman" pitchFamily="18" charset="0"/>
              </a:rPr>
              <a:t>– расстройство, характеризующееся преднамеренным снижением веса, вызываемым и поддерживающим самим пациентом.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i="1" smtClean="0">
                <a:latin typeface="Times New Roman" pitchFamily="18" charset="0"/>
              </a:rPr>
              <a:t>Общая распространённость анорексии составляет </a:t>
            </a:r>
            <a:r>
              <a:rPr lang="ru-RU" sz="2000" b="1" i="1" smtClean="0">
                <a:latin typeface="Times New Roman" pitchFamily="18" charset="0"/>
              </a:rPr>
              <a:t>1,2%</a:t>
            </a:r>
            <a:r>
              <a:rPr lang="ru-RU" sz="1800" b="1" i="1" smtClean="0">
                <a:latin typeface="Times New Roman" pitchFamily="18" charset="0"/>
              </a:rPr>
              <a:t> и </a:t>
            </a:r>
            <a:r>
              <a:rPr lang="ru-RU" sz="2000" b="1" i="1" smtClean="0">
                <a:latin typeface="Times New Roman" pitchFamily="18" charset="0"/>
              </a:rPr>
              <a:t>0,29%</a:t>
            </a:r>
            <a:r>
              <a:rPr lang="ru-RU" sz="1800" b="1" i="1" smtClean="0">
                <a:latin typeface="Times New Roman" pitchFamily="18" charset="0"/>
              </a:rPr>
              <a:t> соответственно среди женщин и среди мужчин. Чаще всего расстройство возникает у девочек подросткового возраста и молодых женщин, но реже могут заболевать и мальчики подросткового возраста и юноши.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b="1" i="1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88913"/>
            <a:ext cx="2747963" cy="3311525"/>
          </a:xfrm>
          <a:prstGeom prst="rect">
            <a:avLst/>
          </a:prstGeom>
          <a:noFill/>
          <a:ln w="76200">
            <a:solidFill>
              <a:srgbClr val="00CC00"/>
            </a:solidFill>
            <a:miter lim="800000"/>
            <a:headEnd/>
            <a:tailEnd/>
          </a:ln>
        </p:spPr>
      </p:pic>
      <p:pic>
        <p:nvPicPr>
          <p:cNvPr id="70659" name="Picture 3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852738"/>
            <a:ext cx="2238375" cy="3770312"/>
          </a:xfrm>
          <a:prstGeom prst="rect">
            <a:avLst/>
          </a:prstGeom>
          <a:noFill/>
          <a:ln w="76200">
            <a:solidFill>
              <a:srgbClr val="33CC33"/>
            </a:solidFill>
            <a:miter lim="800000"/>
            <a:headEnd/>
            <a:tailEnd/>
          </a:ln>
        </p:spPr>
      </p:pic>
      <p:pic>
        <p:nvPicPr>
          <p:cNvPr id="70660" name="Picture 4" descr="Картинка 20 из 16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0"/>
            <a:ext cx="2420937" cy="3240088"/>
          </a:xfrm>
          <a:prstGeom prst="rect">
            <a:avLst/>
          </a:prstGeom>
          <a:noFill/>
          <a:ln w="762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87045" name="Picture 3" descr="C:\Documents and Settings\Пользователь\Мои документы\Моя музыка\Сани\сани 3\цу4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27713" y="4000500"/>
            <a:ext cx="28638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6" name="Picture 4" descr="C:\Documents and Settings\Пользователь\Мои документы\Моя музыка\Сани\сани 3\не6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8" y="3705225"/>
            <a:ext cx="2649537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Documents and Settings\Пользователь\Мои документы\Моя музыка\Сани\сани 3\1280172135_17_anreksia_kolomensky_c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571500"/>
            <a:ext cx="57150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2" descr="C:\Documents and Settings\Пользователь\Мои документы\Моя музыка\Сани\сани 3\1280172139_16_anreksia_kolomensky_c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214313"/>
            <a:ext cx="45815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4714884"/>
            <a:ext cx="821537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Анорексия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– диета на смерть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60000">
    <p:cover dir="lu"/>
    <p:sndAc>
      <p:stSnd>
        <p:snd r:embed="rId2" name="drumroll.wav"/>
      </p:stSnd>
    </p:sndAc>
  </p:transition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chemeClr val="accent1"/>
          </a:extrusionClr>
        </a:sp3d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796</Words>
  <Application>Microsoft Office PowerPoint</Application>
  <PresentationFormat>Экран (4:3)</PresentationFormat>
  <Paragraphs>54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Arial</vt:lpstr>
      <vt:lpstr>Wingdings</vt:lpstr>
      <vt:lpstr>Calibri</vt:lpstr>
      <vt:lpstr>Times New Roman</vt:lpstr>
      <vt:lpstr>Капсулы</vt:lpstr>
      <vt:lpstr>1_Капсулы</vt:lpstr>
      <vt:lpstr>2_Капсулы</vt:lpstr>
      <vt:lpstr>3_Капсулы</vt:lpstr>
      <vt:lpstr>4_Капсулы</vt:lpstr>
      <vt:lpstr>6_Капсулы</vt:lpstr>
      <vt:lpstr>7_Капсулы</vt:lpstr>
      <vt:lpstr>Оформление по умолчанию</vt:lpstr>
      <vt:lpstr>Презентация Microsoft Office PowerPoint 97-2003</vt:lpstr>
      <vt:lpstr>Неправильное питание</vt:lpstr>
      <vt:lpstr>Питание и варикозное расширение вен</vt:lpstr>
      <vt:lpstr>Питание и рак</vt:lpstr>
      <vt:lpstr>Заболевания, вызванные проблемами пищеварения  </vt:lpstr>
      <vt:lpstr>Неестественные составляющие пищи </vt:lpstr>
      <vt:lpstr>Питание и нервная деятельность</vt:lpstr>
      <vt:lpstr>Модные диеты</vt:lpstr>
      <vt:lpstr>Слайд 8</vt:lpstr>
      <vt:lpstr>Слайд 9</vt:lpstr>
      <vt:lpstr>Слайд 10</vt:lpstr>
      <vt:lpstr>Слайд 11</vt:lpstr>
      <vt:lpstr>Слайд 12</vt:lpstr>
      <vt:lpstr>Слайд 13</vt:lpstr>
      <vt:lpstr>Анаболическая зависимость Анаболики – химические вещества, действие которых направлено на образование и обновление структурных частей клеток и тканей. </vt:lpstr>
      <vt:lpstr>Навязчивое желание молодых людей улучшить фигуру и всеми силами накачать в спортзале идеальный пресс приводит к росту потребления запрещенных анаболических стероидов</vt:lpstr>
      <vt:lpstr>Слайд 16</vt:lpstr>
      <vt:lpstr>Наиболее распространённые анаболики, действие которых направлено именно на рост мышечной ткани: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Неправильное питание</dc:title>
  <cp:lastModifiedBy>Admin</cp:lastModifiedBy>
  <cp:revision>28</cp:revision>
  <dcterms:modified xsi:type="dcterms:W3CDTF">2012-08-06T15:57:49Z</dcterms:modified>
</cp:coreProperties>
</file>