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8" r:id="rId1"/>
  </p:sldMasterIdLst>
  <p:sldIdLst>
    <p:sldId id="256" r:id="rId2"/>
    <p:sldId id="288" r:id="rId3"/>
    <p:sldId id="258" r:id="rId4"/>
    <p:sldId id="259" r:id="rId5"/>
    <p:sldId id="257" r:id="rId6"/>
    <p:sldId id="260" r:id="rId7"/>
    <p:sldId id="261" r:id="rId8"/>
    <p:sldId id="262" r:id="rId9"/>
    <p:sldId id="263" r:id="rId10"/>
    <p:sldId id="264" r:id="rId11"/>
    <p:sldId id="265" r:id="rId12"/>
    <p:sldId id="266" r:id="rId13"/>
    <p:sldId id="276" r:id="rId14"/>
    <p:sldId id="267" r:id="rId15"/>
    <p:sldId id="277" r:id="rId16"/>
    <p:sldId id="278" r:id="rId17"/>
    <p:sldId id="280" r:id="rId18"/>
    <p:sldId id="289" r:id="rId19"/>
    <p:sldId id="282" r:id="rId20"/>
    <p:sldId id="285" r:id="rId21"/>
    <p:sldId id="286" r:id="rId22"/>
    <p:sldId id="281" r:id="rId23"/>
    <p:sldId id="283" r:id="rId24"/>
    <p:sldId id="284" r:id="rId25"/>
    <p:sldId id="268" r:id="rId26"/>
    <p:sldId id="269" r:id="rId27"/>
    <p:sldId id="270" r:id="rId28"/>
    <p:sldId id="271" r:id="rId29"/>
    <p:sldId id="272" r:id="rId30"/>
    <p:sldId id="273" r:id="rId31"/>
    <p:sldId id="274" r:id="rId32"/>
    <p:sldId id="290" r:id="rId33"/>
    <p:sldId id="275" r:id="rId34"/>
    <p:sldId id="287" r:id="rId3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6" d="100"/>
          <a:sy n="76" d="100"/>
        </p:scale>
        <p:origin x="-1170"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kumimoji="0" lang="ru-RU" smtClean="0"/>
              <a:t>Образец заголовка</a:t>
            </a:r>
            <a:endParaRPr kumimoji="0"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7" name="Дата 6"/>
          <p:cNvSpPr>
            <a:spLocks noGrp="1"/>
          </p:cNvSpPr>
          <p:nvPr>
            <p:ph type="dt" sz="half" idx="10"/>
          </p:nvPr>
        </p:nvSpPr>
        <p:spPr/>
        <p:txBody>
          <a:bodyPr/>
          <a:lstStyle>
            <a:extLst/>
          </a:lstStyle>
          <a:p>
            <a:fld id="{984CBE52-972F-4718-9C81-9165BD2D8B5D}" type="datetimeFigureOut">
              <a:rPr lang="ru-RU" smtClean="0"/>
              <a:t>09.05.2016</a:t>
            </a:fld>
            <a:endParaRPr lang="ru-RU"/>
          </a:p>
        </p:txBody>
      </p:sp>
      <p:sp>
        <p:nvSpPr>
          <p:cNvPr id="20" name="Нижний колонтитул 19"/>
          <p:cNvSpPr>
            <a:spLocks noGrp="1"/>
          </p:cNvSpPr>
          <p:nvPr>
            <p:ph type="ftr" sz="quarter" idx="11"/>
          </p:nvPr>
        </p:nvSpPr>
        <p:spPr/>
        <p:txBody>
          <a:bodyPr/>
          <a:lstStyle>
            <a:extLst/>
          </a:lstStyle>
          <a:p>
            <a:endParaRPr lang="ru-RU"/>
          </a:p>
        </p:txBody>
      </p:sp>
      <p:sp>
        <p:nvSpPr>
          <p:cNvPr id="10" name="Номер слайда 9"/>
          <p:cNvSpPr>
            <a:spLocks noGrp="1"/>
          </p:cNvSpPr>
          <p:nvPr>
            <p:ph type="sldNum" sz="quarter" idx="12"/>
          </p:nvPr>
        </p:nvSpPr>
        <p:spPr/>
        <p:txBody>
          <a:bodyPr/>
          <a:lstStyle>
            <a:extLst/>
          </a:lstStyle>
          <a:p>
            <a:fld id="{76000363-0B51-40BE-A95D-76500A47A9B1}" type="slidenum">
              <a:rPr lang="ru-RU" smtClean="0"/>
              <a:t>‹#›</a:t>
            </a:fld>
            <a:endParaRPr lang="ru-RU"/>
          </a:p>
        </p:txBody>
      </p:sp>
      <p:sp>
        <p:nvSpPr>
          <p:cNvPr id="8"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984CBE52-972F-4718-9C81-9165BD2D8B5D}" type="datetimeFigureOut">
              <a:rPr lang="ru-RU" smtClean="0"/>
              <a:t>09.05.2016</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6000363-0B51-40BE-A95D-76500A47A9B1}"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984CBE52-972F-4718-9C81-9165BD2D8B5D}" type="datetimeFigureOut">
              <a:rPr lang="ru-RU" smtClean="0"/>
              <a:t>09.05.2016</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6000363-0B51-40BE-A95D-76500A47A9B1}"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Объект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984CBE52-972F-4718-9C81-9165BD2D8B5D}" type="datetimeFigureOut">
              <a:rPr lang="ru-RU" smtClean="0"/>
              <a:t>09.05.2016</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6000363-0B51-40BE-A95D-76500A47A9B1}"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984CBE52-972F-4718-9C81-9165BD2D8B5D}" type="datetimeFigureOut">
              <a:rPr lang="ru-RU" smtClean="0"/>
              <a:t>09.05.2016</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6000363-0B51-40BE-A95D-76500A47A9B1}" type="slidenum">
              <a:rPr lang="ru-RU" smtClean="0"/>
              <a:t>‹#›</a:t>
            </a:fld>
            <a:endParaRPr lang="ru-RU"/>
          </a:p>
        </p:txBody>
      </p:sp>
      <p:sp>
        <p:nvSpPr>
          <p:cNvPr id="10" name="Прямоугольник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extLst/>
          </a:lstStyle>
          <a:p>
            <a:r>
              <a:rPr kumimoji="0" lang="ru-RU" smtClean="0"/>
              <a:t>Образец заголовка</a:t>
            </a:r>
            <a:endParaRPr kumimoji="0" lang="en-US"/>
          </a:p>
        </p:txBody>
      </p:sp>
      <p:sp>
        <p:nvSpPr>
          <p:cNvPr id="3" name="Объект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984CBE52-972F-4718-9C81-9165BD2D8B5D}" type="datetimeFigureOut">
              <a:rPr lang="ru-RU" smtClean="0"/>
              <a:t>09.05.2016</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6000363-0B51-40BE-A95D-76500A47A9B1}"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Объект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984CBE52-972F-4718-9C81-9165BD2D8B5D}" type="datetimeFigureOut">
              <a:rPr lang="ru-RU" smtClean="0"/>
              <a:t>09.05.2016</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76000363-0B51-40BE-A95D-76500A47A9B1}"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nchor="ct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984CBE52-972F-4718-9C81-9165BD2D8B5D}" type="datetimeFigureOut">
              <a:rPr lang="ru-RU" smtClean="0"/>
              <a:t>09.05.2016</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76000363-0B51-40BE-A95D-76500A47A9B1}"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984CBE52-972F-4718-9C81-9165BD2D8B5D}" type="datetimeFigureOut">
              <a:rPr lang="ru-RU" smtClean="0"/>
              <a:t>09.05.2016</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76000363-0B51-40BE-A95D-76500A47A9B1}" type="slidenum">
              <a:rPr lang="ru-RU" smtClean="0"/>
              <a:t>‹#›</a:t>
            </a:fld>
            <a:endParaRPr lang="ru-RU"/>
          </a:p>
        </p:txBody>
      </p:sp>
      <p:sp>
        <p:nvSpPr>
          <p:cNvPr id="6" name="Прямоугольник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Объект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984CBE52-972F-4718-9C81-9165BD2D8B5D}" type="datetimeFigureOut">
              <a:rPr lang="ru-RU" smtClean="0"/>
              <a:t>09.05.2016</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6000363-0B51-40BE-A95D-76500A47A9B1}"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extLst/>
          </a:lstStyle>
          <a:p>
            <a:fld id="{984CBE52-972F-4718-9C81-9165BD2D8B5D}" type="datetimeFigureOut">
              <a:rPr lang="ru-RU" smtClean="0"/>
              <a:t>09.05.2016</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6000363-0B51-40BE-A95D-76500A47A9B1}" type="slidenum">
              <a:rPr lang="ru-RU" smtClean="0"/>
              <a:t>‹#›</a:t>
            </a:fld>
            <a:endParaRPr lang="ru-RU"/>
          </a:p>
        </p:txBody>
      </p:sp>
      <p:sp>
        <p:nvSpPr>
          <p:cNvPr id="8"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u-RU" smtClean="0"/>
              <a:t>Вставка рисунка</a:t>
            </a:r>
            <a:endParaRPr kumimoji="0" lang="en-US" dirty="0"/>
          </a:p>
        </p:txBody>
      </p:sp>
      <p:sp>
        <p:nvSpPr>
          <p:cNvPr id="9" name="Блок-схема: процесс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Блок-схема: процесс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Пирог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Прямоугольник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title"/>
          </p:nvPr>
        </p:nvSpPr>
        <p:spPr>
          <a:xfrm>
            <a:off x="1435608" y="274638"/>
            <a:ext cx="7498080" cy="1143000"/>
          </a:xfrm>
          <a:prstGeom prst="rect">
            <a:avLst/>
          </a:prstGeom>
        </p:spPr>
        <p:txBody>
          <a:bodyPr anchor="ctr">
            <a:normAutofit/>
          </a:bodyPr>
          <a:lstStyle>
            <a:extLst/>
          </a:lstStyle>
          <a:p>
            <a:r>
              <a:rPr kumimoji="0" lang="ru-RU" smtClean="0"/>
              <a:t>Образец заголовка</a:t>
            </a:r>
            <a:endParaRPr kumimoji="0" lang="en-US"/>
          </a:p>
        </p:txBody>
      </p:sp>
      <p:sp>
        <p:nvSpPr>
          <p:cNvPr id="9" name="Текст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984CBE52-972F-4718-9C81-9165BD2D8B5D}" type="datetimeFigureOut">
              <a:rPr lang="ru-RU" smtClean="0"/>
              <a:t>09.05.2016</a:t>
            </a:fld>
            <a:endParaRPr lang="ru-RU"/>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ru-RU"/>
          </a:p>
        </p:txBody>
      </p:sp>
      <p:sp>
        <p:nvSpPr>
          <p:cNvPr id="22" name="Номер слайда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76000363-0B51-40BE-A95D-76500A47A9B1}" type="slidenum">
              <a:rPr lang="ru-RU" smtClean="0"/>
              <a:t>‹#›</a:t>
            </a:fld>
            <a:endParaRPr lang="ru-RU"/>
          </a:p>
        </p:txBody>
      </p:sp>
      <p:sp>
        <p:nvSpPr>
          <p:cNvPr id="15" name="Прямоугольник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dk1" tx1="lt1" bg2="dk2" tx2="lt2" accent1="accent1" accent2="accent2" accent3="accent3" accent4="accent4" accent5="accent5" accent6="accent6" hlink="hlink" folHlink="folHlink"/>
  <p:sldLayoutIdLst>
    <p:sldLayoutId id="2147483759" r:id="rId1"/>
    <p:sldLayoutId id="2147483760" r:id="rId2"/>
    <p:sldLayoutId id="2147483761" r:id="rId3"/>
    <p:sldLayoutId id="2147483762" r:id="rId4"/>
    <p:sldLayoutId id="2147483763" r:id="rId5"/>
    <p:sldLayoutId id="2147483764" r:id="rId6"/>
    <p:sldLayoutId id="2147483765" r:id="rId7"/>
    <p:sldLayoutId id="2147483766" r:id="rId8"/>
    <p:sldLayoutId id="2147483767" r:id="rId9"/>
    <p:sldLayoutId id="2147483768" r:id="rId10"/>
    <p:sldLayoutId id="2147483769"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slide" Target="slide27.xml"/><Relationship Id="rId7" Type="http://schemas.openxmlformats.org/officeDocument/2006/relationships/slide" Target="slide31.xml"/><Relationship Id="rId2" Type="http://schemas.openxmlformats.org/officeDocument/2006/relationships/slide" Target="slide26.xml"/><Relationship Id="rId1" Type="http://schemas.openxmlformats.org/officeDocument/2006/relationships/slideLayout" Target="../slideLayouts/slideLayout2.xml"/><Relationship Id="rId6" Type="http://schemas.openxmlformats.org/officeDocument/2006/relationships/slide" Target="slide30.xml"/><Relationship Id="rId5" Type="http://schemas.openxmlformats.org/officeDocument/2006/relationships/slide" Target="slide29.xml"/><Relationship Id="rId4" Type="http://schemas.openxmlformats.org/officeDocument/2006/relationships/slide" Target="slide2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https://www.proza.ru/2010/12/22/447" TargetMode="External"/><Relationship Id="rId2" Type="http://schemas.openxmlformats.org/officeDocument/2006/relationships/hyperlink" Target="http://antinarko.com/"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slide" Target="slide8.xml"/><Relationship Id="rId1" Type="http://schemas.openxmlformats.org/officeDocument/2006/relationships/slideLayout" Target="../slideLayouts/slideLayout2.xml"/><Relationship Id="rId4" Type="http://schemas.openxmlformats.org/officeDocument/2006/relationships/slide" Target="slide1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979712" y="764704"/>
            <a:ext cx="6336704" cy="3744416"/>
          </a:xfrm>
        </p:spPr>
        <p:txBody>
          <a:bodyPr>
            <a:noAutofit/>
          </a:bodyPr>
          <a:lstStyle/>
          <a:p>
            <a:pPr algn="ctr"/>
            <a:r>
              <a:rPr lang="ru-RU" sz="7200" dirty="0" smtClean="0">
                <a:latin typeface="Comic Sans MS" pitchFamily="66" charset="0"/>
              </a:rPr>
              <a:t>Наркомания и наркобизнес</a:t>
            </a:r>
            <a:endParaRPr lang="ru-RU" sz="7200" dirty="0">
              <a:latin typeface="Comic Sans MS" pitchFamily="66" charset="0"/>
            </a:endParaRPr>
          </a:p>
        </p:txBody>
      </p:sp>
    </p:spTree>
    <p:extLst>
      <p:ext uri="{BB962C8B-B14F-4D97-AF65-F5344CB8AC3E}">
        <p14:creationId xmlns:p14="http://schemas.microsoft.com/office/powerpoint/2010/main" val="406618006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75656" y="116632"/>
            <a:ext cx="7498080" cy="1143000"/>
          </a:xfrm>
        </p:spPr>
        <p:txBody>
          <a:bodyPr>
            <a:normAutofit fontScale="90000"/>
          </a:bodyPr>
          <a:lstStyle/>
          <a:p>
            <a:pPr algn="ctr"/>
            <a:r>
              <a:rPr lang="ru-RU" b="1" dirty="0"/>
              <a:t>Психопатологические факторы</a:t>
            </a:r>
          </a:p>
        </p:txBody>
      </p:sp>
      <p:sp>
        <p:nvSpPr>
          <p:cNvPr id="3" name="Объект 2"/>
          <p:cNvSpPr>
            <a:spLocks noGrp="1"/>
          </p:cNvSpPr>
          <p:nvPr>
            <p:ph idx="1"/>
          </p:nvPr>
        </p:nvSpPr>
        <p:spPr>
          <a:xfrm>
            <a:off x="1259632" y="1447800"/>
            <a:ext cx="7674056" cy="4800600"/>
          </a:xfrm>
        </p:spPr>
        <p:txBody>
          <a:bodyPr>
            <a:normAutofit fontScale="92500" lnSpcReduction="10000"/>
          </a:bodyPr>
          <a:lstStyle/>
          <a:p>
            <a:pPr marL="82296" indent="0" algn="just">
              <a:buNone/>
            </a:pPr>
            <a:r>
              <a:rPr lang="ru-RU" i="1" dirty="0" smtClean="0">
                <a:solidFill>
                  <a:schemeClr val="accent1">
                    <a:lumMod val="60000"/>
                    <a:lumOff val="40000"/>
                  </a:schemeClr>
                </a:solidFill>
                <a:effectLst>
                  <a:outerShdw blurRad="38100" dist="38100" dir="2700000" algn="tl">
                    <a:srgbClr val="000000">
                      <a:alpha val="43137"/>
                    </a:srgbClr>
                  </a:outerShdw>
                </a:effectLst>
                <a:latin typeface="Comic Sans MS" pitchFamily="66" charset="0"/>
              </a:rPr>
              <a:t>     Психологические </a:t>
            </a:r>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механизмы начала наркотизации заключаются в том, что окружающие </a:t>
            </a:r>
            <a:r>
              <a:rPr lang="ru-RU" i="1" dirty="0" err="1">
                <a:solidFill>
                  <a:schemeClr val="accent1">
                    <a:lumMod val="60000"/>
                    <a:lumOff val="40000"/>
                  </a:schemeClr>
                </a:solidFill>
                <a:effectLst>
                  <a:outerShdw blurRad="38100" dist="38100" dir="2700000" algn="tl">
                    <a:srgbClr val="000000">
                      <a:alpha val="43137"/>
                    </a:srgbClr>
                  </a:outerShdw>
                </a:effectLst>
                <a:latin typeface="Comic Sans MS" pitchFamily="66" charset="0"/>
              </a:rPr>
              <a:t>микросоциальные</a:t>
            </a:r>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 условия не предоставляют хорошо развитому интеллектуально индивиду достаточных оснований для эмоционального и интеллектуального насыщения. Процесс жизни в этих случаях воспринимается субъективно индивидом как "скучный".</a:t>
            </a:r>
          </a:p>
          <a:p>
            <a:endParaRPr lang="ru-RU" dirty="0"/>
          </a:p>
        </p:txBody>
      </p:sp>
    </p:spTree>
    <p:extLst>
      <p:ext uri="{BB962C8B-B14F-4D97-AF65-F5344CB8AC3E}">
        <p14:creationId xmlns:p14="http://schemas.microsoft.com/office/powerpoint/2010/main" val="18537210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403648" y="1052736"/>
            <a:ext cx="7600888" cy="4800600"/>
          </a:xfrm>
        </p:spPr>
        <p:txBody>
          <a:bodyPr>
            <a:normAutofit fontScale="92500"/>
          </a:bodyPr>
          <a:lstStyle/>
          <a:p>
            <a:pPr marL="82296" indent="0" algn="just">
              <a:buNone/>
            </a:pPr>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Каждая из групп вышеперечисленных факторов, сама по себе отнюдь не является однозначно </a:t>
            </a:r>
            <a:r>
              <a:rPr lang="ru-RU" i="1" dirty="0" err="1">
                <a:solidFill>
                  <a:schemeClr val="accent1">
                    <a:lumMod val="60000"/>
                    <a:lumOff val="40000"/>
                  </a:schemeClr>
                </a:solidFill>
                <a:effectLst>
                  <a:outerShdw blurRad="38100" dist="38100" dir="2700000" algn="tl">
                    <a:srgbClr val="000000">
                      <a:alpha val="43137"/>
                    </a:srgbClr>
                  </a:outerShdw>
                </a:effectLst>
                <a:latin typeface="Comic Sans MS" pitchFamily="66" charset="0"/>
              </a:rPr>
              <a:t>наркопровоцирующей</a:t>
            </a:r>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 Их одновременное воздействие порождает благоприятные условия для развития наркомании. Для того чтобы преодолеть эту ситуацию и повысить эффективность действий, нужны усилия в различных направлениях.</a:t>
            </a:r>
          </a:p>
        </p:txBody>
      </p:sp>
    </p:spTree>
    <p:extLst>
      <p:ext uri="{BB962C8B-B14F-4D97-AF65-F5344CB8AC3E}">
        <p14:creationId xmlns:p14="http://schemas.microsoft.com/office/powerpoint/2010/main" val="38152064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75656" y="0"/>
            <a:ext cx="7498080" cy="1143000"/>
          </a:xfrm>
        </p:spPr>
        <p:txBody>
          <a:bodyPr/>
          <a:lstStyle/>
          <a:p>
            <a:pPr algn="ctr"/>
            <a:r>
              <a:rPr lang="ru-RU" b="1" dirty="0"/>
              <a:t>Проблема наркомании</a:t>
            </a:r>
          </a:p>
        </p:txBody>
      </p:sp>
      <p:sp>
        <p:nvSpPr>
          <p:cNvPr id="3" name="Объект 2"/>
          <p:cNvSpPr>
            <a:spLocks noGrp="1"/>
          </p:cNvSpPr>
          <p:nvPr>
            <p:ph idx="1"/>
          </p:nvPr>
        </p:nvSpPr>
        <p:spPr>
          <a:xfrm>
            <a:off x="971600" y="980728"/>
            <a:ext cx="8172400" cy="5877272"/>
          </a:xfrm>
        </p:spPr>
        <p:txBody>
          <a:bodyPr>
            <a:normAutofit fontScale="70000" lnSpcReduction="20000"/>
          </a:bodyPr>
          <a:lstStyle/>
          <a:p>
            <a:pPr marL="82296" indent="0" algn="just">
              <a:buNone/>
            </a:pPr>
            <a:r>
              <a:rPr lang="ru-RU" dirty="0" smtClean="0"/>
              <a:t>     </a:t>
            </a:r>
            <a:r>
              <a:rPr lang="ru-RU" i="1" dirty="0" smtClean="0">
                <a:solidFill>
                  <a:schemeClr val="accent1">
                    <a:lumMod val="60000"/>
                    <a:lumOff val="40000"/>
                  </a:schemeClr>
                </a:solidFill>
                <a:effectLst>
                  <a:outerShdw blurRad="38100" dist="38100" dir="2700000" algn="tl">
                    <a:srgbClr val="000000">
                      <a:alpha val="43137"/>
                    </a:srgbClr>
                  </a:outerShdw>
                </a:effectLst>
                <a:latin typeface="Comic Sans MS" pitchFamily="66" charset="0"/>
              </a:rPr>
              <a:t>Злоупотребление </a:t>
            </a:r>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наркотиками, известное с древнейших времен, сейчас распространилось в размерах, тревожащих всю мировую общественность. Даже при сужении, с точки зрения наркологов, границ наркомании до юридических приемлемых, во многих странах наркомании признаны социальным бедствием.</a:t>
            </a:r>
          </a:p>
          <a:p>
            <a:pPr marL="82296" indent="0" algn="just">
              <a:buNone/>
            </a:pPr>
            <a:r>
              <a:rPr lang="ru-RU" i="1" dirty="0" smtClean="0">
                <a:solidFill>
                  <a:schemeClr val="accent1">
                    <a:lumMod val="60000"/>
                    <a:lumOff val="40000"/>
                  </a:schemeClr>
                </a:solidFill>
                <a:effectLst>
                  <a:outerShdw blurRad="38100" dist="38100" dir="2700000" algn="tl">
                    <a:srgbClr val="000000">
                      <a:alpha val="43137"/>
                    </a:srgbClr>
                  </a:outerShdw>
                </a:effectLst>
                <a:latin typeface="Comic Sans MS" pitchFamily="66" charset="0"/>
              </a:rPr>
              <a:t>     Наркотические </a:t>
            </a:r>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мафии управляют государствами (Латинская Америка), имеют свои армии (Юго-восточная Азия). Доходы подпольных корпораций по торговле наркотиками превышают известные доходы от торговли нефтью и приближаются к мировым доходам от торговли </a:t>
            </a:r>
            <a:r>
              <a:rPr lang="ru-RU" i="1" dirty="0" smtClean="0">
                <a:solidFill>
                  <a:schemeClr val="accent1">
                    <a:lumMod val="60000"/>
                    <a:lumOff val="40000"/>
                  </a:schemeClr>
                </a:solidFill>
                <a:effectLst>
                  <a:outerShdw blurRad="38100" dist="38100" dir="2700000" algn="tl">
                    <a:srgbClr val="000000">
                      <a:alpha val="43137"/>
                    </a:srgbClr>
                  </a:outerShdw>
                </a:effectLst>
                <a:latin typeface="Comic Sans MS" pitchFamily="66" charset="0"/>
              </a:rPr>
              <a:t>оружием.</a:t>
            </a:r>
          </a:p>
          <a:p>
            <a:pPr marL="82296" indent="0" algn="just">
              <a:buNone/>
            </a:pPr>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 </a:t>
            </a:r>
            <a:r>
              <a:rPr lang="ru-RU" i="1" dirty="0" smtClean="0">
                <a:solidFill>
                  <a:schemeClr val="accent1">
                    <a:lumMod val="60000"/>
                    <a:lumOff val="40000"/>
                  </a:schemeClr>
                </a:solidFill>
                <a:effectLst>
                  <a:outerShdw blurRad="38100" dist="38100" dir="2700000" algn="tl">
                    <a:srgbClr val="000000">
                      <a:alpha val="43137"/>
                    </a:srgbClr>
                  </a:outerShdw>
                </a:effectLst>
                <a:latin typeface="Comic Sans MS" pitchFamily="66" charset="0"/>
              </a:rPr>
              <a:t>    Особенно </a:t>
            </a:r>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гибельно злоупотребление в молодежной среде – поражается и настоящее, и будущее общества. Полная, с точки зрения наркологов, картина распространения злоупотребления, включающая формы токсикоманий, еще более трагична. Вещества и препараты, изменяющие сознание, но не включенные в список наркотиков, как правило, еще более злокачественны, приводят к еще большему ущербу для индивидуума.</a:t>
            </a:r>
          </a:p>
        </p:txBody>
      </p:sp>
    </p:spTree>
    <p:extLst>
      <p:ext uri="{BB962C8B-B14F-4D97-AF65-F5344CB8AC3E}">
        <p14:creationId xmlns:p14="http://schemas.microsoft.com/office/powerpoint/2010/main" val="29558561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75656" y="27856"/>
            <a:ext cx="7498080" cy="1143000"/>
          </a:xfrm>
        </p:spPr>
        <p:txBody>
          <a:bodyPr>
            <a:normAutofit fontScale="90000"/>
          </a:bodyPr>
          <a:lstStyle/>
          <a:p>
            <a:pPr algn="ctr"/>
            <a:r>
              <a:rPr lang="ru-RU" b="1" dirty="0" smtClean="0"/>
              <a:t>Как человек превращается в наркомана</a:t>
            </a:r>
            <a:endParaRPr lang="ru-RU" b="1" dirty="0"/>
          </a:p>
        </p:txBody>
      </p:sp>
      <p:sp>
        <p:nvSpPr>
          <p:cNvPr id="3" name="Объект 2"/>
          <p:cNvSpPr>
            <a:spLocks noGrp="1"/>
          </p:cNvSpPr>
          <p:nvPr>
            <p:ph idx="1"/>
          </p:nvPr>
        </p:nvSpPr>
        <p:spPr>
          <a:xfrm>
            <a:off x="1043608" y="1196752"/>
            <a:ext cx="8100392" cy="5832648"/>
          </a:xfrm>
        </p:spPr>
        <p:txBody>
          <a:bodyPr>
            <a:normAutofit fontScale="47500" lnSpcReduction="20000"/>
          </a:bodyPr>
          <a:lstStyle/>
          <a:p>
            <a:pPr marL="82296" indent="0" algn="just">
              <a:buNone/>
            </a:pPr>
            <a:r>
              <a:rPr lang="ru-RU" i="1" dirty="0" smtClean="0">
                <a:solidFill>
                  <a:schemeClr val="accent1">
                    <a:lumMod val="60000"/>
                    <a:lumOff val="40000"/>
                  </a:schemeClr>
                </a:solidFill>
                <a:effectLst>
                  <a:outerShdw blurRad="38100" dist="38100" dir="2700000" algn="tl">
                    <a:srgbClr val="000000">
                      <a:alpha val="43137"/>
                    </a:srgbClr>
                  </a:outerShdw>
                </a:effectLst>
                <a:latin typeface="Comic Sans MS" pitchFamily="66" charset="0"/>
              </a:rPr>
              <a:t>      Подавляющее </a:t>
            </a:r>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большинство наркоманов начинали с лёгких наркотиков. Просто однажды этого лёгкого удовольствия им стало не хватать, и они перешли на тяжёлые наркотики.</a:t>
            </a:r>
          </a:p>
          <a:p>
            <a:pPr marL="82296" indent="0" algn="just">
              <a:buNone/>
            </a:pPr>
            <a:r>
              <a:rPr lang="ru-RU" i="1" dirty="0" smtClean="0">
                <a:solidFill>
                  <a:schemeClr val="accent1">
                    <a:lumMod val="60000"/>
                    <a:lumOff val="40000"/>
                  </a:schemeClr>
                </a:solidFill>
                <a:effectLst>
                  <a:outerShdw blurRad="38100" dist="38100" dir="2700000" algn="tl">
                    <a:srgbClr val="000000">
                      <a:alpha val="43137"/>
                    </a:srgbClr>
                  </a:outerShdw>
                </a:effectLst>
                <a:latin typeface="Comic Sans MS" pitchFamily="66" charset="0"/>
              </a:rPr>
              <a:t>     Торговцы </a:t>
            </a:r>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наркотиками зачастую дают первую дозу начинающему наркоману бесплатно. Это самая маленькая доза, с которой начинают, но вскоре её перестаёт хватать и наркоман дозу увеличивает. Но вторую дозу  уже приходится покупать.</a:t>
            </a:r>
          </a:p>
          <a:p>
            <a:pPr marL="82296" indent="0" algn="just">
              <a:buNone/>
            </a:pPr>
            <a:r>
              <a:rPr lang="ru-RU" i="1" dirty="0" smtClean="0">
                <a:solidFill>
                  <a:schemeClr val="accent1">
                    <a:lumMod val="60000"/>
                    <a:lumOff val="40000"/>
                  </a:schemeClr>
                </a:solidFill>
                <a:effectLst>
                  <a:outerShdw blurRad="38100" dist="38100" dir="2700000" algn="tl">
                    <a:srgbClr val="000000">
                      <a:alpha val="43137"/>
                    </a:srgbClr>
                  </a:outerShdw>
                </a:effectLst>
                <a:latin typeface="Comic Sans MS" pitchFamily="66" charset="0"/>
              </a:rPr>
              <a:t>     Потом </a:t>
            </a:r>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перестаёт хватать и этой дозы, и наркоман вынужден увеличивать её вновь. Потом снова привыкание и снова увеличение, но продолжаться так бесконечно не может. В конце концов, наркоман доходит до наибольшей дозы. В этот момент он настолько привыкает к наркотикам, что вынужден принимать их регулярно, до 2-3 раз в день. Если он этого не сделает (например из-за отсутствия денег) у него начинается «ломка». На языке наркоманов так обозначается очень плохое состояние. </a:t>
            </a:r>
            <a:r>
              <a:rPr lang="ru-RU" i="1" dirty="0" smtClean="0">
                <a:solidFill>
                  <a:schemeClr val="accent1">
                    <a:lumMod val="60000"/>
                    <a:lumOff val="40000"/>
                  </a:schemeClr>
                </a:solidFill>
                <a:effectLst>
                  <a:outerShdw blurRad="38100" dist="38100" dir="2700000" algn="tl">
                    <a:srgbClr val="000000">
                      <a:alpha val="43137"/>
                    </a:srgbClr>
                  </a:outerShdw>
                </a:effectLst>
                <a:latin typeface="Comic Sans MS" pitchFamily="66" charset="0"/>
              </a:rPr>
              <a:t>Все </a:t>
            </a:r>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органы сразу требуют себе наркотик. То есть, удовольствия он уже не испытывает, наркотик нужен наркоману, чтобы избавиться от боли «ломки». В этот момент наркоман способен на всё, украсть деньги у родителей, ограбить прохожего, убить, но найти деньги и отнести их наркоторговцу. У нас в Минеральных Водах, тринадцать лет назад был случай, когда наркоманы убили пенсионера, чтобы забрать у него пенсию.</a:t>
            </a:r>
          </a:p>
          <a:p>
            <a:pPr marL="82296" indent="0" algn="just">
              <a:buNone/>
            </a:pPr>
            <a:r>
              <a:rPr lang="ru-RU" i="1" dirty="0" smtClean="0">
                <a:solidFill>
                  <a:schemeClr val="accent1">
                    <a:lumMod val="60000"/>
                    <a:lumOff val="40000"/>
                  </a:schemeClr>
                </a:solidFill>
                <a:effectLst>
                  <a:outerShdw blurRad="38100" dist="38100" dir="2700000" algn="tl">
                    <a:srgbClr val="000000">
                      <a:alpha val="43137"/>
                    </a:srgbClr>
                  </a:outerShdw>
                </a:effectLst>
                <a:latin typeface="Comic Sans MS" pitchFamily="66" charset="0"/>
              </a:rPr>
              <a:t>     Впрочем</a:t>
            </a:r>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 наркоман и сам становится наркоторговцем.  Объяснение здесь простое. Наркоман со стажем, как правило, уже испытывает нужду в деньгах. Работать он уже не может, да и не берут его нигде.  Если он сделает наркоманами новичков, то становится для них поставщиком. Что это ему даёт?  Новичкам нужна маленькая доза, а он продаёт им маленькую дозу по цене большой. Они-то ещё цену наркотикам не знают. При этом он и сам пользуется купленными ими наркотиками. Любой наркоман может стать  мелким наркоторговцем. Он же рекламирует свой образ жизни. Искушают людей. Берут их на "слабо". </a:t>
            </a:r>
            <a:endParaRPr lang="ru-RU" i="1" dirty="0" smtClean="0">
              <a:solidFill>
                <a:schemeClr val="accent1">
                  <a:lumMod val="60000"/>
                  <a:lumOff val="40000"/>
                </a:schemeClr>
              </a:solidFill>
              <a:effectLst>
                <a:outerShdw blurRad="38100" dist="38100" dir="2700000" algn="tl">
                  <a:srgbClr val="000000">
                    <a:alpha val="43137"/>
                  </a:srgbClr>
                </a:outerShdw>
              </a:effectLst>
              <a:latin typeface="Comic Sans MS" pitchFamily="66" charset="0"/>
            </a:endParaRPr>
          </a:p>
          <a:p>
            <a:pPr marL="82296" indent="0" algn="just">
              <a:buNone/>
            </a:pPr>
            <a:r>
              <a:rPr lang="ru-RU" i="1" dirty="0" smtClean="0">
                <a:solidFill>
                  <a:schemeClr val="accent1">
                    <a:lumMod val="60000"/>
                    <a:lumOff val="40000"/>
                  </a:schemeClr>
                </a:solidFill>
                <a:effectLst>
                  <a:outerShdw blurRad="38100" dist="38100" dir="2700000" algn="tl">
                    <a:srgbClr val="000000">
                      <a:alpha val="43137"/>
                    </a:srgbClr>
                  </a:outerShdw>
                </a:effectLst>
                <a:latin typeface="Comic Sans MS" pitchFamily="66" charset="0"/>
              </a:rPr>
              <a:t>     Известны </a:t>
            </a:r>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случаи, когда у наркоманок рождались дети испытывавшие «ломку» сразу после своего рождения. Наркотик попал к ним в организм с кровью матери. </a:t>
            </a:r>
          </a:p>
        </p:txBody>
      </p:sp>
    </p:spTree>
    <p:extLst>
      <p:ext uri="{BB962C8B-B14F-4D97-AF65-F5344CB8AC3E}">
        <p14:creationId xmlns:p14="http://schemas.microsoft.com/office/powerpoint/2010/main" val="35950711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42078" y="14001"/>
            <a:ext cx="8028384" cy="1143000"/>
          </a:xfrm>
        </p:spPr>
        <p:txBody>
          <a:bodyPr>
            <a:normAutofit fontScale="90000"/>
          </a:bodyPr>
          <a:lstStyle/>
          <a:p>
            <a:pPr algn="ctr"/>
            <a:r>
              <a:rPr lang="ru-RU" b="1" dirty="0" smtClean="0"/>
              <a:t>Особенности </a:t>
            </a:r>
            <a:r>
              <a:rPr lang="ru-RU" b="1" dirty="0"/>
              <a:t>и тенденции </a:t>
            </a:r>
            <a:r>
              <a:rPr lang="ru-RU" b="1" dirty="0" smtClean="0"/>
              <a:t>наркомании в России</a:t>
            </a:r>
            <a:endParaRPr lang="ru-RU" b="1" dirty="0"/>
          </a:p>
        </p:txBody>
      </p:sp>
      <p:sp>
        <p:nvSpPr>
          <p:cNvPr id="3" name="Объект 2"/>
          <p:cNvSpPr>
            <a:spLocks noGrp="1"/>
          </p:cNvSpPr>
          <p:nvPr>
            <p:ph idx="1"/>
          </p:nvPr>
        </p:nvSpPr>
        <p:spPr>
          <a:xfrm>
            <a:off x="755576" y="1124744"/>
            <a:ext cx="8388424" cy="6120680"/>
          </a:xfrm>
        </p:spPr>
        <p:txBody>
          <a:bodyPr>
            <a:noAutofit/>
          </a:bodyPr>
          <a:lstStyle/>
          <a:p>
            <a:pPr algn="just"/>
            <a:r>
              <a:rPr lang="ru-RU" sz="1600"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рост объемов наркотических веществ на рынке и их доступность;</a:t>
            </a:r>
          </a:p>
          <a:p>
            <a:pPr algn="just"/>
            <a:r>
              <a:rPr lang="ru-RU" sz="1600"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высокий темп рост наркомании, особенно детской и подростковой;</a:t>
            </a:r>
          </a:p>
          <a:p>
            <a:pPr algn="just"/>
            <a:r>
              <a:rPr lang="ru-RU" sz="1600"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значительное расширение ассортимента наркотиков, нарастающее распространение героина, кокаина и синтетических наркотиков;</a:t>
            </a:r>
          </a:p>
          <a:p>
            <a:pPr algn="just"/>
            <a:r>
              <a:rPr lang="ru-RU" sz="1600" i="1" dirty="0" smtClean="0">
                <a:solidFill>
                  <a:schemeClr val="accent1">
                    <a:lumMod val="60000"/>
                    <a:lumOff val="40000"/>
                  </a:schemeClr>
                </a:solidFill>
                <a:effectLst>
                  <a:outerShdw blurRad="38100" dist="38100" dir="2700000" algn="tl">
                    <a:srgbClr val="000000">
                      <a:alpha val="43137"/>
                    </a:srgbClr>
                  </a:outerShdw>
                </a:effectLst>
                <a:latin typeface="Comic Sans MS" pitchFamily="66" charset="0"/>
              </a:rPr>
              <a:t>широкая </a:t>
            </a:r>
            <a:r>
              <a:rPr lang="ru-RU" sz="1600"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доступность так называемых вовлекающих наркотиков и включение их в молодежную субкультуру, что обеспечивает рекламу наркотиков и снижение «порока страха» перед их применением, существование налаженной системы вовлечения в употребление наркотиков детей и подростков, изменение структуры наркомании от болезни, характерной для определенного круга лиц (социально неблагополучные, страдающие психическими нарушениями, имеющие криминальное прошлое), к состоянию, характерному для большей части молодежи;</a:t>
            </a:r>
          </a:p>
          <a:p>
            <a:pPr algn="just"/>
            <a:r>
              <a:rPr lang="ru-RU" sz="1600" i="1" dirty="0" smtClean="0">
                <a:solidFill>
                  <a:schemeClr val="accent1">
                    <a:lumMod val="60000"/>
                    <a:lumOff val="40000"/>
                  </a:schemeClr>
                </a:solidFill>
                <a:effectLst>
                  <a:outerShdw blurRad="38100" dist="38100" dir="2700000" algn="tl">
                    <a:srgbClr val="000000">
                      <a:alpha val="43137"/>
                    </a:srgbClr>
                  </a:outerShdw>
                </a:effectLst>
                <a:latin typeface="Comic Sans MS" pitchFamily="66" charset="0"/>
              </a:rPr>
              <a:t>все </a:t>
            </a:r>
            <a:r>
              <a:rPr lang="ru-RU" sz="1600"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возрастающий страх взрослых и стремление дистанцироваться, уйти от проблем подростковой и юношеской наркомании и наркоманов, переложить все ее решения на правоохранительные органы;</a:t>
            </a:r>
          </a:p>
          <a:p>
            <a:pPr algn="just"/>
            <a:r>
              <a:rPr lang="ru-RU" sz="1600" i="1" dirty="0" smtClean="0">
                <a:solidFill>
                  <a:schemeClr val="accent1">
                    <a:lumMod val="60000"/>
                    <a:lumOff val="40000"/>
                  </a:schemeClr>
                </a:solidFill>
                <a:effectLst>
                  <a:outerShdw blurRad="38100" dist="38100" dir="2700000" algn="tl">
                    <a:srgbClr val="000000">
                      <a:alpha val="43137"/>
                    </a:srgbClr>
                  </a:outerShdw>
                </a:effectLst>
                <a:latin typeface="Comic Sans MS" pitchFamily="66" charset="0"/>
              </a:rPr>
              <a:t>все </a:t>
            </a:r>
            <a:r>
              <a:rPr lang="ru-RU" sz="1600"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большая очевидность неэффективности и недостаточности медицинской (медикаментозной) помощи при лечении и реабилитации наркомании;</a:t>
            </a:r>
          </a:p>
          <a:p>
            <a:pPr algn="just"/>
            <a:r>
              <a:rPr lang="ru-RU" sz="1600" i="1" dirty="0" smtClean="0">
                <a:solidFill>
                  <a:schemeClr val="accent1">
                    <a:lumMod val="60000"/>
                    <a:lumOff val="40000"/>
                  </a:schemeClr>
                </a:solidFill>
                <a:effectLst>
                  <a:outerShdw blurRad="38100" dist="38100" dir="2700000" algn="tl">
                    <a:srgbClr val="000000">
                      <a:alpha val="43137"/>
                    </a:srgbClr>
                  </a:outerShdw>
                </a:effectLst>
                <a:latin typeface="Comic Sans MS" pitchFamily="66" charset="0"/>
              </a:rPr>
              <a:t>ситуация </a:t>
            </a:r>
            <a:r>
              <a:rPr lang="ru-RU" sz="1600"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с реабилитацией приводит к созданию мифа о неизлечимости наркомании, что утяжеляет положение наркоманов;</a:t>
            </a:r>
          </a:p>
          <a:p>
            <a:pPr algn="just"/>
            <a:r>
              <a:rPr lang="ru-RU" sz="1600"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наркомания на сегодняшний день стала основным источником распространения венерических заболеваний и даже СПИДа.</a:t>
            </a:r>
          </a:p>
        </p:txBody>
      </p:sp>
    </p:spTree>
    <p:extLst>
      <p:ext uri="{BB962C8B-B14F-4D97-AF65-F5344CB8AC3E}">
        <p14:creationId xmlns:p14="http://schemas.microsoft.com/office/powerpoint/2010/main" val="40413462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dirty="0" smtClean="0"/>
              <a:t>Способы транспортировки наркотиков</a:t>
            </a:r>
            <a:endParaRPr lang="ru-RU" b="1" dirty="0"/>
          </a:p>
        </p:txBody>
      </p:sp>
      <p:sp>
        <p:nvSpPr>
          <p:cNvPr id="3" name="Объект 2"/>
          <p:cNvSpPr>
            <a:spLocks noGrp="1"/>
          </p:cNvSpPr>
          <p:nvPr>
            <p:ph idx="1"/>
          </p:nvPr>
        </p:nvSpPr>
        <p:spPr>
          <a:xfrm>
            <a:off x="971600" y="1447800"/>
            <a:ext cx="8172400" cy="5410200"/>
          </a:xfrm>
        </p:spPr>
        <p:txBody>
          <a:bodyPr>
            <a:normAutofit/>
          </a:bodyPr>
          <a:lstStyle/>
          <a:p>
            <a:pPr marL="82296" indent="0" algn="just">
              <a:buNone/>
            </a:pPr>
            <a:r>
              <a:rPr lang="ru-RU" sz="1550" i="1" dirty="0" smtClean="0">
                <a:solidFill>
                  <a:schemeClr val="accent1">
                    <a:lumMod val="60000"/>
                    <a:lumOff val="40000"/>
                  </a:schemeClr>
                </a:solidFill>
                <a:effectLst>
                  <a:outerShdw blurRad="38100" dist="38100" dir="2700000" algn="tl">
                    <a:srgbClr val="000000">
                      <a:alpha val="43137"/>
                    </a:srgbClr>
                  </a:outerShdw>
                </a:effectLst>
                <a:latin typeface="Comic Sans MS" pitchFamily="66" charset="0"/>
              </a:rPr>
              <a:t>     Как </a:t>
            </a:r>
            <a:r>
              <a:rPr lang="ru-RU" sz="1550"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правило, никто из крупных наркоторговцев, наркотики не употребляет. </a:t>
            </a:r>
            <a:r>
              <a:rPr lang="ru-RU" sz="1550" i="1" dirty="0" smtClean="0">
                <a:solidFill>
                  <a:schemeClr val="accent1">
                    <a:lumMod val="60000"/>
                    <a:lumOff val="40000"/>
                  </a:schemeClr>
                </a:solidFill>
                <a:effectLst>
                  <a:outerShdw blurRad="38100" dist="38100" dir="2700000" algn="tl">
                    <a:srgbClr val="000000">
                      <a:alpha val="43137"/>
                    </a:srgbClr>
                  </a:outerShdw>
                </a:effectLst>
                <a:latin typeface="Comic Sans MS" pitchFamily="66" charset="0"/>
              </a:rPr>
              <a:t>Когда у них спрашивают, почему они приносят стольким людям горе, они неизменно отвечают, что нормальные люди наркотики не употребляют. Они </a:t>
            </a:r>
            <a:r>
              <a:rPr lang="ru-RU" sz="1550"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заранее оправдали свои преступления, а преступлений в наркобизнесе великое множество. Войдя в этот бизнес, можно оказаться в самой ужасной ситуации (тюрьма, психушка), зато выйти из этого бизнеса можно только мёртвым.</a:t>
            </a:r>
          </a:p>
          <a:p>
            <a:pPr marL="82296" indent="0" algn="just">
              <a:buNone/>
            </a:pPr>
            <a:r>
              <a:rPr lang="ru-RU" sz="1550" i="1" dirty="0" smtClean="0">
                <a:solidFill>
                  <a:schemeClr val="accent1">
                    <a:lumMod val="60000"/>
                    <a:lumOff val="40000"/>
                  </a:schemeClr>
                </a:solidFill>
                <a:effectLst>
                  <a:outerShdw blurRad="38100" dist="38100" dir="2700000" algn="tl">
                    <a:srgbClr val="000000">
                      <a:alpha val="43137"/>
                    </a:srgbClr>
                  </a:outerShdw>
                </a:effectLst>
                <a:latin typeface="Comic Sans MS" pitchFamily="66" charset="0"/>
              </a:rPr>
              <a:t>     В </a:t>
            </a:r>
            <a:r>
              <a:rPr lang="ru-RU" sz="1550"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70х годах, в Таиланде, были задержаны мужчина и женщина представлявшиеся мужем и женой. Они пытались провезти наркотики в тельце убитого ими младенца. Младенца они купили в одной из бедных многодетных семей Таиланда. Как выяснилось, они обещали родителям младенца, что тот будет жить в их богатой бездетной семье. Бедные родители, видимо решили, что таким образом они не только пристроят младшего ребёнка, но и прокормят остальных своих детей. Сколько раз задержанные покупали детей для транспортировки наркотиков, неизвестно, но летали в Таиланд они неоднократно.</a:t>
            </a:r>
          </a:p>
          <a:p>
            <a:pPr marL="82296" indent="0" algn="just">
              <a:buNone/>
            </a:pPr>
            <a:r>
              <a:rPr lang="ru-RU" sz="1550" i="1" dirty="0" smtClean="0">
                <a:solidFill>
                  <a:schemeClr val="accent1">
                    <a:lumMod val="60000"/>
                    <a:lumOff val="40000"/>
                  </a:schemeClr>
                </a:solidFill>
                <a:effectLst>
                  <a:outerShdw blurRad="38100" dist="38100" dir="2700000" algn="tl">
                    <a:srgbClr val="000000">
                      <a:alpha val="43137"/>
                    </a:srgbClr>
                  </a:outerShdw>
                </a:effectLst>
                <a:latin typeface="Comic Sans MS" pitchFamily="66" charset="0"/>
              </a:rPr>
              <a:t>     О </a:t>
            </a:r>
            <a:r>
              <a:rPr lang="ru-RU" sz="1550"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способах перевозки наркотиков можно говорить много, но для наркоторговцев это не главная забота. Главная проблема в том, чтобы продать наркотики, и легализовать вырученные от продажи наркотиков деньги. Вот для решения этих проблем, </a:t>
            </a:r>
            <a:r>
              <a:rPr lang="ru-RU" sz="1550" i="1" dirty="0" err="1">
                <a:solidFill>
                  <a:schemeClr val="accent1">
                    <a:lumMod val="60000"/>
                    <a:lumOff val="40000"/>
                  </a:schemeClr>
                </a:solidFill>
                <a:effectLst>
                  <a:outerShdw blurRad="38100" dist="38100" dir="2700000" algn="tl">
                    <a:srgbClr val="000000">
                      <a:alpha val="43137"/>
                    </a:srgbClr>
                  </a:outerShdw>
                </a:effectLst>
                <a:latin typeface="Comic Sans MS" pitchFamily="66" charset="0"/>
              </a:rPr>
              <a:t>наркобароны</a:t>
            </a:r>
            <a:r>
              <a:rPr lang="ru-RU" sz="1550"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 идут на всё, на шантаж, подкуп, убийство… Известны случаи, когда торговля наркотиками затронула даже государственных чиновников. Даже когда государственные служащие официально создавали и распространяли наркотики. </a:t>
            </a:r>
            <a:endParaRPr lang="ru-RU" sz="1550" dirty="0"/>
          </a:p>
        </p:txBody>
      </p:sp>
    </p:spTree>
    <p:extLst>
      <p:ext uri="{BB962C8B-B14F-4D97-AF65-F5344CB8AC3E}">
        <p14:creationId xmlns:p14="http://schemas.microsoft.com/office/powerpoint/2010/main" val="31408421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err="1" smtClean="0"/>
              <a:t>Метадон</a:t>
            </a:r>
            <a:endParaRPr lang="ru-RU" b="1" dirty="0"/>
          </a:p>
        </p:txBody>
      </p:sp>
      <p:sp>
        <p:nvSpPr>
          <p:cNvPr id="3" name="Объект 2"/>
          <p:cNvSpPr>
            <a:spLocks noGrp="1"/>
          </p:cNvSpPr>
          <p:nvPr>
            <p:ph idx="1"/>
          </p:nvPr>
        </p:nvSpPr>
        <p:spPr>
          <a:xfrm>
            <a:off x="1115616" y="1412776"/>
            <a:ext cx="8028384" cy="5328592"/>
          </a:xfrm>
        </p:spPr>
        <p:txBody>
          <a:bodyPr>
            <a:normAutofit fontScale="70000" lnSpcReduction="20000"/>
          </a:bodyPr>
          <a:lstStyle/>
          <a:p>
            <a:pPr marL="82296" indent="0" algn="just">
              <a:buNone/>
            </a:pPr>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В начале 70х годов, в США, учёными, по распоряжению правительства был придуман искусственный наркотик, который должен был быть безвредным для организма. Правительство США рассчитывало впоследствии заменить этим наркотиком героин. Такой наркотик был выдуман и получил название «</a:t>
            </a:r>
            <a:r>
              <a:rPr lang="ru-RU" i="1" dirty="0" err="1">
                <a:solidFill>
                  <a:schemeClr val="accent1">
                    <a:lumMod val="60000"/>
                    <a:lumOff val="40000"/>
                  </a:schemeClr>
                </a:solidFill>
                <a:effectLst>
                  <a:outerShdw blurRad="38100" dist="38100" dir="2700000" algn="tl">
                    <a:srgbClr val="000000">
                      <a:alpha val="43137"/>
                    </a:srgbClr>
                  </a:outerShdw>
                </a:effectLst>
                <a:latin typeface="Comic Sans MS" pitchFamily="66" charset="0"/>
              </a:rPr>
              <a:t>метадон</a:t>
            </a:r>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 Всем наркоманам было предложено стать на учёт и получать этот наркотик по рецепту врача. Подобная программа борьбы с наркоманией была поддержана правительством Швейцарии. Казалось, теперь потреблять героин будет некому, но всё случилось иначе. В самом начале введения этой антинаркотической программы выяснилось, что многие десятки тысяч людей ранее наркотики не употреблявших, решили попробовать безопасный наркотик. Потом выяснилось, что он небезопасный. Правительство Швейцарии запретило применение </a:t>
            </a:r>
            <a:r>
              <a:rPr lang="ru-RU" i="1" dirty="0" err="1">
                <a:solidFill>
                  <a:schemeClr val="accent1">
                    <a:lumMod val="60000"/>
                    <a:lumOff val="40000"/>
                  </a:schemeClr>
                </a:solidFill>
                <a:effectLst>
                  <a:outerShdw blurRad="38100" dist="38100" dir="2700000" algn="tl">
                    <a:srgbClr val="000000">
                      <a:alpha val="43137"/>
                    </a:srgbClr>
                  </a:outerShdw>
                </a:effectLst>
                <a:latin typeface="Comic Sans MS" pitchFamily="66" charset="0"/>
              </a:rPr>
              <a:t>метадона</a:t>
            </a:r>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 в своей стране. Потом выяснилось, что </a:t>
            </a:r>
            <a:r>
              <a:rPr lang="ru-RU" i="1" dirty="0" err="1">
                <a:solidFill>
                  <a:schemeClr val="accent1">
                    <a:lumMod val="60000"/>
                    <a:lumOff val="40000"/>
                  </a:schemeClr>
                </a:solidFill>
                <a:effectLst>
                  <a:outerShdw blurRad="38100" dist="38100" dir="2700000" algn="tl">
                    <a:srgbClr val="000000">
                      <a:alpha val="43137"/>
                    </a:srgbClr>
                  </a:outerShdw>
                </a:effectLst>
                <a:latin typeface="Comic Sans MS" pitchFamily="66" charset="0"/>
              </a:rPr>
              <a:t>метадон</a:t>
            </a:r>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 гораздо опаснее героина и зависимость от него </a:t>
            </a:r>
            <a:r>
              <a:rPr lang="ru-RU" i="1" dirty="0" err="1">
                <a:solidFill>
                  <a:schemeClr val="accent1">
                    <a:lumMod val="60000"/>
                    <a:lumOff val="40000"/>
                  </a:schemeClr>
                </a:solidFill>
                <a:effectLst>
                  <a:outerShdw blurRad="38100" dist="38100" dir="2700000" algn="tl">
                    <a:srgbClr val="000000">
                      <a:alpha val="43137"/>
                    </a:srgbClr>
                  </a:outerShdw>
                </a:effectLst>
                <a:latin typeface="Comic Sans MS" pitchFamily="66" charset="0"/>
              </a:rPr>
              <a:t>неступает</a:t>
            </a:r>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 с гораздо меньшей дозы. </a:t>
            </a:r>
          </a:p>
        </p:txBody>
      </p:sp>
    </p:spTree>
    <p:extLst>
      <p:ext uri="{BB962C8B-B14F-4D97-AF65-F5344CB8AC3E}">
        <p14:creationId xmlns:p14="http://schemas.microsoft.com/office/powerpoint/2010/main" val="2960160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75656" y="-243408"/>
            <a:ext cx="7498080" cy="1143000"/>
          </a:xfrm>
        </p:spPr>
        <p:txBody>
          <a:bodyPr>
            <a:normAutofit fontScale="90000"/>
          </a:bodyPr>
          <a:lstStyle/>
          <a:p>
            <a:pPr algn="ctr"/>
            <a:r>
              <a:rPr lang="ru-RU" b="1" dirty="0" smtClean="0"/>
              <a:t/>
            </a:r>
            <a:br>
              <a:rPr lang="ru-RU" b="1" dirty="0" smtClean="0"/>
            </a:br>
            <a:r>
              <a:rPr lang="ru-RU" b="1" dirty="0" smtClean="0"/>
              <a:t>Наркотик для детей. </a:t>
            </a:r>
            <a:r>
              <a:rPr lang="ru-RU" b="1" dirty="0" err="1" smtClean="0"/>
              <a:t>Крэк</a:t>
            </a:r>
            <a:endParaRPr lang="ru-RU" b="1" dirty="0"/>
          </a:p>
        </p:txBody>
      </p:sp>
      <p:sp>
        <p:nvSpPr>
          <p:cNvPr id="3" name="Объект 2"/>
          <p:cNvSpPr>
            <a:spLocks noGrp="1"/>
          </p:cNvSpPr>
          <p:nvPr>
            <p:ph idx="1"/>
          </p:nvPr>
        </p:nvSpPr>
        <p:spPr>
          <a:xfrm>
            <a:off x="1259632" y="1196752"/>
            <a:ext cx="7740352" cy="5661248"/>
          </a:xfrm>
        </p:spPr>
        <p:txBody>
          <a:bodyPr>
            <a:normAutofit fontScale="62500" lnSpcReduction="20000"/>
          </a:bodyPr>
          <a:lstStyle/>
          <a:p>
            <a:pPr marL="82296" indent="0" algn="just">
              <a:buNone/>
            </a:pPr>
            <a:r>
              <a:rPr lang="ru-RU" i="1" dirty="0" smtClean="0">
                <a:solidFill>
                  <a:schemeClr val="accent1">
                    <a:lumMod val="60000"/>
                    <a:lumOff val="40000"/>
                  </a:schemeClr>
                </a:solidFill>
                <a:effectLst>
                  <a:outerShdw blurRad="38100" dist="38100" dir="2700000" algn="tl">
                    <a:srgbClr val="000000">
                      <a:alpha val="43137"/>
                    </a:srgbClr>
                  </a:outerShdw>
                </a:effectLst>
                <a:latin typeface="Comic Sans MS" pitchFamily="66" charset="0"/>
              </a:rPr>
              <a:t>Наркоторговцы </a:t>
            </a:r>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США выдумали специальный наркотик для детей. Называется он «КРЭК». Он очень дешёвый. Состоит из мизерной доли героина и каких то наполнителей. Доза </a:t>
            </a:r>
            <a:r>
              <a:rPr lang="ru-RU" i="1" dirty="0" err="1">
                <a:solidFill>
                  <a:schemeClr val="accent1">
                    <a:lumMod val="60000"/>
                    <a:lumOff val="40000"/>
                  </a:schemeClr>
                </a:solidFill>
                <a:effectLst>
                  <a:outerShdw blurRad="38100" dist="38100" dir="2700000" algn="tl">
                    <a:srgbClr val="000000">
                      <a:alpha val="43137"/>
                    </a:srgbClr>
                  </a:outerShdw>
                </a:effectLst>
                <a:latin typeface="Comic Sans MS" pitchFamily="66" charset="0"/>
              </a:rPr>
              <a:t>КРЭКа</a:t>
            </a:r>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 стоит от 3 до 5 долларов. Для американского школьника это деньги небольшие, но прибыль этот наркотик приносит двойную. Во-первых, деньги. Во-вторых, много новых наркоманов, ведь детей легче всего обмануть, и сделать их наркоманами. Учёными доказано, что привыкание от </a:t>
            </a:r>
            <a:r>
              <a:rPr lang="ru-RU" i="1" dirty="0" err="1">
                <a:solidFill>
                  <a:schemeClr val="accent1">
                    <a:lumMod val="60000"/>
                    <a:lumOff val="40000"/>
                  </a:schemeClr>
                </a:solidFill>
                <a:effectLst>
                  <a:outerShdw blurRad="38100" dist="38100" dir="2700000" algn="tl">
                    <a:srgbClr val="000000">
                      <a:alpha val="43137"/>
                    </a:srgbClr>
                  </a:outerShdw>
                </a:effectLst>
                <a:latin typeface="Comic Sans MS" pitchFamily="66" charset="0"/>
              </a:rPr>
              <a:t>КРЭКа</a:t>
            </a:r>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 происходит в 5-7 раз быстрее, чем от героина. К распространению </a:t>
            </a:r>
            <a:r>
              <a:rPr lang="ru-RU" i="1" dirty="0" err="1">
                <a:solidFill>
                  <a:schemeClr val="accent1">
                    <a:lumMod val="60000"/>
                    <a:lumOff val="40000"/>
                  </a:schemeClr>
                </a:solidFill>
                <a:effectLst>
                  <a:outerShdw blurRad="38100" dist="38100" dir="2700000" algn="tl">
                    <a:srgbClr val="000000">
                      <a:alpha val="43137"/>
                    </a:srgbClr>
                  </a:outerShdw>
                </a:effectLst>
                <a:latin typeface="Comic Sans MS" pitchFamily="66" charset="0"/>
              </a:rPr>
              <a:t>КРЭКа</a:t>
            </a:r>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 привлекают несовершеннолетних школьников до 14 лет. В США детей до 14 лет, за торговлю наркотиками, не сажают. К тому же детей легче обмануть, они так же не догадываются о том, что выйти из этого бизнеса им уже никто не даст. Но это в США. Что касается России, то в России есть и колонии для несовершеннолетних. Если учесть коррумпированность нашего общества, то в случае поимки наркоторговца, легче посадить несовершеннолетнего распространителя, чем взрослого наркоторговца, заплатившего кому положено, и сколько положено.</a:t>
            </a:r>
          </a:p>
        </p:txBody>
      </p:sp>
    </p:spTree>
    <p:extLst>
      <p:ext uri="{BB962C8B-B14F-4D97-AF65-F5344CB8AC3E}">
        <p14:creationId xmlns:p14="http://schemas.microsoft.com/office/powerpoint/2010/main" val="28471273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03648" y="27856"/>
            <a:ext cx="7498080" cy="1143000"/>
          </a:xfrm>
        </p:spPr>
        <p:txBody>
          <a:bodyPr/>
          <a:lstStyle/>
          <a:p>
            <a:pPr algn="ctr"/>
            <a:r>
              <a:rPr lang="ru-RU" b="1" dirty="0" smtClean="0"/>
              <a:t>Цифровые наркотики</a:t>
            </a:r>
            <a:endParaRPr lang="ru-RU" b="1" dirty="0"/>
          </a:p>
        </p:txBody>
      </p:sp>
      <p:sp>
        <p:nvSpPr>
          <p:cNvPr id="3" name="Объект 2"/>
          <p:cNvSpPr>
            <a:spLocks noGrp="1"/>
          </p:cNvSpPr>
          <p:nvPr>
            <p:ph idx="1"/>
          </p:nvPr>
        </p:nvSpPr>
        <p:spPr>
          <a:xfrm>
            <a:off x="1475656" y="1052736"/>
            <a:ext cx="7020272" cy="5805264"/>
          </a:xfrm>
        </p:spPr>
        <p:txBody>
          <a:bodyPr>
            <a:normAutofit fontScale="47500" lnSpcReduction="20000"/>
          </a:bodyPr>
          <a:lstStyle/>
          <a:p>
            <a:pPr marL="82296" indent="0" algn="just">
              <a:buNone/>
            </a:pPr>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Аудио-наркотики – это специфическая музыка, которая создается на основе эффекта бинауральных волн и вызывает чувство эйфории</a:t>
            </a:r>
            <a:r>
              <a:rPr lang="ru-RU" i="1" dirty="0" smtClean="0">
                <a:solidFill>
                  <a:schemeClr val="accent1">
                    <a:lumMod val="60000"/>
                    <a:lumOff val="40000"/>
                  </a:schemeClr>
                </a:solidFill>
                <a:effectLst>
                  <a:outerShdw blurRad="38100" dist="38100" dir="2700000" algn="tl">
                    <a:srgbClr val="000000">
                      <a:alpha val="43137"/>
                    </a:srgbClr>
                  </a:outerShdw>
                </a:effectLst>
                <a:latin typeface="Comic Sans MS" pitchFamily="66" charset="0"/>
              </a:rPr>
              <a:t>.</a:t>
            </a:r>
          </a:p>
          <a:p>
            <a:pPr marL="82296" indent="0" algn="just">
              <a:buNone/>
            </a:pPr>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Бинауральные, или </a:t>
            </a:r>
            <a:r>
              <a:rPr lang="ru-RU" i="1" dirty="0" err="1">
                <a:solidFill>
                  <a:schemeClr val="accent1">
                    <a:lumMod val="60000"/>
                    <a:lumOff val="40000"/>
                  </a:schemeClr>
                </a:solidFill>
                <a:effectLst>
                  <a:outerShdw blurRad="38100" dist="38100" dir="2700000" algn="tl">
                    <a:srgbClr val="000000">
                      <a:alpha val="43137"/>
                    </a:srgbClr>
                  </a:outerShdw>
                </a:effectLst>
                <a:latin typeface="Comic Sans MS" pitchFamily="66" charset="0"/>
              </a:rPr>
              <a:t>бинаунарные</a:t>
            </a:r>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 волны были открыты в середине девятнадцатого века немецким ученым </a:t>
            </a:r>
            <a:r>
              <a:rPr lang="ru-RU" i="1" dirty="0" err="1">
                <a:solidFill>
                  <a:schemeClr val="accent1">
                    <a:lumMod val="60000"/>
                    <a:lumOff val="40000"/>
                  </a:schemeClr>
                </a:solidFill>
                <a:effectLst>
                  <a:outerShdw blurRad="38100" dist="38100" dir="2700000" algn="tl">
                    <a:srgbClr val="000000">
                      <a:alpha val="43137"/>
                    </a:srgbClr>
                  </a:outerShdw>
                </a:effectLst>
                <a:latin typeface="Comic Sans MS" pitchFamily="66" charset="0"/>
              </a:rPr>
              <a:t>Дофе</a:t>
            </a:r>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 Для того, чтобы создать эффект </a:t>
            </a:r>
            <a:r>
              <a:rPr lang="ru-RU" i="1" dirty="0" err="1">
                <a:solidFill>
                  <a:schemeClr val="accent1">
                    <a:lumMod val="60000"/>
                    <a:lumOff val="40000"/>
                  </a:schemeClr>
                </a:solidFill>
                <a:effectLst>
                  <a:outerShdw blurRad="38100" dist="38100" dir="2700000" algn="tl">
                    <a:srgbClr val="000000">
                      <a:alpha val="43137"/>
                    </a:srgbClr>
                  </a:outerShdw>
                </a:effectLst>
                <a:latin typeface="Comic Sans MS" pitchFamily="66" charset="0"/>
              </a:rPr>
              <a:t>бинауральности</a:t>
            </a:r>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 необходимы стереонаушники, в которых на каждое ухо подаются разные по частоте сигналы. Разница в звучании воспринимается человеком как определенный ритм, который называют бинауральным. Этот ритм вызывает в головном мозгу волны и способен ввести человека в измененное состояние сознания. Достижение именно такого состояния сознания является целью зависимых людей.</a:t>
            </a:r>
          </a:p>
          <a:p>
            <a:pPr marL="82296" indent="0" algn="just">
              <a:buNone/>
            </a:pPr>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 </a:t>
            </a:r>
            <a:r>
              <a:rPr lang="ru-RU" i="1" dirty="0" smtClean="0">
                <a:solidFill>
                  <a:schemeClr val="accent1">
                    <a:lumMod val="60000"/>
                    <a:lumOff val="40000"/>
                  </a:schemeClr>
                </a:solidFill>
                <a:effectLst>
                  <a:outerShdw blurRad="38100" dist="38100" dir="2700000" algn="tl">
                    <a:srgbClr val="000000">
                      <a:alpha val="43137"/>
                    </a:srgbClr>
                  </a:outerShdw>
                </a:effectLst>
                <a:latin typeface="Comic Sans MS" pitchFamily="66" charset="0"/>
              </a:rPr>
              <a:t>Может </a:t>
            </a:r>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быть, цифровые наркотики – это панацея от реальных наркотиков? Безопасные и легальные, они позволят людям, страдающим любыми зависимостями, направить свою страсть в безопасное для здоровья и общества </a:t>
            </a:r>
            <a:r>
              <a:rPr lang="ru-RU" i="1" dirty="0" smtClean="0">
                <a:solidFill>
                  <a:schemeClr val="accent1">
                    <a:lumMod val="60000"/>
                    <a:lumOff val="40000"/>
                  </a:schemeClr>
                </a:solidFill>
                <a:effectLst>
                  <a:outerShdw blurRad="38100" dist="38100" dir="2700000" algn="tl">
                    <a:srgbClr val="000000">
                      <a:alpha val="43137"/>
                    </a:srgbClr>
                  </a:outerShdw>
                </a:effectLst>
                <a:latin typeface="Comic Sans MS" pitchFamily="66" charset="0"/>
              </a:rPr>
              <a:t>русло? Увы</a:t>
            </a:r>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 это не </a:t>
            </a:r>
            <a:r>
              <a:rPr lang="ru-RU" i="1" dirty="0" smtClean="0">
                <a:solidFill>
                  <a:schemeClr val="accent1">
                    <a:lumMod val="60000"/>
                    <a:lumOff val="40000"/>
                  </a:schemeClr>
                </a:solidFill>
                <a:effectLst>
                  <a:outerShdw blurRad="38100" dist="38100" dir="2700000" algn="tl">
                    <a:srgbClr val="000000">
                      <a:alpha val="43137"/>
                    </a:srgbClr>
                  </a:outerShdw>
                </a:effectLst>
                <a:latin typeface="Comic Sans MS" pitchFamily="66" charset="0"/>
              </a:rPr>
              <a:t>так.  </a:t>
            </a:r>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Безопасность </a:t>
            </a:r>
            <a:r>
              <a:rPr lang="ru-RU" i="1" dirty="0" err="1">
                <a:solidFill>
                  <a:schemeClr val="accent1">
                    <a:lumMod val="60000"/>
                    <a:lumOff val="40000"/>
                  </a:schemeClr>
                </a:solidFill>
                <a:effectLst>
                  <a:outerShdw blurRad="38100" dist="38100" dir="2700000" algn="tl">
                    <a:srgbClr val="000000">
                      <a:alpha val="43137"/>
                    </a:srgbClr>
                  </a:outerShdw>
                </a:effectLst>
                <a:latin typeface="Comic Sans MS" pitchFamily="66" charset="0"/>
              </a:rPr>
              <a:t>айдозеров</a:t>
            </a:r>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 ничем не подтверждается. Более того, уже первые опыты ученых показали, что человечество, возможно, столкнулось с реальной опасностью</a:t>
            </a:r>
            <a:r>
              <a:rPr lang="ru-RU" i="1" dirty="0" smtClean="0">
                <a:solidFill>
                  <a:schemeClr val="accent1">
                    <a:lumMod val="60000"/>
                    <a:lumOff val="40000"/>
                  </a:schemeClr>
                </a:solidFill>
                <a:effectLst>
                  <a:outerShdw blurRad="38100" dist="38100" dir="2700000" algn="tl">
                    <a:srgbClr val="000000">
                      <a:alpha val="43137"/>
                    </a:srgbClr>
                  </a:outerShdw>
                </a:effectLst>
                <a:latin typeface="Comic Sans MS" pitchFamily="66" charset="0"/>
              </a:rPr>
              <a:t>.</a:t>
            </a:r>
          </a:p>
          <a:p>
            <a:pPr marL="82296" indent="0" algn="just">
              <a:buNone/>
            </a:pPr>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Специалистами Института экспериментальной медицины были проведены исследования, которые ставили целью определить, каким образом аудио-наркотики влияют на мозг. Выяснилось, что </a:t>
            </a:r>
            <a:r>
              <a:rPr lang="ru-RU" i="1" dirty="0" err="1">
                <a:solidFill>
                  <a:schemeClr val="accent1">
                    <a:lumMod val="60000"/>
                    <a:lumOff val="40000"/>
                  </a:schemeClr>
                </a:solidFill>
                <a:effectLst>
                  <a:outerShdw blurRad="38100" dist="38100" dir="2700000" algn="tl">
                    <a:srgbClr val="000000">
                      <a:alpha val="43137"/>
                    </a:srgbClr>
                  </a:outerShdw>
                </a:effectLst>
                <a:latin typeface="Comic Sans MS" pitchFamily="66" charset="0"/>
              </a:rPr>
              <a:t>айдозеры</a:t>
            </a:r>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 вызывают настоящие пароксизмы мозга, которые свидетельствуют о нарушении его работы. Они наносят организму такой же вред, какой способны нанести реальные тяжелые наркотики. Кроме того, установлено, что под воздействием бинауральных ритмов серое вещество мозга становится податливым, как пластилин, из которого можно вылепить все, что угодно. Это делает вполне вероятной опасность </a:t>
            </a:r>
            <a:r>
              <a:rPr lang="ru-RU" i="1" dirty="0" err="1">
                <a:solidFill>
                  <a:schemeClr val="accent1">
                    <a:lumMod val="60000"/>
                    <a:lumOff val="40000"/>
                  </a:schemeClr>
                </a:solidFill>
                <a:effectLst>
                  <a:outerShdw blurRad="38100" dist="38100" dir="2700000" algn="tl">
                    <a:srgbClr val="000000">
                      <a:alpha val="43137"/>
                    </a:srgbClr>
                  </a:outerShdw>
                </a:effectLst>
                <a:latin typeface="Comic Sans MS" pitchFamily="66" charset="0"/>
              </a:rPr>
              <a:t>зомбирования</a:t>
            </a:r>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 человека. Цифровые наркотики уже заслужили название «</a:t>
            </a:r>
            <a:r>
              <a:rPr lang="ru-RU" i="1" dirty="0" err="1">
                <a:solidFill>
                  <a:schemeClr val="accent1">
                    <a:lumMod val="60000"/>
                    <a:lumOff val="40000"/>
                  </a:schemeClr>
                </a:solidFill>
                <a:effectLst>
                  <a:outerShdw blurRad="38100" dist="38100" dir="2700000" algn="tl">
                    <a:srgbClr val="000000">
                      <a:alpha val="43137"/>
                    </a:srgbClr>
                  </a:outerShdw>
                </a:effectLst>
                <a:latin typeface="Comic Sans MS" pitchFamily="66" charset="0"/>
              </a:rPr>
              <a:t>нейрозвуковое</a:t>
            </a:r>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 оружие».</a:t>
            </a:r>
          </a:p>
        </p:txBody>
      </p:sp>
    </p:spTree>
    <p:extLst>
      <p:ext uri="{BB962C8B-B14F-4D97-AF65-F5344CB8AC3E}">
        <p14:creationId xmlns:p14="http://schemas.microsoft.com/office/powerpoint/2010/main" val="58605255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b="1" dirty="0" smtClean="0"/>
              <a:t>Синтетические наркотики</a:t>
            </a:r>
            <a:endParaRPr lang="ru-RU" b="1" dirty="0"/>
          </a:p>
        </p:txBody>
      </p:sp>
      <p:sp>
        <p:nvSpPr>
          <p:cNvPr id="3" name="Объект 2"/>
          <p:cNvSpPr>
            <a:spLocks noGrp="1"/>
          </p:cNvSpPr>
          <p:nvPr>
            <p:ph idx="1"/>
          </p:nvPr>
        </p:nvSpPr>
        <p:spPr>
          <a:xfrm>
            <a:off x="1331640" y="1447800"/>
            <a:ext cx="7812360" cy="5221560"/>
          </a:xfrm>
        </p:spPr>
        <p:txBody>
          <a:bodyPr>
            <a:normAutofit fontScale="55000" lnSpcReduction="20000"/>
          </a:bodyPr>
          <a:lstStyle/>
          <a:p>
            <a:pPr marL="82296" indent="0" algn="just">
              <a:buNone/>
            </a:pPr>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Не так давно был придуман синтетический наркотик «</a:t>
            </a:r>
            <a:r>
              <a:rPr lang="ru-RU" i="1" dirty="0" err="1">
                <a:solidFill>
                  <a:schemeClr val="accent1">
                    <a:lumMod val="60000"/>
                    <a:lumOff val="40000"/>
                  </a:schemeClr>
                </a:solidFill>
                <a:effectLst>
                  <a:outerShdw blurRad="38100" dist="38100" dir="2700000" algn="tl">
                    <a:srgbClr val="000000">
                      <a:alpha val="43137"/>
                    </a:srgbClr>
                  </a:outerShdw>
                </a:effectLst>
                <a:latin typeface="Comic Sans MS" pitchFamily="66" charset="0"/>
              </a:rPr>
              <a:t>экстези</a:t>
            </a:r>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 </a:t>
            </a:r>
            <a:r>
              <a:rPr lang="ru-RU" i="1" dirty="0" err="1">
                <a:solidFill>
                  <a:schemeClr val="accent1">
                    <a:lumMod val="60000"/>
                    <a:lumOff val="40000"/>
                  </a:schemeClr>
                </a:solidFill>
                <a:effectLst>
                  <a:outerShdw blurRad="38100" dist="38100" dir="2700000" algn="tl">
                    <a:srgbClr val="000000">
                      <a:alpha val="43137"/>
                    </a:srgbClr>
                  </a:outerShdw>
                </a:effectLst>
                <a:latin typeface="Comic Sans MS" pitchFamily="66" charset="0"/>
              </a:rPr>
              <a:t>анфитамины</a:t>
            </a:r>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 Его не нужно выращивать и, рискуя жизнью, перевозить через границу. Его можно сделать в любой химической лаборатории там, где есть для него рынок сбыта. Наркоторговцы разом решили для себя несколько проблем. Теперь они могут произвести столько наркотиков, сколько им понадобится. Если полиции удастся изъять партию </a:t>
            </a:r>
            <a:r>
              <a:rPr lang="ru-RU" i="1" dirty="0" err="1">
                <a:solidFill>
                  <a:schemeClr val="accent1">
                    <a:lumMod val="60000"/>
                    <a:lumOff val="40000"/>
                  </a:schemeClr>
                </a:solidFill>
                <a:effectLst>
                  <a:outerShdw blurRad="38100" dist="38100" dir="2700000" algn="tl">
                    <a:srgbClr val="000000">
                      <a:alpha val="43137"/>
                    </a:srgbClr>
                  </a:outerShdw>
                </a:effectLst>
                <a:latin typeface="Comic Sans MS" pitchFamily="66" charset="0"/>
              </a:rPr>
              <a:t>экстези</a:t>
            </a:r>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 или </a:t>
            </a:r>
            <a:r>
              <a:rPr lang="ru-RU" i="1" dirty="0" err="1">
                <a:solidFill>
                  <a:schemeClr val="accent1">
                    <a:lumMod val="60000"/>
                    <a:lumOff val="40000"/>
                  </a:schemeClr>
                </a:solidFill>
                <a:effectLst>
                  <a:outerShdw blurRad="38100" dist="38100" dir="2700000" algn="tl">
                    <a:srgbClr val="000000">
                      <a:alpha val="43137"/>
                    </a:srgbClr>
                  </a:outerShdw>
                </a:effectLst>
                <a:latin typeface="Comic Sans MS" pitchFamily="66" charset="0"/>
              </a:rPr>
              <a:t>анфитаминов</a:t>
            </a:r>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 то её можно будет тут же восполнить, произведя новую партию наркотика, но и это не главное. По данным учёных исследователей, наркозависимость от применения </a:t>
            </a:r>
            <a:r>
              <a:rPr lang="ru-RU" i="1" dirty="0" err="1">
                <a:solidFill>
                  <a:schemeClr val="accent1">
                    <a:lumMod val="60000"/>
                    <a:lumOff val="40000"/>
                  </a:schemeClr>
                </a:solidFill>
                <a:effectLst>
                  <a:outerShdw blurRad="38100" dist="38100" dir="2700000" algn="tl">
                    <a:srgbClr val="000000">
                      <a:alpha val="43137"/>
                    </a:srgbClr>
                  </a:outerShdw>
                </a:effectLst>
                <a:latin typeface="Comic Sans MS" pitchFamily="66" charset="0"/>
              </a:rPr>
              <a:t>экстези</a:t>
            </a:r>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 наступает сразу после первого приёма. Почему так происходит? Дело в том, что химические вещества, которые входят в состав синтетических наркотиков, очень медленно выводятся из организма, а пока они там находятся, организм привыкает. Поэтому ничего необычного в том, что наркозависимость наступает с первого приёма, </a:t>
            </a:r>
            <a:r>
              <a:rPr lang="ru-RU" i="1" dirty="0" err="1">
                <a:solidFill>
                  <a:schemeClr val="accent1">
                    <a:lumMod val="60000"/>
                    <a:lumOff val="40000"/>
                  </a:schemeClr>
                </a:solidFill>
                <a:effectLst>
                  <a:outerShdw blurRad="38100" dist="38100" dir="2700000" algn="tl">
                    <a:srgbClr val="000000">
                      <a:alpha val="43137"/>
                    </a:srgbClr>
                  </a:outerShdw>
                </a:effectLst>
                <a:latin typeface="Comic Sans MS" pitchFamily="66" charset="0"/>
              </a:rPr>
              <a:t>нет.А</a:t>
            </a:r>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 в 2012 году в России запрещено продавать </a:t>
            </a:r>
            <a:r>
              <a:rPr lang="ru-RU" i="1" dirty="0" err="1">
                <a:solidFill>
                  <a:schemeClr val="accent1">
                    <a:lumMod val="60000"/>
                    <a:lumOff val="40000"/>
                  </a:schemeClr>
                </a:solidFill>
                <a:effectLst>
                  <a:outerShdw blurRad="38100" dist="38100" dir="2700000" algn="tl">
                    <a:srgbClr val="000000">
                      <a:alpha val="43137"/>
                    </a:srgbClr>
                  </a:outerShdw>
                </a:effectLst>
                <a:latin typeface="Comic Sans MS" pitchFamily="66" charset="0"/>
              </a:rPr>
              <a:t>наркосодержащие</a:t>
            </a:r>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 лекарства в аптеках без рецепта врача. Изготавливаемый из них наркотик по прозвищу "крокодил", заставляет человека гнить заживо. Но наркозависимые люди готовы и на это, чтобы прервать собственную "ломку".</a:t>
            </a:r>
          </a:p>
        </p:txBody>
      </p:sp>
    </p:spTree>
    <p:extLst>
      <p:ext uri="{BB962C8B-B14F-4D97-AF65-F5344CB8AC3E}">
        <p14:creationId xmlns:p14="http://schemas.microsoft.com/office/powerpoint/2010/main" val="27371284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115616" y="0"/>
            <a:ext cx="8028384" cy="6858000"/>
          </a:xfrm>
        </p:spPr>
        <p:txBody>
          <a:bodyPr>
            <a:normAutofit fontScale="77500" lnSpcReduction="20000"/>
          </a:bodyPr>
          <a:lstStyle/>
          <a:p>
            <a:pPr marL="82296" indent="0" algn="just">
              <a:buNone/>
            </a:pPr>
            <a:r>
              <a:rPr lang="ru-RU" b="1"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Сегодня можно твердо говорить о том, что в России произошел коренной пересмотр и изменение позиции в отношении наркотиков. Об этом можно судить не только по выступлениям ответственных лиц государства, но и по конкретным действиям самого государства. </a:t>
            </a:r>
            <a:endParaRPr lang="ru-RU" b="1" i="1" dirty="0" smtClean="0">
              <a:solidFill>
                <a:schemeClr val="accent1">
                  <a:lumMod val="60000"/>
                  <a:lumOff val="40000"/>
                </a:schemeClr>
              </a:solidFill>
              <a:effectLst>
                <a:outerShdw blurRad="38100" dist="38100" dir="2700000" algn="tl">
                  <a:srgbClr val="000000">
                    <a:alpha val="43137"/>
                  </a:srgbClr>
                </a:outerShdw>
              </a:effectLst>
              <a:latin typeface="Comic Sans MS" pitchFamily="66" charset="0"/>
            </a:endParaRPr>
          </a:p>
          <a:p>
            <a:pPr marL="82296" indent="0" algn="just">
              <a:buNone/>
            </a:pPr>
            <a:r>
              <a:rPr lang="ru-RU" b="1" i="1" dirty="0" smtClean="0">
                <a:solidFill>
                  <a:schemeClr val="accent1">
                    <a:lumMod val="60000"/>
                    <a:lumOff val="40000"/>
                  </a:schemeClr>
                </a:solidFill>
                <a:effectLst>
                  <a:outerShdw blurRad="38100" dist="38100" dir="2700000" algn="tl">
                    <a:srgbClr val="000000">
                      <a:alpha val="43137"/>
                    </a:srgbClr>
                  </a:outerShdw>
                </a:effectLst>
                <a:latin typeface="Comic Sans MS" pitchFamily="66" charset="0"/>
              </a:rPr>
              <a:t>Борьба с наркотиками оказалась слишком тяжелой, с колоссальными человеческими жертвами и чудовищными ударами наркобизнеса по России.</a:t>
            </a:r>
          </a:p>
          <a:p>
            <a:pPr marL="82296" indent="0" algn="just">
              <a:buNone/>
            </a:pPr>
            <a:r>
              <a:rPr lang="ru-RU" b="1" i="1" dirty="0" smtClean="0">
                <a:solidFill>
                  <a:schemeClr val="accent1">
                    <a:lumMod val="60000"/>
                    <a:lumOff val="40000"/>
                  </a:schemeClr>
                </a:solidFill>
                <a:effectLst>
                  <a:outerShdw blurRad="38100" dist="38100" dir="2700000" algn="tl">
                    <a:srgbClr val="000000">
                      <a:alpha val="43137"/>
                    </a:srgbClr>
                  </a:outerShdw>
                </a:effectLst>
                <a:latin typeface="Comic Sans MS" pitchFamily="66" charset="0"/>
              </a:rPr>
              <a:t>Долгие </a:t>
            </a:r>
            <a:r>
              <a:rPr lang="ru-RU" b="1"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годы от наркотиков гибли тысячи и тысячи россиян, а до тех, кто должен был принимать решения, информация либо не доходила, либо ее искажали по мере ее продвижения. Путали, врали, извращали, использовали в угоду наркобизнесу, преступникам, кому угодно, но не давали возможности ее точно оценить и принять адекватные ответные меры. На сегодняшний день рубеж преодолен.</a:t>
            </a:r>
          </a:p>
        </p:txBody>
      </p:sp>
    </p:spTree>
    <p:extLst>
      <p:ext uri="{BB962C8B-B14F-4D97-AF65-F5344CB8AC3E}">
        <p14:creationId xmlns:p14="http://schemas.microsoft.com/office/powerpoint/2010/main" val="193050232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t>Спайс</a:t>
            </a:r>
            <a:endParaRPr lang="ru-RU" b="1" dirty="0"/>
          </a:p>
        </p:txBody>
      </p:sp>
      <p:sp>
        <p:nvSpPr>
          <p:cNvPr id="3" name="Объект 2"/>
          <p:cNvSpPr>
            <a:spLocks noGrp="1"/>
          </p:cNvSpPr>
          <p:nvPr>
            <p:ph idx="1"/>
          </p:nvPr>
        </p:nvSpPr>
        <p:spPr>
          <a:xfrm>
            <a:off x="1115616" y="1447800"/>
            <a:ext cx="7818072" cy="5221560"/>
          </a:xfrm>
        </p:spPr>
        <p:txBody>
          <a:bodyPr>
            <a:normAutofit/>
          </a:bodyPr>
          <a:lstStyle/>
          <a:p>
            <a:pPr marL="82296" indent="0" algn="just">
              <a:buNone/>
            </a:pPr>
            <a:r>
              <a:rPr lang="ru-RU" dirty="0">
                <a:solidFill>
                  <a:schemeClr val="accent1">
                    <a:lumMod val="60000"/>
                    <a:lumOff val="40000"/>
                  </a:schemeClr>
                </a:solidFill>
                <a:latin typeface="Comic Sans MS" pitchFamily="66" charset="0"/>
              </a:rPr>
              <a:t>Спайс (от англ. «</a:t>
            </a:r>
            <a:r>
              <a:rPr lang="ru-RU" dirty="0" err="1">
                <a:solidFill>
                  <a:schemeClr val="accent1">
                    <a:lumMod val="60000"/>
                    <a:lumOff val="40000"/>
                  </a:schemeClr>
                </a:solidFill>
                <a:latin typeface="Comic Sans MS" pitchFamily="66" charset="0"/>
              </a:rPr>
              <a:t>spice</a:t>
            </a:r>
            <a:r>
              <a:rPr lang="ru-RU" dirty="0">
                <a:solidFill>
                  <a:schemeClr val="accent1">
                    <a:lumMod val="60000"/>
                    <a:lumOff val="40000"/>
                  </a:schemeClr>
                </a:solidFill>
                <a:latin typeface="Comic Sans MS" pitchFamily="66" charset="0"/>
              </a:rPr>
              <a:t>» — специя, пряность) – разновидность травяной курительной смеси, в состав которой входят синтетические вещества, </a:t>
            </a:r>
            <a:r>
              <a:rPr lang="ru-RU" dirty="0" err="1">
                <a:solidFill>
                  <a:schemeClr val="accent1">
                    <a:lumMod val="60000"/>
                    <a:lumOff val="40000"/>
                  </a:schemeClr>
                </a:solidFill>
                <a:latin typeface="Comic Sans MS" pitchFamily="66" charset="0"/>
              </a:rPr>
              <a:t>энтеогены</a:t>
            </a:r>
            <a:r>
              <a:rPr lang="ru-RU" dirty="0">
                <a:solidFill>
                  <a:schemeClr val="accent1">
                    <a:lumMod val="60000"/>
                    <a:lumOff val="40000"/>
                  </a:schemeClr>
                </a:solidFill>
                <a:latin typeface="Comic Sans MS" pitchFamily="66" charset="0"/>
              </a:rPr>
              <a:t> (растения, в состав которых входят вещества психотропного действия) и обыкновенные травы. Появились </a:t>
            </a:r>
            <a:r>
              <a:rPr lang="ru-RU" dirty="0" err="1">
                <a:solidFill>
                  <a:schemeClr val="accent1">
                    <a:lumMod val="60000"/>
                    <a:lumOff val="40000"/>
                  </a:schemeClr>
                </a:solidFill>
                <a:latin typeface="Comic Sans MS" pitchFamily="66" charset="0"/>
              </a:rPr>
              <a:t>спайсы</a:t>
            </a:r>
            <a:r>
              <a:rPr lang="ru-RU" dirty="0">
                <a:solidFill>
                  <a:schemeClr val="accent1">
                    <a:lumMod val="60000"/>
                    <a:lumOff val="40000"/>
                  </a:schemeClr>
                </a:solidFill>
                <a:latin typeface="Comic Sans MS" pitchFamily="66" charset="0"/>
              </a:rPr>
              <a:t> в начале 21 века в Европе и продавались под видом благовоний</a:t>
            </a:r>
            <a:r>
              <a:rPr lang="ru-RU" dirty="0" smtClean="0">
                <a:solidFill>
                  <a:schemeClr val="accent1">
                    <a:lumMod val="60000"/>
                    <a:lumOff val="40000"/>
                  </a:schemeClr>
                </a:solidFill>
                <a:latin typeface="Comic Sans MS" pitchFamily="66" charset="0"/>
              </a:rPr>
              <a:t>.</a:t>
            </a:r>
            <a:endParaRPr lang="ru-RU" dirty="0">
              <a:solidFill>
                <a:schemeClr val="accent1">
                  <a:lumMod val="60000"/>
                  <a:lumOff val="40000"/>
                </a:schemeClr>
              </a:solidFill>
              <a:latin typeface="Comic Sans MS" pitchFamily="66" charset="0"/>
            </a:endParaRPr>
          </a:p>
        </p:txBody>
      </p:sp>
    </p:spTree>
    <p:extLst>
      <p:ext uri="{BB962C8B-B14F-4D97-AF65-F5344CB8AC3E}">
        <p14:creationId xmlns:p14="http://schemas.microsoft.com/office/powerpoint/2010/main" val="21613850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dirty="0" smtClean="0"/>
              <a:t>Последствия курения </a:t>
            </a:r>
            <a:r>
              <a:rPr lang="ru-RU" b="1" dirty="0" err="1" smtClean="0"/>
              <a:t>спайсов</a:t>
            </a:r>
            <a:endParaRPr lang="ru-RU" b="1" dirty="0"/>
          </a:p>
        </p:txBody>
      </p:sp>
      <p:sp>
        <p:nvSpPr>
          <p:cNvPr id="3" name="Объект 2"/>
          <p:cNvSpPr>
            <a:spLocks noGrp="1"/>
          </p:cNvSpPr>
          <p:nvPr>
            <p:ph idx="1"/>
          </p:nvPr>
        </p:nvSpPr>
        <p:spPr>
          <a:xfrm>
            <a:off x="971600" y="1268760"/>
            <a:ext cx="8172400" cy="5589240"/>
          </a:xfrm>
        </p:spPr>
        <p:txBody>
          <a:bodyPr>
            <a:normAutofit fontScale="47500" lnSpcReduction="20000"/>
          </a:bodyPr>
          <a:lstStyle/>
          <a:p>
            <a:pPr algn="just"/>
            <a:r>
              <a:rPr lang="ru-RU" i="1" dirty="0" smtClean="0">
                <a:solidFill>
                  <a:schemeClr val="accent1">
                    <a:lumMod val="60000"/>
                    <a:lumOff val="40000"/>
                  </a:schemeClr>
                </a:solidFill>
                <a:effectLst>
                  <a:outerShdw blurRad="38100" dist="38100" dir="2700000" algn="tl">
                    <a:srgbClr val="000000">
                      <a:alpha val="43137"/>
                    </a:srgbClr>
                  </a:outerShdw>
                </a:effectLst>
                <a:latin typeface="Comic Sans MS" pitchFamily="66" charset="0"/>
              </a:rPr>
              <a:t>Страдает </a:t>
            </a:r>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человеческая психика, воздействие на нее оказывается, так же как и при применении сильнодействующих наркотических веществ. При частом употреблении «спайса» появляются галлюцинации, тревога, рвота, чувство панического </a:t>
            </a:r>
            <a:r>
              <a:rPr lang="ru-RU" i="1" dirty="0" smtClean="0">
                <a:solidFill>
                  <a:schemeClr val="accent1">
                    <a:lumMod val="60000"/>
                    <a:lumOff val="40000"/>
                  </a:schemeClr>
                </a:solidFill>
                <a:effectLst>
                  <a:outerShdw blurRad="38100" dist="38100" dir="2700000" algn="tl">
                    <a:srgbClr val="000000">
                      <a:alpha val="43137"/>
                    </a:srgbClr>
                  </a:outerShdw>
                </a:effectLst>
                <a:latin typeface="Comic Sans MS" pitchFamily="66" charset="0"/>
              </a:rPr>
              <a:t>страха.</a:t>
            </a:r>
          </a:p>
          <a:p>
            <a:pPr algn="just"/>
            <a:r>
              <a:rPr lang="ru-RU" i="1" dirty="0" smtClean="0">
                <a:solidFill>
                  <a:schemeClr val="accent1">
                    <a:lumMod val="60000"/>
                    <a:lumOff val="40000"/>
                  </a:schemeClr>
                </a:solidFill>
                <a:effectLst>
                  <a:outerShdw blurRad="38100" dist="38100" dir="2700000" algn="tl">
                    <a:srgbClr val="000000">
                      <a:alpha val="43137"/>
                    </a:srgbClr>
                  </a:outerShdw>
                </a:effectLst>
                <a:latin typeface="Comic Sans MS" pitchFamily="66" charset="0"/>
              </a:rPr>
              <a:t>Страдает </a:t>
            </a:r>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так же и весь организм в целом: легкие, печень, фильтрующая нечистую кровь, мозг, и, так или иначе, ряд других органов. Очень пагубно воздействует курение спайса на мозг. Капилляры мозга, пытаясь не пропустить яд к «основному центру управления», резко сужаются. В результате кровь просто не может снабжать кровь кислородом. Как и любые другие клетки, клетки мозга, лишенные кислорода, просто погибают. Именно этот эффект и нравится подросткам – возникает ощущение легкости и беззаботности. </a:t>
            </a:r>
            <a:endParaRPr lang="ru-RU" i="1" dirty="0" smtClean="0">
              <a:solidFill>
                <a:schemeClr val="accent1">
                  <a:lumMod val="60000"/>
                  <a:lumOff val="40000"/>
                </a:schemeClr>
              </a:solidFill>
              <a:effectLst>
                <a:outerShdw blurRad="38100" dist="38100" dir="2700000" algn="tl">
                  <a:srgbClr val="000000">
                    <a:alpha val="43137"/>
                  </a:srgbClr>
                </a:outerShdw>
              </a:effectLst>
              <a:latin typeface="Comic Sans MS" pitchFamily="66" charset="0"/>
            </a:endParaRPr>
          </a:p>
          <a:p>
            <a:pPr algn="just"/>
            <a:r>
              <a:rPr lang="ru-RU" i="1" dirty="0" smtClean="0">
                <a:solidFill>
                  <a:schemeClr val="accent1">
                    <a:lumMod val="60000"/>
                    <a:lumOff val="40000"/>
                  </a:schemeClr>
                </a:solidFill>
                <a:effectLst>
                  <a:outerShdw blurRad="38100" dist="38100" dir="2700000" algn="tl">
                    <a:srgbClr val="000000">
                      <a:alpha val="43137"/>
                    </a:srgbClr>
                  </a:outerShdw>
                </a:effectLst>
                <a:latin typeface="Comic Sans MS" pitchFamily="66" charset="0"/>
              </a:rPr>
              <a:t>У </a:t>
            </a:r>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мужчин этот наркотик снижает потенцию, у женщин становятся нерегулярными менструации. В ряде случаев это приводит к </a:t>
            </a:r>
            <a:r>
              <a:rPr lang="ru-RU" i="1" dirty="0" smtClean="0">
                <a:solidFill>
                  <a:schemeClr val="accent1">
                    <a:lumMod val="60000"/>
                    <a:lumOff val="40000"/>
                  </a:schemeClr>
                </a:solidFill>
                <a:effectLst>
                  <a:outerShdw blurRad="38100" dist="38100" dir="2700000" algn="tl">
                    <a:srgbClr val="000000">
                      <a:alpha val="43137"/>
                    </a:srgbClr>
                  </a:outerShdw>
                </a:effectLst>
                <a:latin typeface="Comic Sans MS" pitchFamily="66" charset="0"/>
              </a:rPr>
              <a:t>бесплодию.</a:t>
            </a:r>
          </a:p>
          <a:p>
            <a:pPr algn="just"/>
            <a:r>
              <a:rPr lang="ru-RU" i="1" dirty="0" smtClean="0">
                <a:solidFill>
                  <a:schemeClr val="accent1">
                    <a:lumMod val="60000"/>
                    <a:lumOff val="40000"/>
                  </a:schemeClr>
                </a:solidFill>
                <a:effectLst>
                  <a:outerShdw blurRad="38100" dist="38100" dir="2700000" algn="tl">
                    <a:srgbClr val="000000">
                      <a:alpha val="43137"/>
                    </a:srgbClr>
                  </a:outerShdw>
                </a:effectLst>
                <a:latin typeface="Comic Sans MS" pitchFamily="66" charset="0"/>
              </a:rPr>
              <a:t>Человек </a:t>
            </a:r>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«превращается в </a:t>
            </a:r>
            <a:r>
              <a:rPr lang="ru-RU" i="1" dirty="0" smtClean="0">
                <a:solidFill>
                  <a:schemeClr val="accent1">
                    <a:lumMod val="60000"/>
                    <a:lumOff val="40000"/>
                  </a:schemeClr>
                </a:solidFill>
                <a:effectLst>
                  <a:outerShdw blurRad="38100" dist="38100" dir="2700000" algn="tl">
                    <a:srgbClr val="000000">
                      <a:alpha val="43137"/>
                    </a:srgbClr>
                  </a:outerShdw>
                </a:effectLst>
                <a:latin typeface="Comic Sans MS" pitchFamily="66" charset="0"/>
              </a:rPr>
              <a:t>овощ. Практически </a:t>
            </a:r>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сразу после их принятия наступают мощнейшие галлюцинации, которые могут привести к трагическим </a:t>
            </a:r>
            <a:r>
              <a:rPr lang="ru-RU" i="1" dirty="0" smtClean="0">
                <a:solidFill>
                  <a:schemeClr val="accent1">
                    <a:lumMod val="60000"/>
                    <a:lumOff val="40000"/>
                  </a:schemeClr>
                </a:solidFill>
                <a:effectLst>
                  <a:outerShdw blurRad="38100" dist="38100" dir="2700000" algn="tl">
                    <a:srgbClr val="000000">
                      <a:alpha val="43137"/>
                    </a:srgbClr>
                  </a:outerShdw>
                </a:effectLst>
                <a:latin typeface="Comic Sans MS" pitchFamily="66" charset="0"/>
              </a:rPr>
              <a:t>последствиям.</a:t>
            </a:r>
          </a:p>
          <a:p>
            <a:pPr algn="just"/>
            <a:r>
              <a:rPr lang="ru-RU" i="1" dirty="0" smtClean="0">
                <a:solidFill>
                  <a:schemeClr val="accent1">
                    <a:lumMod val="60000"/>
                    <a:lumOff val="40000"/>
                  </a:schemeClr>
                </a:solidFill>
                <a:effectLst>
                  <a:outerShdw blurRad="38100" dist="38100" dir="2700000" algn="tl">
                    <a:srgbClr val="000000">
                      <a:alpha val="43137"/>
                    </a:srgbClr>
                  </a:outerShdw>
                </a:effectLst>
                <a:latin typeface="Comic Sans MS" pitchFamily="66" charset="0"/>
              </a:rPr>
              <a:t>В </a:t>
            </a:r>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последнее время участились случаи летальных исходов от употребления курительных смесей. </a:t>
            </a:r>
            <a:endParaRPr lang="ru-RU" i="1" dirty="0" smtClean="0">
              <a:solidFill>
                <a:schemeClr val="accent1">
                  <a:lumMod val="60000"/>
                  <a:lumOff val="40000"/>
                </a:schemeClr>
              </a:solidFill>
              <a:effectLst>
                <a:outerShdw blurRad="38100" dist="38100" dir="2700000" algn="tl">
                  <a:srgbClr val="000000">
                    <a:alpha val="43137"/>
                  </a:srgbClr>
                </a:outerShdw>
              </a:effectLst>
              <a:latin typeface="Comic Sans MS" pitchFamily="66" charset="0"/>
            </a:endParaRPr>
          </a:p>
          <a:p>
            <a:pPr algn="just"/>
            <a:endPar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endParaRPr>
          </a:p>
          <a:p>
            <a:pPr marL="82296" indent="0" algn="just">
              <a:buNone/>
            </a:pPr>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Беда в том, что </a:t>
            </a:r>
            <a:r>
              <a:rPr lang="ru-RU" i="1" dirty="0" err="1">
                <a:solidFill>
                  <a:schemeClr val="accent1">
                    <a:lumMod val="60000"/>
                    <a:lumOff val="40000"/>
                  </a:schemeClr>
                </a:solidFill>
                <a:effectLst>
                  <a:outerShdw blurRad="38100" dist="38100" dir="2700000" algn="tl">
                    <a:srgbClr val="000000">
                      <a:alpha val="43137"/>
                    </a:srgbClr>
                  </a:outerShdw>
                </a:effectLst>
                <a:latin typeface="Comic Sans MS" pitchFamily="66" charset="0"/>
              </a:rPr>
              <a:t>миксы</a:t>
            </a:r>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 для курения становятся первым шагом на пути перехода к более тяжелым наркотикам. Немецкие наркологи описали случаи ломки, связанные с продолжительным употреблением ”Спайса”. </a:t>
            </a:r>
            <a:endParaRPr lang="ru-RU" i="1" dirty="0" smtClean="0">
              <a:solidFill>
                <a:schemeClr val="accent1">
                  <a:lumMod val="60000"/>
                  <a:lumOff val="40000"/>
                </a:schemeClr>
              </a:solidFill>
              <a:effectLst>
                <a:outerShdw blurRad="38100" dist="38100" dir="2700000" algn="tl">
                  <a:srgbClr val="000000">
                    <a:alpha val="43137"/>
                  </a:srgbClr>
                </a:outerShdw>
              </a:effectLst>
              <a:latin typeface="Comic Sans MS" pitchFamily="66" charset="0"/>
            </a:endParaRPr>
          </a:p>
          <a:p>
            <a:pPr marL="82296" indent="0" algn="just">
              <a:buNone/>
            </a:pPr>
            <a:r>
              <a:rPr lang="ru-RU" i="1" dirty="0" smtClean="0">
                <a:solidFill>
                  <a:schemeClr val="accent1">
                    <a:lumMod val="60000"/>
                    <a:lumOff val="40000"/>
                  </a:schemeClr>
                </a:solidFill>
                <a:effectLst>
                  <a:outerShdw blurRad="38100" dist="38100" dir="2700000" algn="tl">
                    <a:srgbClr val="000000">
                      <a:alpha val="43137"/>
                    </a:srgbClr>
                  </a:outerShdw>
                </a:effectLst>
                <a:latin typeface="Comic Sans MS" pitchFamily="66" charset="0"/>
              </a:rPr>
              <a:t>Курительные </a:t>
            </a:r>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смеси </a:t>
            </a:r>
            <a:r>
              <a:rPr lang="ru-RU" i="1" dirty="0" err="1">
                <a:solidFill>
                  <a:schemeClr val="accent1">
                    <a:lumMod val="60000"/>
                    <a:lumOff val="40000"/>
                  </a:schemeClr>
                </a:solidFill>
                <a:effectLst>
                  <a:outerShdw blurRad="38100" dist="38100" dir="2700000" algn="tl">
                    <a:srgbClr val="000000">
                      <a:alpha val="43137"/>
                    </a:srgbClr>
                  </a:outerShdw>
                </a:effectLst>
                <a:latin typeface="Comic Sans MS" pitchFamily="66" charset="0"/>
              </a:rPr>
              <a:t>спайсы</a:t>
            </a:r>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 запрещены во многих странах мира. В России </a:t>
            </a:r>
            <a:r>
              <a:rPr lang="ru-RU" i="1" dirty="0" err="1">
                <a:solidFill>
                  <a:schemeClr val="accent1">
                    <a:lumMod val="60000"/>
                    <a:lumOff val="40000"/>
                  </a:schemeClr>
                </a:solidFill>
                <a:effectLst>
                  <a:outerShdw blurRad="38100" dist="38100" dir="2700000" algn="tl">
                    <a:srgbClr val="000000">
                      <a:alpha val="43137"/>
                    </a:srgbClr>
                  </a:outerShdw>
                </a:effectLst>
                <a:latin typeface="Comic Sans MS" pitchFamily="66" charset="0"/>
              </a:rPr>
              <a:t>спайсы</a:t>
            </a:r>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 также законодательно запрещены с 2010 года, однако их можно спокойно купить через Интернет магазины как благовония. Так же наркотик очень успешно распространяется через закладки.</a:t>
            </a:r>
          </a:p>
        </p:txBody>
      </p:sp>
    </p:spTree>
    <p:extLst>
      <p:ext uri="{BB962C8B-B14F-4D97-AF65-F5344CB8AC3E}">
        <p14:creationId xmlns:p14="http://schemas.microsoft.com/office/powerpoint/2010/main" val="9057877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dirty="0" smtClean="0"/>
              <a:t>Легализация торговли наркотиками</a:t>
            </a:r>
            <a:endParaRPr lang="ru-RU" b="1" dirty="0"/>
          </a:p>
        </p:txBody>
      </p:sp>
      <p:sp>
        <p:nvSpPr>
          <p:cNvPr id="3" name="Объект 2"/>
          <p:cNvSpPr>
            <a:spLocks noGrp="1"/>
          </p:cNvSpPr>
          <p:nvPr>
            <p:ph idx="1"/>
          </p:nvPr>
        </p:nvSpPr>
        <p:spPr>
          <a:xfrm>
            <a:off x="1435608" y="1447800"/>
            <a:ext cx="7498080" cy="5293568"/>
          </a:xfrm>
        </p:spPr>
        <p:txBody>
          <a:bodyPr>
            <a:normAutofit fontScale="77500" lnSpcReduction="20000"/>
          </a:bodyPr>
          <a:lstStyle/>
          <a:p>
            <a:pPr marL="82296" indent="0" algn="just">
              <a:buNone/>
            </a:pPr>
            <a:r>
              <a:rPr lang="ru-RU" i="1" dirty="0" smtClean="0">
                <a:solidFill>
                  <a:schemeClr val="accent1">
                    <a:lumMod val="60000"/>
                    <a:lumOff val="40000"/>
                  </a:schemeClr>
                </a:solidFill>
                <a:effectLst>
                  <a:outerShdw blurRad="38100" dist="38100" dir="2700000" algn="tl">
                    <a:srgbClr val="000000">
                      <a:alpha val="43137"/>
                    </a:srgbClr>
                  </a:outerShdw>
                </a:effectLst>
                <a:latin typeface="Comic Sans MS" pitchFamily="66" charset="0"/>
              </a:rPr>
              <a:t>Почему </a:t>
            </a:r>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в Голландии разрешена свободная продажа </a:t>
            </a:r>
            <a:r>
              <a:rPr lang="ru-RU" i="1" dirty="0" err="1">
                <a:solidFill>
                  <a:schemeClr val="accent1">
                    <a:lumMod val="60000"/>
                    <a:lumOff val="40000"/>
                  </a:schemeClr>
                </a:solidFill>
                <a:effectLst>
                  <a:outerShdw blurRad="38100" dist="38100" dir="2700000" algn="tl">
                    <a:srgbClr val="000000">
                      <a:alpha val="43137"/>
                    </a:srgbClr>
                  </a:outerShdw>
                </a:effectLst>
                <a:latin typeface="Comic Sans MS" pitchFamily="66" charset="0"/>
              </a:rPr>
              <a:t>анаши</a:t>
            </a:r>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 Да, это так, но этот факт нельзя воспринимать, как что- то прогрессивное и полезное. Этот факт говорит только об одном: в Голландии наркоторговцы победили. Они наверняка заплатили голландским парламентариям круглую сумму, для того, чтобы парламент принял соответствующий закон и парламентарии продались. То, что в Голландии свободно продаётся </a:t>
            </a:r>
            <a:r>
              <a:rPr lang="ru-RU" i="1" dirty="0" err="1">
                <a:solidFill>
                  <a:schemeClr val="accent1">
                    <a:lumMod val="60000"/>
                    <a:lumOff val="40000"/>
                  </a:schemeClr>
                </a:solidFill>
                <a:effectLst>
                  <a:outerShdw blurRad="38100" dist="38100" dir="2700000" algn="tl">
                    <a:srgbClr val="000000">
                      <a:alpha val="43137"/>
                    </a:srgbClr>
                  </a:outerShdw>
                </a:effectLst>
                <a:latin typeface="Comic Sans MS" pitchFamily="66" charset="0"/>
              </a:rPr>
              <a:t>анаша</a:t>
            </a:r>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 говорит только о том, что наркоторговцам разрешили легально продавать </a:t>
            </a:r>
            <a:r>
              <a:rPr lang="ru-RU" i="1" dirty="0" err="1">
                <a:solidFill>
                  <a:schemeClr val="accent1">
                    <a:lumMod val="60000"/>
                    <a:lumOff val="40000"/>
                  </a:schemeClr>
                </a:solidFill>
                <a:effectLst>
                  <a:outerShdw blurRad="38100" dist="38100" dir="2700000" algn="tl">
                    <a:srgbClr val="000000">
                      <a:alpha val="43137"/>
                    </a:srgbClr>
                  </a:outerShdw>
                </a:effectLst>
                <a:latin typeface="Comic Sans MS" pitchFamily="66" charset="0"/>
              </a:rPr>
              <a:t>анашу</a:t>
            </a:r>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 Да, </a:t>
            </a:r>
            <a:r>
              <a:rPr lang="ru-RU" i="1" dirty="0" err="1">
                <a:solidFill>
                  <a:schemeClr val="accent1">
                    <a:lumMod val="60000"/>
                    <a:lumOff val="40000"/>
                  </a:schemeClr>
                </a:solidFill>
                <a:effectLst>
                  <a:outerShdw blurRad="38100" dist="38100" dir="2700000" algn="tl">
                    <a:srgbClr val="000000">
                      <a:alpha val="43137"/>
                    </a:srgbClr>
                  </a:outerShdw>
                </a:effectLst>
                <a:latin typeface="Comic Sans MS" pitchFamily="66" charset="0"/>
              </a:rPr>
              <a:t>анаша</a:t>
            </a:r>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 лёгкий наркотик, но там где есть </a:t>
            </a:r>
            <a:r>
              <a:rPr lang="ru-RU" i="1" dirty="0" err="1">
                <a:solidFill>
                  <a:schemeClr val="accent1">
                    <a:lumMod val="60000"/>
                    <a:lumOff val="40000"/>
                  </a:schemeClr>
                </a:solidFill>
                <a:effectLst>
                  <a:outerShdw blurRad="38100" dist="38100" dir="2700000" algn="tl">
                    <a:srgbClr val="000000">
                      <a:alpha val="43137"/>
                    </a:srgbClr>
                  </a:outerShdw>
                </a:effectLst>
                <a:latin typeface="Comic Sans MS" pitchFamily="66" charset="0"/>
              </a:rPr>
              <a:t>анаша</a:t>
            </a:r>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 следом всегда идут героин, кокаин или другие тяжёлые наркотики.</a:t>
            </a:r>
          </a:p>
        </p:txBody>
      </p:sp>
    </p:spTree>
    <p:extLst>
      <p:ext uri="{BB962C8B-B14F-4D97-AF65-F5344CB8AC3E}">
        <p14:creationId xmlns:p14="http://schemas.microsoft.com/office/powerpoint/2010/main" val="185964187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75656" y="0"/>
            <a:ext cx="7498080" cy="1143000"/>
          </a:xfrm>
        </p:spPr>
        <p:txBody>
          <a:bodyPr/>
          <a:lstStyle/>
          <a:p>
            <a:pPr algn="ctr"/>
            <a:r>
              <a:rPr lang="ru-RU" b="1" dirty="0" err="1" smtClean="0"/>
              <a:t>Законспирированность</a:t>
            </a:r>
            <a:endParaRPr lang="ru-RU" b="1" dirty="0"/>
          </a:p>
        </p:txBody>
      </p:sp>
      <p:sp>
        <p:nvSpPr>
          <p:cNvPr id="3" name="Объект 2"/>
          <p:cNvSpPr>
            <a:spLocks noGrp="1"/>
          </p:cNvSpPr>
          <p:nvPr>
            <p:ph idx="1"/>
          </p:nvPr>
        </p:nvSpPr>
        <p:spPr>
          <a:xfrm>
            <a:off x="971600" y="1052736"/>
            <a:ext cx="8172400" cy="5805264"/>
          </a:xfrm>
        </p:spPr>
        <p:txBody>
          <a:bodyPr>
            <a:normAutofit fontScale="47500" lnSpcReduction="20000"/>
          </a:bodyPr>
          <a:lstStyle/>
          <a:p>
            <a:pPr marL="82296" indent="0" algn="just">
              <a:buNone/>
            </a:pPr>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Преступная организация </a:t>
            </a:r>
            <a:r>
              <a:rPr lang="ru-RU" i="1" dirty="0" err="1">
                <a:solidFill>
                  <a:schemeClr val="accent1">
                    <a:lumMod val="60000"/>
                    <a:lumOff val="40000"/>
                  </a:schemeClr>
                </a:solidFill>
                <a:effectLst>
                  <a:outerShdw blurRad="38100" dist="38100" dir="2700000" algn="tl">
                    <a:srgbClr val="000000">
                      <a:alpha val="43137"/>
                    </a:srgbClr>
                  </a:outerShdw>
                </a:effectLst>
                <a:latin typeface="Comic Sans MS" pitchFamily="66" charset="0"/>
              </a:rPr>
              <a:t>наркодельцов</a:t>
            </a:r>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 очень хорошо продумана, и законспирирована. Они не только не афишируют свою деятельность, но и ревностно следят за тем, чтобы ниоткуда не просочилась информация о них. Есть среди них, и высшие, и низшие. Тех кто внизу, задержать нетрудно, но они, как правило, мало знают, и боятся о чём-нибудь рассказывать. Тех, кто наверху, простые торговцы наркотиками не знают. Наркоторговцы, как и простые бандиты, избегают малейшей шумихи, чтобы не привлекать к себе внимание. Точно так же, как и простой грабитель, который старается ограбить свою жертву без лишних свидетелей, торговцы наркотиками всячески стремятся, чтобы их деятельность была не заметна.  </a:t>
            </a:r>
          </a:p>
          <a:p>
            <a:pPr marL="82296" indent="0" algn="just">
              <a:buNone/>
            </a:pPr>
            <a:r>
              <a:rPr lang="ru-RU" i="1" dirty="0" smtClean="0">
                <a:solidFill>
                  <a:schemeClr val="accent1">
                    <a:lumMod val="60000"/>
                    <a:lumOff val="40000"/>
                  </a:schemeClr>
                </a:solidFill>
                <a:effectLst>
                  <a:outerShdw blurRad="38100" dist="38100" dir="2700000" algn="tl">
                    <a:srgbClr val="000000">
                      <a:alpha val="43137"/>
                    </a:srgbClr>
                  </a:outerShdw>
                </a:effectLst>
                <a:latin typeface="Comic Sans MS" pitchFamily="66" charset="0"/>
              </a:rPr>
              <a:t>Тех </a:t>
            </a:r>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молодых людей, из которых начинают делать наркоманов и дают им первые бесплатные дозы, всячески предупреждают о принятых среди наркоманов правилах конспирации. Их заставляют молчать не только для того, чтобы никто ничего не узнал, но и для того, чтобы его никто не отговорил принимать наркотики. Человек чувствует себя как бы в тайном обществе, и по глупости своей не замечает, как постепенно становится рабом наркомафии.</a:t>
            </a:r>
          </a:p>
          <a:p>
            <a:pPr marL="82296" indent="0" algn="just">
              <a:buNone/>
            </a:pPr>
            <a:r>
              <a:rPr lang="ru-RU" i="1" dirty="0" smtClean="0">
                <a:solidFill>
                  <a:schemeClr val="accent1">
                    <a:lumMod val="60000"/>
                    <a:lumOff val="40000"/>
                  </a:schemeClr>
                </a:solidFill>
                <a:effectLst>
                  <a:outerShdw blurRad="38100" dist="38100" dir="2700000" algn="tl">
                    <a:srgbClr val="000000">
                      <a:alpha val="43137"/>
                    </a:srgbClr>
                  </a:outerShdw>
                </a:effectLst>
                <a:latin typeface="Comic Sans MS" pitchFamily="66" charset="0"/>
              </a:rPr>
              <a:t>Такой </a:t>
            </a:r>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жёсткой конспирацией продиктована и система </a:t>
            </a:r>
            <a:r>
              <a:rPr lang="ru-RU" i="1" dirty="0" err="1">
                <a:solidFill>
                  <a:schemeClr val="accent1">
                    <a:lumMod val="60000"/>
                    <a:lumOff val="40000"/>
                  </a:schemeClr>
                </a:solidFill>
                <a:effectLst>
                  <a:outerShdw blurRad="38100" dist="38100" dir="2700000" algn="tl">
                    <a:srgbClr val="000000">
                      <a:alpha val="43137"/>
                    </a:srgbClr>
                  </a:outerShdw>
                </a:effectLst>
                <a:latin typeface="Comic Sans MS" pitchFamily="66" charset="0"/>
              </a:rPr>
              <a:t>обналичивания</a:t>
            </a:r>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 преступных денег. Когда у человека в банке появляется много денег, налоговые органы вправе спросить у него: «откуда эти деньги?» Ответить на этот вопрос </a:t>
            </a:r>
            <a:r>
              <a:rPr lang="ru-RU" i="1" dirty="0" err="1">
                <a:solidFill>
                  <a:schemeClr val="accent1">
                    <a:lumMod val="60000"/>
                    <a:lumOff val="40000"/>
                  </a:schemeClr>
                </a:solidFill>
                <a:effectLst>
                  <a:outerShdw blurRad="38100" dist="38100" dir="2700000" algn="tl">
                    <a:srgbClr val="000000">
                      <a:alpha val="43137"/>
                    </a:srgbClr>
                  </a:outerShdw>
                </a:effectLst>
                <a:latin typeface="Comic Sans MS" pitchFamily="66" charset="0"/>
              </a:rPr>
              <a:t>наркодельцам</a:t>
            </a:r>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 очень трудно, и поэтому они готовы платить очень большие деньги за </a:t>
            </a:r>
            <a:r>
              <a:rPr lang="ru-RU" i="1" dirty="0" err="1">
                <a:solidFill>
                  <a:schemeClr val="accent1">
                    <a:lumMod val="60000"/>
                    <a:lumOff val="40000"/>
                  </a:schemeClr>
                </a:solidFill>
                <a:effectLst>
                  <a:outerShdw blurRad="38100" dist="38100" dir="2700000" algn="tl">
                    <a:srgbClr val="000000">
                      <a:alpha val="43137"/>
                    </a:srgbClr>
                  </a:outerShdw>
                </a:effectLst>
                <a:latin typeface="Comic Sans MS" pitchFamily="66" charset="0"/>
              </a:rPr>
              <a:t>обналичивание</a:t>
            </a:r>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 преступных денег. Подчас они отдают до 60% своей прибыли за то, чтобы «отмыть» свои грязные деньги. Делается для этого всё что угодно. Через подставные фирмы, которые, якобы, занимаются производством товаров, покупаются товары за 100% их стоимости, и после этого они вывозятся в другую страну, и продаются там за пол цены. Таких сделок великое множество, но есть и необычные. Бывают случаи, когда </a:t>
            </a:r>
            <a:r>
              <a:rPr lang="ru-RU" i="1" dirty="0" err="1">
                <a:solidFill>
                  <a:schemeClr val="accent1">
                    <a:lumMod val="60000"/>
                    <a:lumOff val="40000"/>
                  </a:schemeClr>
                </a:solidFill>
                <a:effectLst>
                  <a:outerShdw blurRad="38100" dist="38100" dir="2700000" algn="tl">
                    <a:srgbClr val="000000">
                      <a:alpha val="43137"/>
                    </a:srgbClr>
                  </a:outerShdw>
                </a:effectLst>
                <a:latin typeface="Comic Sans MS" pitchFamily="66" charset="0"/>
              </a:rPr>
              <a:t>наркодельцы</a:t>
            </a:r>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 </a:t>
            </a:r>
            <a:r>
              <a:rPr lang="ru-RU" i="1" dirty="0" err="1">
                <a:solidFill>
                  <a:schemeClr val="accent1">
                    <a:lumMod val="60000"/>
                    <a:lumOff val="40000"/>
                  </a:schemeClr>
                </a:solidFill>
                <a:effectLst>
                  <a:outerShdw blurRad="38100" dist="38100" dir="2700000" algn="tl">
                    <a:srgbClr val="000000">
                      <a:alpha val="43137"/>
                    </a:srgbClr>
                  </a:outerShdw>
                </a:effectLst>
                <a:latin typeface="Comic Sans MS" pitchFamily="66" charset="0"/>
              </a:rPr>
              <a:t>продюссируют</a:t>
            </a:r>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 съёмки какого </a:t>
            </a:r>
            <a:r>
              <a:rPr lang="ru-RU" i="1" dirty="0" err="1">
                <a:solidFill>
                  <a:schemeClr val="accent1">
                    <a:lumMod val="60000"/>
                    <a:lumOff val="40000"/>
                  </a:schemeClr>
                </a:solidFill>
                <a:effectLst>
                  <a:outerShdw blurRad="38100" dist="38100" dir="2700000" algn="tl">
                    <a:srgbClr val="000000">
                      <a:alpha val="43137"/>
                    </a:srgbClr>
                  </a:outerShdw>
                </a:effectLst>
                <a:latin typeface="Comic Sans MS" pitchFamily="66" charset="0"/>
              </a:rPr>
              <a:t>нибудь</a:t>
            </a:r>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 популярного фильма. Предположим, что это забойный триллер с хорошим сценарием, и приятным во всех отношениях главным героем. Всё в фильме идёт хорошо, добро побеждает зло, но главный герой, между делом, покуривает травку, или понюхивает кокаин. Всё представляется так, как будто приём наркотиков, это в порядке вещей. Таким образом, делается реклама употреблению наркотиков. </a:t>
            </a:r>
          </a:p>
        </p:txBody>
      </p:sp>
    </p:spTree>
    <p:extLst>
      <p:ext uri="{BB962C8B-B14F-4D97-AF65-F5344CB8AC3E}">
        <p14:creationId xmlns:p14="http://schemas.microsoft.com/office/powerpoint/2010/main" val="102335420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15616" y="0"/>
            <a:ext cx="7818072" cy="1143000"/>
          </a:xfrm>
        </p:spPr>
        <p:txBody>
          <a:bodyPr>
            <a:normAutofit fontScale="90000"/>
          </a:bodyPr>
          <a:lstStyle/>
          <a:p>
            <a:pPr algn="ctr"/>
            <a:r>
              <a:rPr lang="ru-RU" b="1" dirty="0" smtClean="0"/>
              <a:t>Торговля опиумом в Китае. 18 век</a:t>
            </a:r>
            <a:endParaRPr lang="ru-RU" b="1" dirty="0"/>
          </a:p>
        </p:txBody>
      </p:sp>
      <p:sp>
        <p:nvSpPr>
          <p:cNvPr id="3" name="Объект 2"/>
          <p:cNvSpPr>
            <a:spLocks noGrp="1"/>
          </p:cNvSpPr>
          <p:nvPr>
            <p:ph idx="1"/>
          </p:nvPr>
        </p:nvSpPr>
        <p:spPr>
          <a:xfrm>
            <a:off x="1043608" y="980728"/>
            <a:ext cx="8100392" cy="5877272"/>
          </a:xfrm>
        </p:spPr>
        <p:txBody>
          <a:bodyPr>
            <a:normAutofit fontScale="55000" lnSpcReduction="20000"/>
          </a:bodyPr>
          <a:lstStyle/>
          <a:p>
            <a:pPr marL="82296" indent="0" algn="just">
              <a:buNone/>
            </a:pPr>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Сегодня трудно сказать, кто первым организовал регулярную торговлю наркотиками. </a:t>
            </a:r>
            <a:r>
              <a:rPr lang="ru-RU" i="1" dirty="0" smtClean="0">
                <a:solidFill>
                  <a:schemeClr val="accent1">
                    <a:lumMod val="60000"/>
                    <a:lumOff val="40000"/>
                  </a:schemeClr>
                </a:solidFill>
                <a:effectLst>
                  <a:outerShdw blurRad="38100" dist="38100" dir="2700000" algn="tl">
                    <a:srgbClr val="000000">
                      <a:alpha val="43137"/>
                    </a:srgbClr>
                  </a:outerShdw>
                </a:effectLst>
                <a:latin typeface="Comic Sans MS" pitchFamily="66" charset="0"/>
              </a:rPr>
              <a:t>Но </a:t>
            </a:r>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доподлинно известно, что с 1729 года до начала 20 века, сам английский </a:t>
            </a:r>
            <a:r>
              <a:rPr lang="ru-RU" i="1" dirty="0" smtClean="0">
                <a:solidFill>
                  <a:schemeClr val="accent1">
                    <a:lumMod val="60000"/>
                    <a:lumOff val="40000"/>
                  </a:schemeClr>
                </a:solidFill>
                <a:effectLst>
                  <a:outerShdw blurRad="38100" dist="38100" dir="2700000" algn="tl">
                    <a:srgbClr val="000000">
                      <a:alpha val="43137"/>
                    </a:srgbClr>
                  </a:outerShdw>
                </a:effectLst>
                <a:latin typeface="Comic Sans MS" pitchFamily="66" charset="0"/>
              </a:rPr>
              <a:t>король </a:t>
            </a:r>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получал деньги за провозные пошлины. То есть за провоз и торговлю наркотиками. Активно и массово торгуя опиумом в Китае, англичане в 18 веке осуществили две победоносных войны, которые историки называют "опиумными". Китайское правительство, которое приказало сжечь несколько кораблей с опиумом с целью прекратить доступ наркотика в Китай, жестоко наказали. Опиум активно пошёл на китайский рынок.</a:t>
            </a:r>
          </a:p>
          <a:p>
            <a:pPr marL="82296" indent="0" algn="just">
              <a:buNone/>
            </a:pPr>
            <a:r>
              <a:rPr lang="ru-RU" i="1" dirty="0" smtClean="0">
                <a:solidFill>
                  <a:schemeClr val="accent1">
                    <a:lumMod val="60000"/>
                    <a:lumOff val="40000"/>
                  </a:schemeClr>
                </a:solidFill>
                <a:effectLst>
                  <a:outerShdw blurRad="38100" dist="38100" dir="2700000" algn="tl">
                    <a:srgbClr val="000000">
                      <a:alpha val="43137"/>
                    </a:srgbClr>
                  </a:outerShdw>
                </a:effectLst>
                <a:latin typeface="Comic Sans MS" pitchFamily="66" charset="0"/>
              </a:rPr>
              <a:t>Сегодня </a:t>
            </a:r>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у многих учёных есть опасения, что к наркотикам нас могут приучать через лекарства. Никто не мешает производителю лекарств добавлять наркотики, например, в таблетки от кашля.</a:t>
            </a:r>
          </a:p>
          <a:p>
            <a:pPr marL="82296" indent="0" algn="just">
              <a:buNone/>
            </a:pPr>
            <a:r>
              <a:rPr lang="ru-RU" i="1" dirty="0" smtClean="0">
                <a:solidFill>
                  <a:schemeClr val="accent1">
                    <a:lumMod val="60000"/>
                    <a:lumOff val="40000"/>
                  </a:schemeClr>
                </a:solidFill>
                <a:effectLst>
                  <a:outerShdw blurRad="38100" dist="38100" dir="2700000" algn="tl">
                    <a:srgbClr val="000000">
                      <a:alpha val="43137"/>
                    </a:srgbClr>
                  </a:outerShdw>
                </a:effectLst>
                <a:latin typeface="Comic Sans MS" pitchFamily="66" charset="0"/>
              </a:rPr>
              <a:t>Наши </a:t>
            </a:r>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российские пограничники не имеют достаточно хорошего оборудования для обнаружения наркотиков. Зачастую вместо хорошо обученных поисковых собак, которых не хватает, используются собаки-наркоманы. В среде милиции и чиновничества процветает коррупция.</a:t>
            </a:r>
          </a:p>
          <a:p>
            <a:pPr marL="82296" indent="0" algn="just">
              <a:buNone/>
            </a:pPr>
            <a:r>
              <a:rPr lang="ru-RU" i="1" dirty="0" smtClean="0">
                <a:solidFill>
                  <a:schemeClr val="accent1">
                    <a:lumMod val="60000"/>
                    <a:lumOff val="40000"/>
                  </a:schemeClr>
                </a:solidFill>
                <a:effectLst>
                  <a:outerShdw blurRad="38100" dist="38100" dir="2700000" algn="tl">
                    <a:srgbClr val="000000">
                      <a:alpha val="43137"/>
                    </a:srgbClr>
                  </a:outerShdw>
                </a:effectLst>
                <a:latin typeface="Comic Sans MS" pitchFamily="66" charset="0"/>
              </a:rPr>
              <a:t>Сегодня </a:t>
            </a:r>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наркоторговцы стараются легализовать наркотики в России через курительные смеси. Нет города, где не было бы заведений с использованием кальянов. Курительные смеси, которые там используются, зачастую являются наркотиками. Органы МВД проводят их экспертизу и в случае выявления содержания в тех, или иных курительных смесях </a:t>
            </a:r>
            <a:r>
              <a:rPr lang="ru-RU" i="1" dirty="0" err="1">
                <a:solidFill>
                  <a:schemeClr val="accent1">
                    <a:lumMod val="60000"/>
                    <a:lumOff val="40000"/>
                  </a:schemeClr>
                </a:solidFill>
                <a:effectLst>
                  <a:outerShdw blurRad="38100" dist="38100" dir="2700000" algn="tl">
                    <a:srgbClr val="000000">
                      <a:alpha val="43137"/>
                    </a:srgbClr>
                  </a:outerShdw>
                </a:effectLst>
                <a:latin typeface="Comic Sans MS" pitchFamily="66" charset="0"/>
              </a:rPr>
              <a:t>наркосодержащих</a:t>
            </a:r>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 препаратов, их запрещают. </a:t>
            </a:r>
          </a:p>
        </p:txBody>
      </p:sp>
    </p:spTree>
    <p:extLst>
      <p:ext uri="{BB962C8B-B14F-4D97-AF65-F5344CB8AC3E}">
        <p14:creationId xmlns:p14="http://schemas.microsoft.com/office/powerpoint/2010/main" val="40078015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30297"/>
            <a:ext cx="8609740" cy="1143000"/>
          </a:xfrm>
        </p:spPr>
        <p:txBody>
          <a:bodyPr>
            <a:normAutofit fontScale="90000"/>
          </a:bodyPr>
          <a:lstStyle/>
          <a:p>
            <a:pPr algn="ctr"/>
            <a:r>
              <a:rPr lang="ru-RU" b="1" dirty="0" smtClean="0"/>
              <a:t>Разнообразные методы </a:t>
            </a:r>
            <a:r>
              <a:rPr lang="ru-RU" b="1" dirty="0"/>
              <a:t>лечения </a:t>
            </a:r>
            <a:r>
              <a:rPr lang="ru-RU" b="1" dirty="0" smtClean="0"/>
              <a:t>наркомании</a:t>
            </a:r>
            <a:endParaRPr lang="ru-RU" b="1" dirty="0"/>
          </a:p>
        </p:txBody>
      </p:sp>
      <p:sp>
        <p:nvSpPr>
          <p:cNvPr id="3" name="Объект 2"/>
          <p:cNvSpPr>
            <a:spLocks noGrp="1"/>
          </p:cNvSpPr>
          <p:nvPr>
            <p:ph idx="1"/>
          </p:nvPr>
        </p:nvSpPr>
        <p:spPr/>
        <p:txBody>
          <a:bodyPr/>
          <a:lstStyle/>
          <a:p>
            <a:pPr algn="just"/>
            <a:r>
              <a:rPr lang="ru-RU" i="1" dirty="0" smtClean="0">
                <a:solidFill>
                  <a:schemeClr val="accent1">
                    <a:lumMod val="60000"/>
                    <a:lumOff val="40000"/>
                  </a:schemeClr>
                </a:solidFill>
                <a:effectLst>
                  <a:outerShdw blurRad="38100" dist="38100" dir="2700000" algn="tl">
                    <a:srgbClr val="000000">
                      <a:alpha val="43137"/>
                    </a:srgbClr>
                  </a:outerShdw>
                </a:effectLst>
                <a:latin typeface="Comic Sans MS" pitchFamily="66" charset="0"/>
                <a:hlinkClick r:id="rId2" action="ppaction://hlinksldjump"/>
              </a:rPr>
              <a:t>Реабилитация</a:t>
            </a:r>
            <a:endParaRPr lang="ru-RU" i="1" dirty="0" smtClean="0">
              <a:solidFill>
                <a:schemeClr val="accent1">
                  <a:lumMod val="60000"/>
                  <a:lumOff val="40000"/>
                </a:schemeClr>
              </a:solidFill>
              <a:effectLst>
                <a:outerShdw blurRad="38100" dist="38100" dir="2700000" algn="tl">
                  <a:srgbClr val="000000">
                    <a:alpha val="43137"/>
                  </a:srgbClr>
                </a:outerShdw>
              </a:effectLst>
              <a:latin typeface="Comic Sans MS" pitchFamily="66" charset="0"/>
            </a:endParaRPr>
          </a:p>
          <a:p>
            <a:pPr algn="just"/>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hlinkClick r:id="rId3" action="ppaction://hlinksldjump"/>
              </a:rPr>
              <a:t>Группы Анонимных Наркоманов и Анонимных </a:t>
            </a:r>
            <a:r>
              <a:rPr lang="ru-RU" i="1" dirty="0" smtClean="0">
                <a:solidFill>
                  <a:schemeClr val="accent1">
                    <a:lumMod val="60000"/>
                    <a:lumOff val="40000"/>
                  </a:schemeClr>
                </a:solidFill>
                <a:effectLst>
                  <a:outerShdw blurRad="38100" dist="38100" dir="2700000" algn="tl">
                    <a:srgbClr val="000000">
                      <a:alpha val="43137"/>
                    </a:srgbClr>
                  </a:outerShdw>
                </a:effectLst>
                <a:latin typeface="Comic Sans MS" pitchFamily="66" charset="0"/>
                <a:hlinkClick r:id="rId3" action="ppaction://hlinksldjump"/>
              </a:rPr>
              <a:t>Алкоголиков</a:t>
            </a:r>
            <a:endParaRPr lang="ru-RU" i="1" dirty="0" smtClean="0">
              <a:solidFill>
                <a:schemeClr val="accent1">
                  <a:lumMod val="60000"/>
                  <a:lumOff val="40000"/>
                </a:schemeClr>
              </a:solidFill>
              <a:effectLst>
                <a:outerShdw blurRad="38100" dist="38100" dir="2700000" algn="tl">
                  <a:srgbClr val="000000">
                    <a:alpha val="43137"/>
                  </a:srgbClr>
                </a:outerShdw>
              </a:effectLst>
              <a:latin typeface="Comic Sans MS" pitchFamily="66" charset="0"/>
            </a:endParaRPr>
          </a:p>
          <a:p>
            <a:pPr algn="just"/>
            <a:r>
              <a:rPr lang="ru-RU" i="1" dirty="0" smtClean="0">
                <a:solidFill>
                  <a:schemeClr val="accent1">
                    <a:lumMod val="60000"/>
                    <a:lumOff val="40000"/>
                  </a:schemeClr>
                </a:solidFill>
                <a:effectLst>
                  <a:outerShdw blurRad="38100" dist="38100" dir="2700000" algn="tl">
                    <a:srgbClr val="000000">
                      <a:alpha val="43137"/>
                    </a:srgbClr>
                  </a:outerShdw>
                </a:effectLst>
                <a:latin typeface="Comic Sans MS" pitchFamily="66" charset="0"/>
                <a:hlinkClick r:id="rId4" action="ppaction://hlinksldjump"/>
              </a:rPr>
              <a:t>Кодирование</a:t>
            </a:r>
            <a:endParaRPr lang="ru-RU" i="1" dirty="0" smtClean="0">
              <a:solidFill>
                <a:schemeClr val="accent1">
                  <a:lumMod val="60000"/>
                  <a:lumOff val="40000"/>
                </a:schemeClr>
              </a:solidFill>
              <a:effectLst>
                <a:outerShdw blurRad="38100" dist="38100" dir="2700000" algn="tl">
                  <a:srgbClr val="000000">
                    <a:alpha val="43137"/>
                  </a:srgbClr>
                </a:outerShdw>
              </a:effectLst>
              <a:latin typeface="Comic Sans MS" pitchFamily="66" charset="0"/>
            </a:endParaRPr>
          </a:p>
          <a:p>
            <a:pPr algn="just"/>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hlinkClick r:id="rId5" action="ppaction://hlinksldjump"/>
              </a:rPr>
              <a:t>Полная изоляция от общества в </a:t>
            </a:r>
            <a:r>
              <a:rPr lang="ru-RU" i="1" dirty="0" smtClean="0">
                <a:solidFill>
                  <a:schemeClr val="accent1">
                    <a:lumMod val="60000"/>
                    <a:lumOff val="40000"/>
                  </a:schemeClr>
                </a:solidFill>
                <a:effectLst>
                  <a:outerShdw blurRad="38100" dist="38100" dir="2700000" algn="tl">
                    <a:srgbClr val="000000">
                      <a:alpha val="43137"/>
                    </a:srgbClr>
                  </a:outerShdw>
                </a:effectLst>
                <a:latin typeface="Comic Sans MS" pitchFamily="66" charset="0"/>
                <a:hlinkClick r:id="rId5" action="ppaction://hlinksldjump"/>
              </a:rPr>
              <a:t>поселениях</a:t>
            </a:r>
            <a:endParaRPr lang="ru-RU" i="1" dirty="0" smtClean="0">
              <a:solidFill>
                <a:schemeClr val="accent1">
                  <a:lumMod val="60000"/>
                  <a:lumOff val="40000"/>
                </a:schemeClr>
              </a:solidFill>
              <a:effectLst>
                <a:outerShdw blurRad="38100" dist="38100" dir="2700000" algn="tl">
                  <a:srgbClr val="000000">
                    <a:alpha val="43137"/>
                  </a:srgbClr>
                </a:outerShdw>
              </a:effectLst>
              <a:latin typeface="Comic Sans MS" pitchFamily="66" charset="0"/>
            </a:endParaRPr>
          </a:p>
          <a:p>
            <a:pPr algn="just"/>
            <a:r>
              <a:rPr lang="ru-RU" i="1" dirty="0" smtClean="0">
                <a:solidFill>
                  <a:schemeClr val="accent1">
                    <a:lumMod val="60000"/>
                    <a:lumOff val="40000"/>
                  </a:schemeClr>
                </a:solidFill>
                <a:effectLst>
                  <a:outerShdw blurRad="38100" dist="38100" dir="2700000" algn="tl">
                    <a:srgbClr val="000000">
                      <a:alpha val="43137"/>
                    </a:srgbClr>
                  </a:outerShdw>
                </a:effectLst>
                <a:latin typeface="Comic Sans MS" pitchFamily="66" charset="0"/>
                <a:hlinkClick r:id="rId6" action="ppaction://hlinksldjump"/>
              </a:rPr>
              <a:t>Комы</a:t>
            </a:r>
            <a:endParaRPr lang="ru-RU" i="1" dirty="0" smtClean="0">
              <a:solidFill>
                <a:schemeClr val="accent1">
                  <a:lumMod val="60000"/>
                  <a:lumOff val="40000"/>
                </a:schemeClr>
              </a:solidFill>
              <a:effectLst>
                <a:outerShdw blurRad="38100" dist="38100" dir="2700000" algn="tl">
                  <a:srgbClr val="000000">
                    <a:alpha val="43137"/>
                  </a:srgbClr>
                </a:outerShdw>
              </a:effectLst>
              <a:latin typeface="Comic Sans MS" pitchFamily="66" charset="0"/>
            </a:endParaRPr>
          </a:p>
          <a:p>
            <a:pPr algn="just"/>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hlinkClick r:id="rId7" action="ppaction://hlinksldjump"/>
              </a:rPr>
              <a:t>Таблетки, капли, снадобья и т.п.</a:t>
            </a:r>
            <a:endPar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endParaRPr>
          </a:p>
        </p:txBody>
      </p:sp>
    </p:spTree>
    <p:extLst>
      <p:ext uri="{BB962C8B-B14F-4D97-AF65-F5344CB8AC3E}">
        <p14:creationId xmlns:p14="http://schemas.microsoft.com/office/powerpoint/2010/main" val="44709596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03648" y="11266"/>
            <a:ext cx="7498080" cy="1143000"/>
          </a:xfrm>
        </p:spPr>
        <p:txBody>
          <a:bodyPr/>
          <a:lstStyle/>
          <a:p>
            <a:pPr algn="ctr"/>
            <a:r>
              <a:rPr lang="ru-RU" b="1" dirty="0"/>
              <a:t>Реабилитация</a:t>
            </a:r>
          </a:p>
        </p:txBody>
      </p:sp>
      <p:sp>
        <p:nvSpPr>
          <p:cNvPr id="3" name="Объект 2"/>
          <p:cNvSpPr>
            <a:spLocks noGrp="1"/>
          </p:cNvSpPr>
          <p:nvPr>
            <p:ph idx="1"/>
          </p:nvPr>
        </p:nvSpPr>
        <p:spPr>
          <a:xfrm>
            <a:off x="1115616" y="1124744"/>
            <a:ext cx="8028384" cy="5616624"/>
          </a:xfrm>
        </p:spPr>
        <p:txBody>
          <a:bodyPr>
            <a:normAutofit fontScale="85000" lnSpcReduction="10000"/>
          </a:bodyPr>
          <a:lstStyle/>
          <a:p>
            <a:pPr marL="82296" indent="0" algn="just">
              <a:buNone/>
            </a:pPr>
            <a:r>
              <a:rPr lang="ru-RU" i="1" dirty="0">
                <a:solidFill>
                  <a:schemeClr val="accent1">
                    <a:lumMod val="60000"/>
                    <a:lumOff val="40000"/>
                  </a:schemeClr>
                </a:solidFill>
                <a:effectLst>
                  <a:outerShdw blurRad="38100" dist="38100" dir="2700000" algn="tl">
                    <a:srgbClr val="000000">
                      <a:alpha val="43137"/>
                    </a:srgbClr>
                  </a:outerShdw>
                </a:effectLst>
              </a:rPr>
              <a:t>На сегодняшний день - самый эффективный способ избавления от химической зависимости. В качестве методов в ней используется комплексная психолого-социальная программа, основанная на 12-шаговой программе. Химическая зависимость развивалась годами, и имеет </a:t>
            </a:r>
            <a:r>
              <a:rPr lang="ru-RU" i="1" dirty="0" err="1">
                <a:solidFill>
                  <a:schemeClr val="accent1">
                    <a:lumMod val="60000"/>
                    <a:lumOff val="40000"/>
                  </a:schemeClr>
                </a:solidFill>
                <a:effectLst>
                  <a:outerShdw blurRad="38100" dist="38100" dir="2700000" algn="tl">
                    <a:srgbClr val="000000">
                      <a:alpha val="43137"/>
                    </a:srgbClr>
                  </a:outerShdw>
                </a:effectLst>
              </a:rPr>
              <a:t>био</a:t>
            </a:r>
            <a:r>
              <a:rPr lang="ru-RU" i="1" dirty="0">
                <a:solidFill>
                  <a:schemeClr val="accent1">
                    <a:lumMod val="60000"/>
                    <a:lumOff val="40000"/>
                  </a:schemeClr>
                </a:solidFill>
                <a:effectLst>
                  <a:outerShdw blurRad="38100" dist="38100" dir="2700000" algn="tl">
                    <a:srgbClr val="000000">
                      <a:alpha val="43137"/>
                    </a:srgbClr>
                  </a:outerShdw>
                </a:effectLst>
              </a:rPr>
              <a:t>-</a:t>
            </a:r>
            <a:r>
              <a:rPr lang="ru-RU" i="1" dirty="0" err="1">
                <a:solidFill>
                  <a:schemeClr val="accent1">
                    <a:lumMod val="60000"/>
                    <a:lumOff val="40000"/>
                  </a:schemeClr>
                </a:solidFill>
                <a:effectLst>
                  <a:outerShdw blurRad="38100" dist="38100" dir="2700000" algn="tl">
                    <a:srgbClr val="000000">
                      <a:alpha val="43137"/>
                    </a:srgbClr>
                  </a:outerShdw>
                </a:effectLst>
              </a:rPr>
              <a:t>психо</a:t>
            </a:r>
            <a:r>
              <a:rPr lang="ru-RU" i="1" dirty="0">
                <a:solidFill>
                  <a:schemeClr val="accent1">
                    <a:lumMod val="60000"/>
                    <a:lumOff val="40000"/>
                  </a:schemeClr>
                </a:solidFill>
                <a:effectLst>
                  <a:outerShdw blurRad="38100" dist="38100" dir="2700000" algn="tl">
                    <a:srgbClr val="000000">
                      <a:alpha val="43137"/>
                    </a:srgbClr>
                  </a:outerShdw>
                </a:effectLst>
              </a:rPr>
              <a:t>-</a:t>
            </a:r>
            <a:r>
              <a:rPr lang="ru-RU" i="1" dirty="0" err="1">
                <a:solidFill>
                  <a:schemeClr val="accent1">
                    <a:lumMod val="60000"/>
                    <a:lumOff val="40000"/>
                  </a:schemeClr>
                </a:solidFill>
                <a:effectLst>
                  <a:outerShdw blurRad="38100" dist="38100" dir="2700000" algn="tl">
                    <a:srgbClr val="000000">
                      <a:alpha val="43137"/>
                    </a:srgbClr>
                  </a:outerShdw>
                </a:effectLst>
              </a:rPr>
              <a:t>социо</a:t>
            </a:r>
            <a:r>
              <a:rPr lang="ru-RU" i="1" dirty="0">
                <a:solidFill>
                  <a:schemeClr val="accent1">
                    <a:lumMod val="60000"/>
                    <a:lumOff val="40000"/>
                  </a:schemeClr>
                </a:solidFill>
                <a:effectLst>
                  <a:outerShdw blurRad="38100" dist="38100" dir="2700000" algn="tl">
                    <a:srgbClr val="000000">
                      <a:alpha val="43137"/>
                    </a:srgbClr>
                  </a:outerShdw>
                </a:effectLst>
              </a:rPr>
              <a:t>-духовную модель. Абстинентный синдром – это всего лишь маленькая часть серьезного заболевания. Полноценное лечение от наркомании делится на несколько этапов:</a:t>
            </a:r>
          </a:p>
          <a:p>
            <a:pPr marL="82296" indent="0" algn="just">
              <a:buNone/>
            </a:pPr>
            <a:r>
              <a:rPr lang="ru-RU" i="1" dirty="0">
                <a:solidFill>
                  <a:schemeClr val="accent1">
                    <a:lumMod val="60000"/>
                    <a:lumOff val="40000"/>
                  </a:schemeClr>
                </a:solidFill>
                <a:effectLst>
                  <a:outerShdw blurRad="38100" dist="38100" dir="2700000" algn="tl">
                    <a:srgbClr val="000000">
                      <a:alpha val="43137"/>
                    </a:srgbClr>
                  </a:outerShdw>
                </a:effectLst>
              </a:rPr>
              <a:t> </a:t>
            </a:r>
          </a:p>
          <a:p>
            <a:pPr algn="just"/>
            <a:r>
              <a:rPr lang="ru-RU" i="1" dirty="0">
                <a:solidFill>
                  <a:schemeClr val="accent1">
                    <a:lumMod val="60000"/>
                    <a:lumOff val="40000"/>
                  </a:schemeClr>
                </a:solidFill>
                <a:effectLst>
                  <a:outerShdw blurRad="38100" dist="38100" dir="2700000" algn="tl">
                    <a:srgbClr val="000000">
                      <a:alpha val="43137"/>
                    </a:srgbClr>
                  </a:outerShdw>
                </a:effectLst>
              </a:rPr>
              <a:t>Первый этап – избавление от физической зависимости (</a:t>
            </a:r>
            <a:r>
              <a:rPr lang="ru-RU" i="1" dirty="0" err="1">
                <a:solidFill>
                  <a:schemeClr val="accent1">
                    <a:lumMod val="60000"/>
                    <a:lumOff val="40000"/>
                  </a:schemeClr>
                </a:solidFill>
                <a:effectLst>
                  <a:outerShdw blurRad="38100" dist="38100" dir="2700000" algn="tl">
                    <a:srgbClr val="000000">
                      <a:alpha val="43137"/>
                    </a:srgbClr>
                  </a:outerShdw>
                </a:effectLst>
              </a:rPr>
              <a:t>Детоксикация</a:t>
            </a:r>
            <a:r>
              <a:rPr lang="ru-RU" i="1" dirty="0">
                <a:solidFill>
                  <a:schemeClr val="accent1">
                    <a:lumMod val="60000"/>
                    <a:lumOff val="40000"/>
                  </a:schemeClr>
                </a:solidFill>
                <a:effectLst>
                  <a:outerShdw blurRad="38100" dist="38100" dir="2700000" algn="tl">
                    <a:srgbClr val="000000">
                      <a:alpha val="43137"/>
                    </a:srgbClr>
                  </a:outerShdw>
                </a:effectLst>
              </a:rPr>
              <a:t>)</a:t>
            </a:r>
          </a:p>
          <a:p>
            <a:pPr algn="just"/>
            <a:r>
              <a:rPr lang="ru-RU" i="1" dirty="0">
                <a:solidFill>
                  <a:schemeClr val="accent1">
                    <a:lumMod val="60000"/>
                    <a:lumOff val="40000"/>
                  </a:schemeClr>
                </a:solidFill>
                <a:effectLst>
                  <a:outerShdw blurRad="38100" dist="38100" dir="2700000" algn="tl">
                    <a:srgbClr val="000000">
                      <a:alpha val="43137"/>
                    </a:srgbClr>
                  </a:outerShdw>
                </a:effectLst>
              </a:rPr>
              <a:t>Второй этап – непосредственно реабилитация.</a:t>
            </a:r>
          </a:p>
        </p:txBody>
      </p:sp>
    </p:spTree>
    <p:extLst>
      <p:ext uri="{BB962C8B-B14F-4D97-AF65-F5344CB8AC3E}">
        <p14:creationId xmlns:p14="http://schemas.microsoft.com/office/powerpoint/2010/main" val="125984636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dirty="0"/>
              <a:t>Группы Анонимных Наркоманов и Анонимных Алкоголиков</a:t>
            </a:r>
          </a:p>
        </p:txBody>
      </p:sp>
      <p:sp>
        <p:nvSpPr>
          <p:cNvPr id="3" name="Объект 2"/>
          <p:cNvSpPr>
            <a:spLocks noGrp="1"/>
          </p:cNvSpPr>
          <p:nvPr>
            <p:ph idx="1"/>
          </p:nvPr>
        </p:nvSpPr>
        <p:spPr>
          <a:xfrm>
            <a:off x="1043608" y="1447800"/>
            <a:ext cx="8100392" cy="5410200"/>
          </a:xfrm>
        </p:spPr>
        <p:txBody>
          <a:bodyPr>
            <a:normAutofit fontScale="85000" lnSpcReduction="10000"/>
          </a:bodyPr>
          <a:lstStyle/>
          <a:p>
            <a:pPr marL="82296" indent="0" algn="just">
              <a:buNone/>
            </a:pPr>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Это не психотерапия, не способ лечения. Это группы самопомощи, в которые могут </a:t>
            </a:r>
            <a:r>
              <a:rPr lang="ru-RU" i="1" dirty="0" smtClean="0">
                <a:solidFill>
                  <a:schemeClr val="accent1">
                    <a:lumMod val="60000"/>
                    <a:lumOff val="40000"/>
                  </a:schemeClr>
                </a:solidFill>
                <a:effectLst>
                  <a:outerShdw blurRad="38100" dist="38100" dir="2700000" algn="tl">
                    <a:srgbClr val="000000">
                      <a:alpha val="43137"/>
                    </a:srgbClr>
                  </a:outerShdw>
                </a:effectLst>
                <a:latin typeface="Comic Sans MS" pitchFamily="66" charset="0"/>
              </a:rPr>
              <a:t>прийти </a:t>
            </a:r>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наркоманы, чтобы поделиться своими проблемами и найти понимание. Очень эффективная поддержка для желающих бросить употреблять наркотики. 12-шаговая программа, которую используют группы, на сегодняшний день – самая эффективная. Она дает возможность восстановить все сферы жизни человека: психологическую, социальную и духовную. Наибольшую вероятность выздоровления программа дает в комплексе с психотерапевтической реабилитацией.</a:t>
            </a:r>
          </a:p>
        </p:txBody>
      </p:sp>
    </p:spTree>
    <p:extLst>
      <p:ext uri="{BB962C8B-B14F-4D97-AF65-F5344CB8AC3E}">
        <p14:creationId xmlns:p14="http://schemas.microsoft.com/office/powerpoint/2010/main" val="139778875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75656" y="-171400"/>
            <a:ext cx="7498080" cy="1143000"/>
          </a:xfrm>
        </p:spPr>
        <p:txBody>
          <a:bodyPr/>
          <a:lstStyle/>
          <a:p>
            <a:pPr algn="ctr"/>
            <a:r>
              <a:rPr lang="ru-RU" b="1" dirty="0"/>
              <a:t>Кодирование</a:t>
            </a:r>
          </a:p>
        </p:txBody>
      </p:sp>
      <p:sp>
        <p:nvSpPr>
          <p:cNvPr id="3" name="Объект 2"/>
          <p:cNvSpPr>
            <a:spLocks noGrp="1"/>
          </p:cNvSpPr>
          <p:nvPr>
            <p:ph idx="1"/>
          </p:nvPr>
        </p:nvSpPr>
        <p:spPr>
          <a:xfrm>
            <a:off x="971600" y="980728"/>
            <a:ext cx="8064896" cy="5877272"/>
          </a:xfrm>
        </p:spPr>
        <p:txBody>
          <a:bodyPr>
            <a:noAutofit/>
          </a:bodyPr>
          <a:lstStyle/>
          <a:p>
            <a:pPr marL="82296" indent="0" algn="just">
              <a:buNone/>
            </a:pPr>
            <a:r>
              <a:rPr lang="ru-RU" sz="2200"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Это попытка блокировать влечение к алкоголю (наркотикам) страхом смерти. </a:t>
            </a:r>
            <a:r>
              <a:rPr lang="ru-RU" sz="2200" i="1" dirty="0" err="1">
                <a:solidFill>
                  <a:schemeClr val="accent1">
                    <a:lumMod val="60000"/>
                    <a:lumOff val="40000"/>
                  </a:schemeClr>
                </a:solidFill>
                <a:effectLst>
                  <a:outerShdw blurRad="38100" dist="38100" dir="2700000" algn="tl">
                    <a:srgbClr val="000000">
                      <a:alpha val="43137"/>
                    </a:srgbClr>
                  </a:outerShdw>
                </a:effectLst>
                <a:latin typeface="Comic Sans MS" pitchFamily="66" charset="0"/>
              </a:rPr>
              <a:t>По-сути</a:t>
            </a:r>
            <a:r>
              <a:rPr lang="ru-RU" sz="2200"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 к тем искажениям психики, что химически зависимый приобрел в процессе развития заболевания, добавляется еще и тотальный страх. Это большая психологическая нагрузка. И не случайно у закодированных химически-зависимых впоследствии преобладают расстройства настроения (повышенная раздражительность с оттенком дисфории и агрессивности, мелочными, придирчивыми, конфликтными, резкое неприятие потребления алкоголя другими), эффект «зомби» (вялость, безынициативность, легкая </a:t>
            </a:r>
            <a:r>
              <a:rPr lang="ru-RU" sz="2200" i="1" dirty="0" err="1">
                <a:solidFill>
                  <a:schemeClr val="accent1">
                    <a:lumMod val="60000"/>
                    <a:lumOff val="40000"/>
                  </a:schemeClr>
                </a:solidFill>
                <a:effectLst>
                  <a:outerShdw blurRad="38100" dist="38100" dir="2700000" algn="tl">
                    <a:srgbClr val="000000">
                      <a:alpha val="43137"/>
                    </a:srgbClr>
                  </a:outerShdw>
                </a:effectLst>
                <a:latin typeface="Comic Sans MS" pitchFamily="66" charset="0"/>
              </a:rPr>
              <a:t>подчиняемость</a:t>
            </a:r>
            <a:r>
              <a:rPr lang="ru-RU" sz="2200"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 снижение полового влечения, повышение тревожности. Поэтому, существует крайняя необходимость последующей реабилитации. Благодаря сопровождающей психотерапии и </a:t>
            </a:r>
            <a:r>
              <a:rPr lang="ru-RU" sz="2200" i="1" dirty="0" err="1">
                <a:solidFill>
                  <a:schemeClr val="accent1">
                    <a:lumMod val="60000"/>
                    <a:lumOff val="40000"/>
                  </a:schemeClr>
                </a:solidFill>
                <a:effectLst>
                  <a:outerShdw blurRad="38100" dist="38100" dir="2700000" algn="tl">
                    <a:srgbClr val="000000">
                      <a:alpha val="43137"/>
                    </a:srgbClr>
                  </a:outerShdw>
                </a:effectLst>
                <a:latin typeface="Comic Sans MS" pitchFamily="66" charset="0"/>
              </a:rPr>
              <a:t>психокоррекции</a:t>
            </a:r>
            <a:r>
              <a:rPr lang="ru-RU" sz="2200"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 химически-зависимые смогут восстановить все сферы своей жизни.</a:t>
            </a:r>
          </a:p>
        </p:txBody>
      </p:sp>
    </p:spTree>
    <p:extLst>
      <p:ext uri="{BB962C8B-B14F-4D97-AF65-F5344CB8AC3E}">
        <p14:creationId xmlns:p14="http://schemas.microsoft.com/office/powerpoint/2010/main" val="10616850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dirty="0"/>
              <a:t>Полная изоляция от общества в поселениях</a:t>
            </a:r>
          </a:p>
        </p:txBody>
      </p:sp>
      <p:sp>
        <p:nvSpPr>
          <p:cNvPr id="3" name="Объект 2"/>
          <p:cNvSpPr>
            <a:spLocks noGrp="1"/>
          </p:cNvSpPr>
          <p:nvPr>
            <p:ph idx="1"/>
          </p:nvPr>
        </p:nvSpPr>
        <p:spPr>
          <a:xfrm>
            <a:off x="1115616" y="1772816"/>
            <a:ext cx="8028384" cy="4968552"/>
          </a:xfrm>
        </p:spPr>
        <p:txBody>
          <a:bodyPr>
            <a:normAutofit fontScale="70000" lnSpcReduction="20000"/>
          </a:bodyPr>
          <a:lstStyle/>
          <a:p>
            <a:pPr marL="82296" indent="0" algn="just">
              <a:buNone/>
            </a:pPr>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Считается, что справиться с химической зависимостью поможет не только отгороженность человека от его окружения, но и от всего общества. Но химическая зависимость имеет </a:t>
            </a:r>
            <a:r>
              <a:rPr lang="ru-RU" i="1" dirty="0" err="1">
                <a:solidFill>
                  <a:schemeClr val="accent1">
                    <a:lumMod val="60000"/>
                    <a:lumOff val="40000"/>
                  </a:schemeClr>
                </a:solidFill>
                <a:effectLst>
                  <a:outerShdw blurRad="38100" dist="38100" dir="2700000" algn="tl">
                    <a:srgbClr val="000000">
                      <a:alpha val="43137"/>
                    </a:srgbClr>
                  </a:outerShdw>
                </a:effectLst>
                <a:latin typeface="Comic Sans MS" pitchFamily="66" charset="0"/>
              </a:rPr>
              <a:t>био</a:t>
            </a:r>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 </a:t>
            </a:r>
            <a:r>
              <a:rPr lang="ru-RU" i="1" dirty="0" err="1">
                <a:solidFill>
                  <a:schemeClr val="accent1">
                    <a:lumMod val="60000"/>
                    <a:lumOff val="40000"/>
                  </a:schemeClr>
                </a:solidFill>
                <a:effectLst>
                  <a:outerShdw blurRad="38100" dist="38100" dir="2700000" algn="tl">
                    <a:srgbClr val="000000">
                      <a:alpha val="43137"/>
                    </a:srgbClr>
                  </a:outerShdw>
                </a:effectLst>
                <a:latin typeface="Comic Sans MS" pitchFamily="66" charset="0"/>
              </a:rPr>
              <a:t>психо</a:t>
            </a:r>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 </a:t>
            </a:r>
            <a:r>
              <a:rPr lang="ru-RU" i="1" dirty="0" err="1">
                <a:solidFill>
                  <a:schemeClr val="accent1">
                    <a:lumMod val="60000"/>
                    <a:lumOff val="40000"/>
                  </a:schemeClr>
                </a:solidFill>
                <a:effectLst>
                  <a:outerShdw blurRad="38100" dist="38100" dir="2700000" algn="tl">
                    <a:srgbClr val="000000">
                      <a:alpha val="43137"/>
                    </a:srgbClr>
                  </a:outerShdw>
                </a:effectLst>
                <a:latin typeface="Comic Sans MS" pitchFamily="66" charset="0"/>
              </a:rPr>
              <a:t>социо</a:t>
            </a:r>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 духовную модель. И в данном виде реабилитации отсутствует очень важная часть выздоровления – социализация. Находясь в глуши, где круг общения ограничен – вряд ли наладится социальная сфера жизни человека. Стало быть, один из важных элементов реабилитации отсутствует. Мы считаем, что возможность человека стать полноценным членом общества, нахождение им путей сосуществования и взаимодействия с людьми – одна из важнейших задач реабилитации, т.е. реабилитация должна вернуть человека в общества, помочь ему развить коммуникационные навыки, а не отгораживать его.</a:t>
            </a:r>
          </a:p>
        </p:txBody>
      </p:sp>
    </p:spTree>
    <p:extLst>
      <p:ext uri="{BB962C8B-B14F-4D97-AF65-F5344CB8AC3E}">
        <p14:creationId xmlns:p14="http://schemas.microsoft.com/office/powerpoint/2010/main" val="8081721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947" y="-459432"/>
            <a:ext cx="9242470" cy="5086460"/>
          </a:xfrm>
          <a:prstGeom prst="rect">
            <a:avLst/>
          </a:prstGeom>
        </p:spPr>
      </p:pic>
      <p:sp>
        <p:nvSpPr>
          <p:cNvPr id="3" name="Прямоугольник 2"/>
          <p:cNvSpPr/>
          <p:nvPr/>
        </p:nvSpPr>
        <p:spPr>
          <a:xfrm>
            <a:off x="-24439" y="4509120"/>
            <a:ext cx="9168439" cy="2585323"/>
          </a:xfrm>
          <a:prstGeom prst="rect">
            <a:avLst/>
          </a:prstGeom>
        </p:spPr>
        <p:txBody>
          <a:bodyPr wrap="square">
            <a:spAutoFit/>
          </a:bodyPr>
          <a:lstStyle/>
          <a:p>
            <a:pPr algn="just"/>
            <a:r>
              <a:rPr lang="ru-RU" b="1" dirty="0" smtClean="0">
                <a:latin typeface="Times New Roman" pitchFamily="18" charset="0"/>
                <a:cs typeface="Times New Roman" pitchFamily="18" charset="0"/>
              </a:rPr>
              <a:t>     В России, по данным последней переписи, проживает 145,5 миллиона человек. По данным ООН в России зарегистрировано 2 миллиона наркоманов. Это, как правило, люди от 15 до 45 лет. Редко кто из них доживает до 45, а становятся они наркоманами в раннем возрасте.</a:t>
            </a:r>
          </a:p>
          <a:p>
            <a:pPr algn="just"/>
            <a:r>
              <a:rPr lang="ru-RU" b="1" dirty="0" smtClean="0">
                <a:latin typeface="Times New Roman" pitchFamily="18" charset="0"/>
                <a:cs typeface="Times New Roman" pitchFamily="18" charset="0"/>
              </a:rPr>
              <a:t>     Если вычесть из 145,5 млн. населения 40 млн. пенсионеров и 30 млн. школьников, то 2 млн. наркоманов придётся не на 145,5 млн., а на 75 млн. То есть, из 75 человек, двое наркоманы. Но и это не всё. Мы говорим только о зарегистрированных наркоманах, а сколько тех, о ком полиция ещё не знает?</a:t>
            </a:r>
          </a:p>
          <a:p>
            <a:endParaRPr lang="ru-RU" dirty="0" smtClean="0"/>
          </a:p>
        </p:txBody>
      </p:sp>
    </p:spTree>
    <p:extLst>
      <p:ext uri="{BB962C8B-B14F-4D97-AF65-F5344CB8AC3E}">
        <p14:creationId xmlns:p14="http://schemas.microsoft.com/office/powerpoint/2010/main" val="235116823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a:t>Комы</a:t>
            </a:r>
          </a:p>
        </p:txBody>
      </p:sp>
      <p:sp>
        <p:nvSpPr>
          <p:cNvPr id="3" name="Объект 2"/>
          <p:cNvSpPr>
            <a:spLocks noGrp="1"/>
          </p:cNvSpPr>
          <p:nvPr>
            <p:ph idx="1"/>
          </p:nvPr>
        </p:nvSpPr>
        <p:spPr>
          <a:xfrm>
            <a:off x="1187624" y="1447800"/>
            <a:ext cx="7956376" cy="5221560"/>
          </a:xfrm>
        </p:spPr>
        <p:txBody>
          <a:bodyPr>
            <a:normAutofit fontScale="70000" lnSpcReduction="20000"/>
          </a:bodyPr>
          <a:lstStyle/>
          <a:p>
            <a:pPr marL="82296" indent="0" algn="just">
              <a:buNone/>
            </a:pPr>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В клиниках, где практикуют эти процедуры пациенты проходят качественную </a:t>
            </a:r>
            <a:r>
              <a:rPr lang="ru-RU" i="1" dirty="0" err="1">
                <a:solidFill>
                  <a:schemeClr val="accent1">
                    <a:lumMod val="60000"/>
                    <a:lumOff val="40000"/>
                  </a:schemeClr>
                </a:solidFill>
                <a:effectLst>
                  <a:outerShdw blurRad="38100" dist="38100" dir="2700000" algn="tl">
                    <a:srgbClr val="000000">
                      <a:alpha val="43137"/>
                    </a:srgbClr>
                  </a:outerShdw>
                </a:effectLst>
                <a:latin typeface="Comic Sans MS" pitchFamily="66" charset="0"/>
              </a:rPr>
              <a:t>детоксикацию</a:t>
            </a:r>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 не более. Смысл самих ком совершенно непонятен. Те, кто представляет эту методику утверждают, что «кома» - это вроде как «перезагрузка» организма. После комы пациент напрочь забывает, как употреблять наркотики, и чувства, которые он испытывал при употреблении. Это действительно так. Но возвращаясь из клиники, и попав в свою привычную среду, он быстро вспоминает все, и возвращается к прежнему образу жизни. Несмотря на то, что организм стал «чистым», психика остается совершенно неприспособленной к жизни без наркотиков. Прошедший эту процедуру (между прочим, опасную для здоровья) наркоман перестав употреблять – не узнает ничего нового, не знает как жить по-другому. И комы в этом помочь ему никак не могут.</a:t>
            </a:r>
          </a:p>
        </p:txBody>
      </p:sp>
    </p:spTree>
    <p:extLst>
      <p:ext uri="{BB962C8B-B14F-4D97-AF65-F5344CB8AC3E}">
        <p14:creationId xmlns:p14="http://schemas.microsoft.com/office/powerpoint/2010/main" val="386508914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dirty="0"/>
              <a:t/>
            </a:r>
            <a:br>
              <a:rPr lang="ru-RU" b="1" dirty="0"/>
            </a:br>
            <a:r>
              <a:rPr lang="ru-RU" b="1" dirty="0"/>
              <a:t>Таблетки, капли, снадобья и т.п.</a:t>
            </a:r>
          </a:p>
        </p:txBody>
      </p:sp>
      <p:sp>
        <p:nvSpPr>
          <p:cNvPr id="3" name="Объект 2"/>
          <p:cNvSpPr>
            <a:spLocks noGrp="1"/>
          </p:cNvSpPr>
          <p:nvPr>
            <p:ph idx="1"/>
          </p:nvPr>
        </p:nvSpPr>
        <p:spPr>
          <a:xfrm>
            <a:off x="1435608" y="2060848"/>
            <a:ext cx="7498080" cy="4187552"/>
          </a:xfrm>
        </p:spPr>
        <p:txBody>
          <a:bodyPr/>
          <a:lstStyle/>
          <a:p>
            <a:pPr marL="82296" indent="0" algn="just">
              <a:buNone/>
            </a:pPr>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Эти методики не дают никаких результатов, т.к., даже обладая некоторым эффектом, воздействуют лишь химическим путём, не затрагивая механизмы психики.</a:t>
            </a:r>
          </a:p>
        </p:txBody>
      </p:sp>
    </p:spTree>
    <p:extLst>
      <p:ext uri="{BB962C8B-B14F-4D97-AF65-F5344CB8AC3E}">
        <p14:creationId xmlns:p14="http://schemas.microsoft.com/office/powerpoint/2010/main" val="359115090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03648" y="0"/>
            <a:ext cx="7498080" cy="1143000"/>
          </a:xfrm>
        </p:spPr>
        <p:txBody>
          <a:bodyPr/>
          <a:lstStyle/>
          <a:p>
            <a:pPr algn="ctr"/>
            <a:r>
              <a:rPr lang="ru-RU" b="1" dirty="0"/>
              <a:t>Будущее</a:t>
            </a:r>
          </a:p>
        </p:txBody>
      </p:sp>
      <p:sp>
        <p:nvSpPr>
          <p:cNvPr id="3" name="Объект 2"/>
          <p:cNvSpPr>
            <a:spLocks noGrp="1"/>
          </p:cNvSpPr>
          <p:nvPr>
            <p:ph idx="1"/>
          </p:nvPr>
        </p:nvSpPr>
        <p:spPr>
          <a:xfrm>
            <a:off x="1259632" y="1412776"/>
            <a:ext cx="7704856" cy="5904656"/>
          </a:xfrm>
        </p:spPr>
        <p:txBody>
          <a:bodyPr>
            <a:normAutofit fontScale="55000" lnSpcReduction="20000"/>
          </a:bodyPr>
          <a:lstStyle/>
          <a:p>
            <a:pPr marL="82296" indent="0" algn="just">
              <a:buNone/>
            </a:pPr>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Как же бороться с наркотиками? Основные наркотики, которые бытуют в России, растительного происхождения, их выращивают крестьяне в Средней Азии, на Дальнем Востоке, в Сибири и других регионах. И в России под наркотиками сегодня около 1млн. гектаров. И это не вина этих людей - это их беда, потому, что это в основном люди престарелого возраста, инвалиды, пенсионеры, у них нет другого способа прокормить свои семьи. Многие, особенно в отдаленных, высокогорных районах, живут только за счет этого. В этих местах наркотики - это деньги, которыми расплачиваются, меняют на товары, продукты. Это не бизнес для них, это способ выжить. И сколько бы с воздуха не опыляли ядохимикатами эти плантации, сколько бы не вводили войска в период цветения конопли и мака, сколько бы не проводили красивых милицейских облав - победить крестьянство невозможно. Но у государства нет выбора. В данном случае государство должно проявить патронаж над этой отраслью и ввести это в свои аграрные программы . Тогда, можно будет надеяться на то, что будут перекрыты пути поступления наркотиков из самой России, и тогда останутся только привозные наркотики, с которыми легче бороться путем перекрывания каналов доставки. Вообще в борьбе с наркоманией наибольшего успеха, как ни странно, добились Сингапур и Малайзия, где за все операции, связанные с наркотиками - смертная казнь</a:t>
            </a:r>
            <a:r>
              <a:rPr lang="ru-RU" i="1" dirty="0" smtClean="0">
                <a:solidFill>
                  <a:schemeClr val="accent1">
                    <a:lumMod val="60000"/>
                    <a:lumOff val="40000"/>
                  </a:schemeClr>
                </a:solidFill>
                <a:effectLst>
                  <a:outerShdw blurRad="38100" dist="38100" dir="2700000" algn="tl">
                    <a:srgbClr val="000000">
                      <a:alpha val="43137"/>
                    </a:srgbClr>
                  </a:outerShdw>
                </a:effectLst>
                <a:latin typeface="Comic Sans MS" pitchFamily="66" charset="0"/>
              </a:rPr>
              <a:t>.</a:t>
            </a:r>
            <a:endPar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endParaRPr>
          </a:p>
        </p:txBody>
      </p:sp>
    </p:spTree>
    <p:extLst>
      <p:ext uri="{BB962C8B-B14F-4D97-AF65-F5344CB8AC3E}">
        <p14:creationId xmlns:p14="http://schemas.microsoft.com/office/powerpoint/2010/main" val="268232602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75656" y="11266"/>
            <a:ext cx="7498080" cy="1143000"/>
          </a:xfrm>
        </p:spPr>
        <p:txBody>
          <a:bodyPr/>
          <a:lstStyle/>
          <a:p>
            <a:pPr algn="ctr"/>
            <a:r>
              <a:rPr lang="ru-RU" b="1" dirty="0"/>
              <a:t>Куда обратиться?</a:t>
            </a:r>
          </a:p>
        </p:txBody>
      </p:sp>
      <p:sp>
        <p:nvSpPr>
          <p:cNvPr id="3" name="Объект 2"/>
          <p:cNvSpPr>
            <a:spLocks noGrp="1"/>
          </p:cNvSpPr>
          <p:nvPr>
            <p:ph idx="1"/>
          </p:nvPr>
        </p:nvSpPr>
        <p:spPr>
          <a:xfrm>
            <a:off x="1043608" y="980728"/>
            <a:ext cx="8100392" cy="5760640"/>
          </a:xfrm>
        </p:spPr>
        <p:txBody>
          <a:bodyPr>
            <a:normAutofit fontScale="55000" lnSpcReduction="20000"/>
          </a:bodyPr>
          <a:lstStyle/>
          <a:p>
            <a:pPr marL="82296" indent="0" algn="just">
              <a:buNone/>
            </a:pPr>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Номер «Телефона доверия</a:t>
            </a:r>
            <a:r>
              <a:rPr lang="ru-RU" i="1" dirty="0" smtClean="0">
                <a:solidFill>
                  <a:schemeClr val="accent1">
                    <a:lumMod val="60000"/>
                    <a:lumOff val="40000"/>
                  </a:schemeClr>
                </a:solidFill>
                <a:effectLst>
                  <a:outerShdw blurRad="38100" dist="38100" dir="2700000" algn="tl">
                    <a:srgbClr val="000000">
                      <a:alpha val="43137"/>
                    </a:srgbClr>
                  </a:outerShdw>
                </a:effectLst>
                <a:latin typeface="Comic Sans MS" pitchFamily="66" charset="0"/>
              </a:rPr>
              <a:t>» </a:t>
            </a:r>
            <a:r>
              <a:rPr lang="ru-RU" b="1" i="1" dirty="0" smtClean="0">
                <a:solidFill>
                  <a:srgbClr val="FF0000"/>
                </a:solidFill>
                <a:effectLst>
                  <a:outerShdw blurRad="38100" dist="38100" dir="2700000" algn="tl">
                    <a:srgbClr val="000000">
                      <a:alpha val="43137"/>
                    </a:srgbClr>
                  </a:outerShdw>
                </a:effectLst>
                <a:latin typeface="Comic Sans MS" pitchFamily="66" charset="0"/>
              </a:rPr>
              <a:t>8 </a:t>
            </a:r>
            <a:r>
              <a:rPr lang="ru-RU" b="1" i="1" dirty="0">
                <a:solidFill>
                  <a:srgbClr val="FF0000"/>
                </a:solidFill>
                <a:effectLst>
                  <a:outerShdw blurRad="38100" dist="38100" dir="2700000" algn="tl">
                    <a:srgbClr val="000000">
                      <a:alpha val="43137"/>
                    </a:srgbClr>
                  </a:outerShdw>
                </a:effectLst>
                <a:latin typeface="Comic Sans MS" pitchFamily="66" charset="0"/>
              </a:rPr>
              <a:t>800 </a:t>
            </a:r>
            <a:r>
              <a:rPr lang="ru-RU" b="1" i="1" dirty="0" smtClean="0">
                <a:solidFill>
                  <a:srgbClr val="FF0000"/>
                </a:solidFill>
                <a:effectLst>
                  <a:outerShdw blurRad="38100" dist="38100" dir="2700000" algn="tl">
                    <a:srgbClr val="000000">
                      <a:alpha val="43137"/>
                    </a:srgbClr>
                  </a:outerShdw>
                </a:effectLst>
                <a:latin typeface="Comic Sans MS" pitchFamily="66" charset="0"/>
              </a:rPr>
              <a:t>700-50-50</a:t>
            </a:r>
          </a:p>
          <a:p>
            <a:pPr marL="82296" indent="0" algn="just">
              <a:buNone/>
            </a:pPr>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Психологи службы ведут прием обращений от подростков, родителей, педагогов, связанных с употреблением наркотических веществ, жестоким обращением в семье, насилием, проблемами межличностных отношений со сверстниками и взрослыми, конфликтами в школе и семье. Специалисты помогут справиться с тревожными мыслями, обрести веру в себя, разобраться в сложной жизненной ситуации.</a:t>
            </a:r>
          </a:p>
          <a:p>
            <a:pPr marL="82296" indent="0" algn="just">
              <a:buNone/>
            </a:pPr>
            <a:r>
              <a:rPr lang="ru-RU" i="1" dirty="0" smtClean="0">
                <a:solidFill>
                  <a:schemeClr val="accent1">
                    <a:lumMod val="60000"/>
                    <a:lumOff val="40000"/>
                  </a:schemeClr>
                </a:solidFill>
                <a:effectLst>
                  <a:outerShdw blurRad="38100" dist="38100" dir="2700000" algn="tl">
                    <a:srgbClr val="000000">
                      <a:alpha val="43137"/>
                    </a:srgbClr>
                  </a:outerShdw>
                </a:effectLst>
                <a:latin typeface="Comic Sans MS" pitchFamily="66" charset="0"/>
              </a:rPr>
              <a:t>По </a:t>
            </a:r>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«Телефону доверия» также могут позвонить родители (законные представители) по вопросам взаимоотношений с детьми и проблемам, связанным с их воспитанием.</a:t>
            </a:r>
          </a:p>
          <a:p>
            <a:pPr marL="82296" indent="0" algn="just">
              <a:buNone/>
            </a:pPr>
            <a:r>
              <a:rPr lang="ru-RU" i="1" dirty="0" smtClean="0">
                <a:solidFill>
                  <a:schemeClr val="accent1">
                    <a:lumMod val="60000"/>
                    <a:lumOff val="40000"/>
                  </a:schemeClr>
                </a:solidFill>
                <a:effectLst>
                  <a:outerShdw blurRad="38100" dist="38100" dir="2700000" algn="tl">
                    <a:srgbClr val="000000">
                      <a:alpha val="43137"/>
                    </a:srgbClr>
                  </a:outerShdw>
                </a:effectLst>
                <a:latin typeface="Comic Sans MS" pitchFamily="66" charset="0"/>
              </a:rPr>
              <a:t>Служба </a:t>
            </a:r>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экстренной психологической помощи «Телефон доверия» располагает информационной базой об организациях, где оказывается бесплатная квалифицированная медицинская, правовая, психолого-педагогическая и социальная помощь несовершеннолетним.</a:t>
            </a:r>
          </a:p>
          <a:p>
            <a:pPr marL="82296" indent="0" algn="just">
              <a:buNone/>
            </a:pPr>
            <a:r>
              <a:rPr lang="ru-RU" i="1" dirty="0" smtClean="0">
                <a:solidFill>
                  <a:schemeClr val="accent1">
                    <a:lumMod val="60000"/>
                    <a:lumOff val="40000"/>
                  </a:schemeClr>
                </a:solidFill>
                <a:effectLst>
                  <a:outerShdw blurRad="38100" dist="38100" dir="2700000" algn="tl">
                    <a:srgbClr val="000000">
                      <a:alpha val="43137"/>
                    </a:srgbClr>
                  </a:outerShdw>
                </a:effectLst>
                <a:latin typeface="Comic Sans MS" pitchFamily="66" charset="0"/>
              </a:rPr>
              <a:t>«</a:t>
            </a:r>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Телефон доверия» – это помощь для тех, у кого есть очень личные вопросы, которые не всегда можно или хочется доверить знакомым, близким, друзьям, для всех, кто оказался в трудной ситуации и хочет найти понимание и поддержку.</a:t>
            </a:r>
          </a:p>
          <a:p>
            <a:pPr marL="82296" indent="0" algn="just">
              <a:buNone/>
            </a:pPr>
            <a:r>
              <a:rPr lang="ru-RU" i="1" dirty="0" smtClean="0">
                <a:solidFill>
                  <a:schemeClr val="accent1">
                    <a:lumMod val="60000"/>
                    <a:lumOff val="40000"/>
                  </a:schemeClr>
                </a:solidFill>
                <a:effectLst>
                  <a:outerShdw blurRad="38100" dist="38100" dir="2700000" algn="tl">
                    <a:srgbClr val="000000">
                      <a:alpha val="43137"/>
                    </a:srgbClr>
                  </a:outerShdw>
                </a:effectLst>
                <a:latin typeface="Comic Sans MS" pitchFamily="66" charset="0"/>
              </a:rPr>
              <a:t>Помощь </a:t>
            </a:r>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по «Телефону доверия» будет оказываться круглосуточно, анонимно, бесплатно.</a:t>
            </a:r>
          </a:p>
        </p:txBody>
      </p:sp>
    </p:spTree>
    <p:extLst>
      <p:ext uri="{BB962C8B-B14F-4D97-AF65-F5344CB8AC3E}">
        <p14:creationId xmlns:p14="http://schemas.microsoft.com/office/powerpoint/2010/main" val="191761045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t>Источники информации</a:t>
            </a:r>
            <a:endParaRPr lang="ru-RU" b="1" dirty="0"/>
          </a:p>
        </p:txBody>
      </p:sp>
      <p:sp>
        <p:nvSpPr>
          <p:cNvPr id="3" name="Объект 2"/>
          <p:cNvSpPr>
            <a:spLocks noGrp="1"/>
          </p:cNvSpPr>
          <p:nvPr>
            <p:ph idx="1"/>
          </p:nvPr>
        </p:nvSpPr>
        <p:spPr/>
        <p:txBody>
          <a:bodyPr/>
          <a:lstStyle/>
          <a:p>
            <a:pPr algn="just"/>
            <a:r>
              <a:rPr lang="en-US" dirty="0">
                <a:hlinkClick r:id="rId2"/>
              </a:rPr>
              <a:t>http://</a:t>
            </a:r>
            <a:r>
              <a:rPr lang="en-US" dirty="0" smtClean="0">
                <a:hlinkClick r:id="rId2"/>
              </a:rPr>
              <a:t>antinarko.com</a:t>
            </a:r>
            <a:r>
              <a:rPr lang="ru-RU" dirty="0"/>
              <a:t> </a:t>
            </a:r>
            <a:r>
              <a:rPr lang="ru-RU" dirty="0" smtClean="0"/>
              <a:t>(проект, направленный </a:t>
            </a:r>
            <a:r>
              <a:rPr lang="ru-RU" dirty="0"/>
              <a:t>на освещение проблемы наркомании в </a:t>
            </a:r>
            <a:r>
              <a:rPr lang="ru-RU" dirty="0" smtClean="0"/>
              <a:t>России)</a:t>
            </a:r>
          </a:p>
          <a:p>
            <a:pPr algn="just"/>
            <a:r>
              <a:rPr lang="en-US" dirty="0">
                <a:hlinkClick r:id="rId3"/>
              </a:rPr>
              <a:t>https://</a:t>
            </a:r>
            <a:r>
              <a:rPr lang="en-US" dirty="0" smtClean="0">
                <a:hlinkClick r:id="rId3"/>
              </a:rPr>
              <a:t>www.proza.ru/2010/12/22/447</a:t>
            </a:r>
            <a:r>
              <a:rPr lang="ru-RU" dirty="0" smtClean="0"/>
              <a:t> (лекция Юрия </a:t>
            </a:r>
            <a:r>
              <a:rPr lang="ru-RU" dirty="0" err="1" smtClean="0"/>
              <a:t>Лазина</a:t>
            </a:r>
            <a:r>
              <a:rPr lang="ru-RU" dirty="0" smtClean="0"/>
              <a:t> «Наркомания и наркобизнес» для подростков)</a:t>
            </a:r>
          </a:p>
          <a:p>
            <a:pPr marL="82296" indent="0">
              <a:buNone/>
            </a:pPr>
            <a:endParaRPr lang="ru-RU" dirty="0"/>
          </a:p>
        </p:txBody>
      </p:sp>
    </p:spTree>
    <p:extLst>
      <p:ext uri="{BB962C8B-B14F-4D97-AF65-F5344CB8AC3E}">
        <p14:creationId xmlns:p14="http://schemas.microsoft.com/office/powerpoint/2010/main" val="2797709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971600" y="0"/>
            <a:ext cx="8172400" cy="6858000"/>
          </a:xfrm>
        </p:spPr>
        <p:txBody>
          <a:bodyPr>
            <a:normAutofit/>
          </a:bodyPr>
          <a:lstStyle/>
          <a:p>
            <a:pPr marL="0" indent="0" algn="just">
              <a:buNone/>
            </a:pPr>
            <a:r>
              <a:rPr lang="ru-RU" i="1" dirty="0" smtClean="0">
                <a:effectLst>
                  <a:outerShdw blurRad="38100" dist="38100" dir="2700000" algn="tl">
                    <a:srgbClr val="000000">
                      <a:alpha val="43137"/>
                    </a:srgbClr>
                  </a:outerShdw>
                </a:effectLst>
                <a:latin typeface="Comic Sans MS" pitchFamily="66" charset="0"/>
              </a:rPr>
              <a:t>     Если </a:t>
            </a:r>
            <a:r>
              <a:rPr lang="ru-RU" i="1" dirty="0">
                <a:effectLst>
                  <a:outerShdw blurRad="38100" dist="38100" dir="2700000" algn="tl">
                    <a:srgbClr val="000000">
                      <a:alpha val="43137"/>
                    </a:srgbClr>
                  </a:outerShdw>
                </a:effectLst>
                <a:latin typeface="Comic Sans MS" pitchFamily="66" charset="0"/>
              </a:rPr>
              <a:t>искать причину, что же заставляет людей испытывать трудности, то в большинстве случаев все происходит потому, что они себя презирают, считают себя никчемными и недостойными любви. Иногда такое отношение к себе маскируется притязаниями человека на что-то большее, и почти каждый из нас это тщательно скрывает</a:t>
            </a:r>
            <a:r>
              <a:rPr lang="ru-RU" i="1" dirty="0" smtClean="0">
                <a:effectLst>
                  <a:outerShdw blurRad="38100" dist="38100" dir="2700000" algn="tl">
                    <a:srgbClr val="000000">
                      <a:alpha val="43137"/>
                    </a:srgbClr>
                  </a:outerShdw>
                </a:effectLst>
                <a:latin typeface="Comic Sans MS" pitchFamily="66" charset="0"/>
              </a:rPr>
              <a:t>.</a:t>
            </a:r>
          </a:p>
          <a:p>
            <a:pPr marL="0" indent="0" algn="r">
              <a:buNone/>
            </a:pPr>
            <a:r>
              <a:rPr lang="ru-RU" i="1" dirty="0" smtClean="0">
                <a:latin typeface="Comic Sans MS" pitchFamily="66" charset="0"/>
              </a:rPr>
              <a:t>                                              Карл </a:t>
            </a:r>
            <a:r>
              <a:rPr lang="ru-RU" i="1" dirty="0" err="1">
                <a:latin typeface="Comic Sans MS" pitchFamily="66" charset="0"/>
              </a:rPr>
              <a:t>Роджерс</a:t>
            </a:r>
            <a:endParaRPr lang="ru-RU" i="1" dirty="0">
              <a:latin typeface="Comic Sans MS" pitchFamily="66" charset="0"/>
            </a:endParaRPr>
          </a:p>
        </p:txBody>
      </p:sp>
      <p:sp>
        <p:nvSpPr>
          <p:cNvPr id="4" name="Прямоугольник 3"/>
          <p:cNvSpPr/>
          <p:nvPr/>
        </p:nvSpPr>
        <p:spPr>
          <a:xfrm>
            <a:off x="1290779" y="620688"/>
            <a:ext cx="7056784" cy="5262979"/>
          </a:xfrm>
          <a:prstGeom prst="rect">
            <a:avLst/>
          </a:prstGeom>
        </p:spPr>
        <p:txBody>
          <a:bodyPr wrap="square">
            <a:spAutoFit/>
          </a:bodyPr>
          <a:lstStyle/>
          <a:p>
            <a:pPr algn="just"/>
            <a:r>
              <a:rPr lang="ru-RU" sz="2400" b="1" i="1" dirty="0" smtClean="0">
                <a:solidFill>
                  <a:schemeClr val="accent1">
                    <a:lumMod val="60000"/>
                    <a:lumOff val="40000"/>
                  </a:schemeClr>
                </a:solidFill>
                <a:effectLst>
                  <a:outerShdw blurRad="38100" dist="38100" dir="2700000" algn="tl">
                    <a:srgbClr val="000000">
                      <a:alpha val="43137"/>
                    </a:srgbClr>
                  </a:outerShdw>
                </a:effectLst>
                <a:latin typeface="Comic Sans MS" pitchFamily="66" charset="0"/>
              </a:rPr>
              <a:t>     Традиция научного изучения наркомании насчитывает не один десяток лет. Широкое распространение наркомании вызвало к жизни напряженные дискуссии о природе наркомании, причинах и условиях ее распространения и др. Постепенно проясняются различные аспекты проблемы, учет которых позволяет сформировать более адекватное понимание задач, стоящих перед специалистами разных областей науки и социальной практики. Даже беглый анализ проблемы позволяет выделить в наркомании как явлении комплекс специфических причин.</a:t>
            </a:r>
            <a:endParaRPr lang="ru-RU" sz="2400" b="1"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endParaRPr>
          </a:p>
        </p:txBody>
      </p:sp>
    </p:spTree>
    <p:extLst>
      <p:ext uri="{BB962C8B-B14F-4D97-AF65-F5344CB8AC3E}">
        <p14:creationId xmlns:p14="http://schemas.microsoft.com/office/powerpoint/2010/main" val="1447412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15500"/>
                                  </p:stCondLst>
                                  <p:childTnLst>
                                    <p:animEffect transition="out" filter="fade">
                                      <p:cBhvr>
                                        <p:cTn id="6" dur="1000"/>
                                        <p:tgtEl>
                                          <p:spTgt spid="3">
                                            <p:txEl>
                                              <p:pRg st="0" end="0"/>
                                            </p:txEl>
                                          </p:spTgt>
                                        </p:tgtEl>
                                      </p:cBhvr>
                                    </p:animEffect>
                                    <p:set>
                                      <p:cBhvr>
                                        <p:cTn id="7" dur="1" fill="hold">
                                          <p:stCondLst>
                                            <p:cond delay="999"/>
                                          </p:stCondLst>
                                        </p:cTn>
                                        <p:tgtEl>
                                          <p:spTgt spid="3">
                                            <p:txEl>
                                              <p:pRg st="0" end="0"/>
                                            </p:txEl>
                                          </p:spTgt>
                                        </p:tgtEl>
                                        <p:attrNameLst>
                                          <p:attrName>style.visibility</p:attrName>
                                        </p:attrNameLst>
                                      </p:cBhvr>
                                      <p:to>
                                        <p:strVal val="hidden"/>
                                      </p:to>
                                    </p:set>
                                  </p:childTnLst>
                                </p:cTn>
                              </p:par>
                              <p:par>
                                <p:cTn id="8" presetID="10" presetClass="exit" presetSubtype="0" fill="hold" grpId="0" nodeType="withEffect">
                                  <p:stCondLst>
                                    <p:cond delay="15500"/>
                                  </p:stCondLst>
                                  <p:childTnLst>
                                    <p:animEffect transition="out" filter="fade">
                                      <p:cBhvr>
                                        <p:cTn id="9" dur="1000"/>
                                        <p:tgtEl>
                                          <p:spTgt spid="3">
                                            <p:txEl>
                                              <p:pRg st="1" end="1"/>
                                            </p:txEl>
                                          </p:spTgt>
                                        </p:tgtEl>
                                      </p:cBhvr>
                                    </p:animEffect>
                                    <p:set>
                                      <p:cBhvr>
                                        <p:cTn id="10" dur="1" fill="hold">
                                          <p:stCondLst>
                                            <p:cond delay="999"/>
                                          </p:stCondLst>
                                        </p:cTn>
                                        <p:tgtEl>
                                          <p:spTgt spid="3">
                                            <p:txEl>
                                              <p:pRg st="1" end="1"/>
                                            </p:txEl>
                                          </p:spTgt>
                                        </p:tgtEl>
                                        <p:attrNameLst>
                                          <p:attrName>style.visibility</p:attrName>
                                        </p:attrNameLst>
                                      </p:cBhvr>
                                      <p:to>
                                        <p:strVal val="hidden"/>
                                      </p:to>
                                    </p:set>
                                  </p:childTnLst>
                                </p:cTn>
                              </p:par>
                            </p:childTnLst>
                          </p:cTn>
                        </p:par>
                        <p:par>
                          <p:cTn id="11" fill="hold">
                            <p:stCondLst>
                              <p:cond delay="16500"/>
                            </p:stCondLst>
                            <p:childTnLst>
                              <p:par>
                                <p:cTn id="12" presetID="10" presetClass="entr" presetSubtype="0"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3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07546" y="188640"/>
            <a:ext cx="7924800" cy="648072"/>
          </a:xfrm>
        </p:spPr>
        <p:txBody>
          <a:bodyPr>
            <a:normAutofit fontScale="90000"/>
          </a:bodyPr>
          <a:lstStyle/>
          <a:p>
            <a:pPr algn="ctr"/>
            <a:r>
              <a:rPr lang="ru-RU" b="1" dirty="0"/>
              <a:t>Причины появления наркомании в России</a:t>
            </a:r>
          </a:p>
        </p:txBody>
      </p:sp>
      <p:sp>
        <p:nvSpPr>
          <p:cNvPr id="3" name="Объект 2"/>
          <p:cNvSpPr>
            <a:spLocks noGrp="1"/>
          </p:cNvSpPr>
          <p:nvPr>
            <p:ph idx="1"/>
          </p:nvPr>
        </p:nvSpPr>
        <p:spPr>
          <a:xfrm>
            <a:off x="827584" y="1124744"/>
            <a:ext cx="8316416" cy="5733256"/>
          </a:xfrm>
        </p:spPr>
        <p:txBody>
          <a:bodyPr>
            <a:noAutofit/>
          </a:bodyPr>
          <a:lstStyle/>
          <a:p>
            <a:pPr algn="just">
              <a:buSzPct val="90000"/>
              <a:buFont typeface="Wingdings" pitchFamily="2" charset="2"/>
              <a:buChar char="§"/>
            </a:pPr>
            <a:r>
              <a:rPr lang="ru-RU" sz="1400" b="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Слабость правительств, неспособность государства осуществлять эффективный контроль над находящейся под их юрисдикцией территорией</a:t>
            </a:r>
          </a:p>
          <a:p>
            <a:pPr algn="just">
              <a:buSzPct val="90000"/>
              <a:buFont typeface="Wingdings" pitchFamily="2" charset="2"/>
              <a:buChar char="§"/>
            </a:pPr>
            <a:r>
              <a:rPr lang="ru-RU" sz="1400" b="1" dirty="0" smtClean="0">
                <a:solidFill>
                  <a:schemeClr val="accent1">
                    <a:lumMod val="60000"/>
                    <a:lumOff val="40000"/>
                  </a:schemeClr>
                </a:solidFill>
                <a:effectLst>
                  <a:outerShdw blurRad="38100" dist="38100" dir="2700000" algn="tl">
                    <a:srgbClr val="000000">
                      <a:alpha val="43137"/>
                    </a:srgbClr>
                  </a:outerShdw>
                </a:effectLst>
                <a:latin typeface="Comic Sans MS" pitchFamily="66" charset="0"/>
              </a:rPr>
              <a:t>Политическая </a:t>
            </a:r>
            <a:r>
              <a:rPr lang="ru-RU" sz="1400" b="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и экономическая нестабильность. Это связано с использованием значительных финансовых ресурсов от производства и продажи наркотиков для достижения политических </a:t>
            </a:r>
            <a:r>
              <a:rPr lang="ru-RU" sz="1400" b="1" dirty="0" smtClean="0">
                <a:solidFill>
                  <a:schemeClr val="accent1">
                    <a:lumMod val="60000"/>
                    <a:lumOff val="40000"/>
                  </a:schemeClr>
                </a:solidFill>
                <a:effectLst>
                  <a:outerShdw blurRad="38100" dist="38100" dir="2700000" algn="tl">
                    <a:srgbClr val="000000">
                      <a:alpha val="43137"/>
                    </a:srgbClr>
                  </a:outerShdw>
                </a:effectLst>
                <a:latin typeface="Comic Sans MS" pitchFamily="66" charset="0"/>
              </a:rPr>
              <a:t>целей</a:t>
            </a:r>
          </a:p>
          <a:p>
            <a:pPr algn="just">
              <a:buSzPct val="90000"/>
              <a:buFont typeface="Wingdings" pitchFamily="2" charset="2"/>
              <a:buChar char="§"/>
            </a:pPr>
            <a:r>
              <a:rPr lang="ru-RU" sz="1400" b="1" dirty="0" smtClean="0">
                <a:solidFill>
                  <a:schemeClr val="accent1">
                    <a:lumMod val="60000"/>
                    <a:lumOff val="40000"/>
                  </a:schemeClr>
                </a:solidFill>
                <a:effectLst>
                  <a:outerShdw blurRad="38100" dist="38100" dir="2700000" algn="tl">
                    <a:srgbClr val="000000">
                      <a:alpha val="43137"/>
                    </a:srgbClr>
                  </a:outerShdw>
                </a:effectLst>
                <a:latin typeface="Comic Sans MS" pitchFamily="66" charset="0"/>
              </a:rPr>
              <a:t>Ослабление социальных </a:t>
            </a:r>
            <a:r>
              <a:rPr lang="ru-RU" sz="1400" b="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институтов, чрезмерно высокие темпы социально-экономических и политических преобразований в связи с переходом постсоциалистических стран к рыночной системе хозяйствования. Отсутствие или несовершенство законодательства или контроля его исполнения в сочетании с резким обострением социально-экономических проблем является в этих условиях благоприятной средой для развития наркобизнеса. </a:t>
            </a:r>
            <a:endParaRPr lang="ru-RU" sz="1400" b="1" dirty="0" smtClean="0">
              <a:solidFill>
                <a:schemeClr val="accent1">
                  <a:lumMod val="60000"/>
                  <a:lumOff val="40000"/>
                </a:schemeClr>
              </a:solidFill>
              <a:effectLst>
                <a:outerShdw blurRad="38100" dist="38100" dir="2700000" algn="tl">
                  <a:srgbClr val="000000">
                    <a:alpha val="43137"/>
                  </a:srgbClr>
                </a:outerShdw>
              </a:effectLst>
              <a:latin typeface="Comic Sans MS" pitchFamily="66" charset="0"/>
            </a:endParaRPr>
          </a:p>
          <a:p>
            <a:pPr algn="just">
              <a:buSzPct val="90000"/>
              <a:buFont typeface="Wingdings" pitchFamily="2" charset="2"/>
              <a:buChar char="§"/>
            </a:pPr>
            <a:r>
              <a:rPr lang="ru-RU" sz="1400" b="1" dirty="0" smtClean="0">
                <a:solidFill>
                  <a:schemeClr val="accent1">
                    <a:lumMod val="60000"/>
                    <a:lumOff val="40000"/>
                  </a:schemeClr>
                </a:solidFill>
                <a:effectLst>
                  <a:outerShdw blurRad="38100" dist="38100" dir="2700000" algn="tl">
                    <a:srgbClr val="000000">
                      <a:alpha val="43137"/>
                    </a:srgbClr>
                  </a:outerShdw>
                </a:effectLst>
                <a:latin typeface="Comic Sans MS" pitchFamily="66" charset="0"/>
              </a:rPr>
              <a:t>Коррумпированность </a:t>
            </a:r>
            <a:r>
              <a:rPr lang="ru-RU" sz="1400" b="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правительств, члены которых получают огромную прибыль от противозаконной деятельности и потому не предпринимают никаких мер для ее сокращения или сдерживания. </a:t>
            </a:r>
            <a:r>
              <a:rPr lang="ru-RU" sz="1400" b="1" dirty="0" smtClean="0">
                <a:solidFill>
                  <a:schemeClr val="accent1">
                    <a:lumMod val="60000"/>
                    <a:lumOff val="40000"/>
                  </a:schemeClr>
                </a:solidFill>
                <a:effectLst>
                  <a:outerShdw blurRad="38100" dist="38100" dir="2700000" algn="tl">
                    <a:srgbClr val="000000">
                      <a:alpha val="43137"/>
                    </a:srgbClr>
                  </a:outerShdw>
                </a:effectLst>
                <a:latin typeface="Comic Sans MS" pitchFamily="66" charset="0"/>
              </a:rPr>
              <a:t>Увеличивающийся </a:t>
            </a:r>
            <a:r>
              <a:rPr lang="ru-RU" sz="1400" b="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спрос на незаконные товары, легкость преодоления пограничных барьеров для ввоза наркотиков.</a:t>
            </a:r>
          </a:p>
          <a:p>
            <a:pPr algn="just">
              <a:buSzPct val="90000"/>
              <a:buFont typeface="Wingdings" pitchFamily="2" charset="2"/>
              <a:buChar char="§"/>
            </a:pPr>
            <a:r>
              <a:rPr lang="ru-RU" sz="1400" b="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Сохранение неравенства между промышленно развитыми и развивающимися государствами, невыгодное положение, в которое поставлены последние в системе международной торговли, препятствуют их нормальному экономическому прогрессу и реализации возможностей, предоставляемых законной коммерческой деятельностью. Привлекательной альтернативой нищете становится выбор противоправных способов бизнеса. </a:t>
            </a:r>
            <a:endParaRPr lang="ru-RU" sz="1400" b="1" dirty="0" smtClean="0">
              <a:solidFill>
                <a:schemeClr val="accent1">
                  <a:lumMod val="60000"/>
                  <a:lumOff val="40000"/>
                </a:schemeClr>
              </a:solidFill>
              <a:effectLst>
                <a:outerShdw blurRad="38100" dist="38100" dir="2700000" algn="tl">
                  <a:srgbClr val="000000">
                    <a:alpha val="43137"/>
                  </a:srgbClr>
                </a:outerShdw>
              </a:effectLst>
              <a:latin typeface="Comic Sans MS" pitchFamily="66" charset="0"/>
            </a:endParaRPr>
          </a:p>
          <a:p>
            <a:pPr algn="just">
              <a:buSzPct val="90000"/>
              <a:buFont typeface="Wingdings" pitchFamily="2" charset="2"/>
              <a:buChar char="§"/>
            </a:pPr>
            <a:r>
              <a:rPr lang="ru-RU" sz="1400" b="1" dirty="0" smtClean="0">
                <a:solidFill>
                  <a:schemeClr val="accent1">
                    <a:lumMod val="60000"/>
                    <a:lumOff val="40000"/>
                  </a:schemeClr>
                </a:solidFill>
                <a:effectLst>
                  <a:outerShdw blurRad="38100" dist="38100" dir="2700000" algn="tl">
                    <a:srgbClr val="000000">
                      <a:alpha val="43137"/>
                    </a:srgbClr>
                  </a:outerShdw>
                </a:effectLst>
                <a:latin typeface="Comic Sans MS" pitchFamily="66" charset="0"/>
              </a:rPr>
              <a:t>Экономические </a:t>
            </a:r>
            <a:r>
              <a:rPr lang="ru-RU" sz="1400" b="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кризисы, стимулирующие поиск улучшения финансового положения путем участия в незаконном </a:t>
            </a:r>
            <a:r>
              <a:rPr lang="ru-RU" sz="1400" b="1" dirty="0" smtClean="0">
                <a:solidFill>
                  <a:schemeClr val="accent1">
                    <a:lumMod val="60000"/>
                    <a:lumOff val="40000"/>
                  </a:schemeClr>
                </a:solidFill>
                <a:effectLst>
                  <a:outerShdw blurRad="38100" dist="38100" dir="2700000" algn="tl">
                    <a:srgbClr val="000000">
                      <a:alpha val="43137"/>
                    </a:srgbClr>
                  </a:outerShdw>
                </a:effectLst>
                <a:latin typeface="Comic Sans MS" pitchFamily="66" charset="0"/>
              </a:rPr>
              <a:t>бизнесе. </a:t>
            </a:r>
            <a:r>
              <a:rPr lang="ru-RU" sz="1400" b="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В условиях кризиса </a:t>
            </a:r>
            <a:r>
              <a:rPr lang="ru-RU" sz="1400" b="1" dirty="0" smtClean="0">
                <a:solidFill>
                  <a:schemeClr val="accent1">
                    <a:lumMod val="60000"/>
                    <a:lumOff val="40000"/>
                  </a:schemeClr>
                </a:solidFill>
                <a:effectLst>
                  <a:outerShdw blurRad="38100" dist="38100" dir="2700000" algn="tl">
                    <a:srgbClr val="000000">
                      <a:alpha val="43137"/>
                    </a:srgbClr>
                  </a:outerShdw>
                </a:effectLst>
                <a:latin typeface="Comic Sans MS" pitchFamily="66" charset="0"/>
              </a:rPr>
              <a:t>деятельность </a:t>
            </a:r>
            <a:r>
              <a:rPr lang="ru-RU" sz="1400" b="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противозаконных формирований начинает восприниматься положительно. </a:t>
            </a:r>
            <a:r>
              <a:rPr lang="ru-RU" sz="1400" b="1" dirty="0" smtClean="0">
                <a:solidFill>
                  <a:schemeClr val="accent1">
                    <a:lumMod val="60000"/>
                    <a:lumOff val="40000"/>
                  </a:schemeClr>
                </a:solidFill>
                <a:effectLst>
                  <a:outerShdw blurRad="38100" dist="38100" dir="2700000" algn="tl">
                    <a:srgbClr val="000000">
                      <a:alpha val="43137"/>
                    </a:srgbClr>
                  </a:outerShdw>
                </a:effectLst>
                <a:latin typeface="Comic Sans MS" pitchFamily="66" charset="0"/>
              </a:rPr>
              <a:t> </a:t>
            </a:r>
            <a:endParaRPr lang="ru-RU" sz="1400" b="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endParaRPr>
          </a:p>
        </p:txBody>
      </p:sp>
    </p:spTree>
    <p:extLst>
      <p:ext uri="{BB962C8B-B14F-4D97-AF65-F5344CB8AC3E}">
        <p14:creationId xmlns:p14="http://schemas.microsoft.com/office/powerpoint/2010/main" val="34676319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403648" y="476672"/>
            <a:ext cx="7632848" cy="5976664"/>
          </a:xfrm>
        </p:spPr>
        <p:txBody>
          <a:bodyPr>
            <a:normAutofit fontScale="85000" lnSpcReduction="20000"/>
          </a:bodyPr>
          <a:lstStyle/>
          <a:p>
            <a:pPr marL="82296" indent="0" algn="just">
              <a:buNone/>
            </a:pPr>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В целом, среди причин, по которым наркотики так легко прижились в России безусловно самыми вескими являются следующие:</a:t>
            </a:r>
          </a:p>
          <a:p>
            <a:pPr algn="just"/>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развал системы детских и молодежных организаций;</a:t>
            </a:r>
          </a:p>
          <a:p>
            <a:pPr algn="just"/>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резкое изменение социального статуса - расслоение в обществе;</a:t>
            </a:r>
          </a:p>
          <a:p>
            <a:pPr algn="just"/>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массированное влияние западной культуры и пропаганда западного стиля жизни;</a:t>
            </a:r>
          </a:p>
          <a:p>
            <a:pPr algn="just"/>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ценностный кризис в обществе - потеря жизненных ценностей;</a:t>
            </a:r>
          </a:p>
          <a:p>
            <a:pPr algn="just"/>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ослабление семейных связей (в частных случаях).</a:t>
            </a:r>
          </a:p>
        </p:txBody>
      </p:sp>
    </p:spTree>
    <p:extLst>
      <p:ext uri="{BB962C8B-B14F-4D97-AF65-F5344CB8AC3E}">
        <p14:creationId xmlns:p14="http://schemas.microsoft.com/office/powerpoint/2010/main" val="8354286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755576" y="0"/>
            <a:ext cx="8388424" cy="6858000"/>
          </a:xfrm>
        </p:spPr>
        <p:txBody>
          <a:bodyPr>
            <a:normAutofit/>
          </a:bodyPr>
          <a:lstStyle/>
          <a:p>
            <a:pPr marL="82296" indent="0" algn="just">
              <a:buNone/>
            </a:pPr>
            <a:r>
              <a:rPr lang="ru-RU" sz="4000" i="1" dirty="0" smtClean="0">
                <a:solidFill>
                  <a:schemeClr val="accent1">
                    <a:lumMod val="60000"/>
                    <a:lumOff val="40000"/>
                  </a:schemeClr>
                </a:solidFill>
                <a:effectLst>
                  <a:outerShdw blurRad="38100" dist="38100" dir="2700000" algn="tl">
                    <a:srgbClr val="000000">
                      <a:alpha val="43137"/>
                    </a:srgbClr>
                  </a:outerShdw>
                </a:effectLst>
                <a:latin typeface="Comic Sans MS" pitchFamily="66" charset="0"/>
              </a:rPr>
              <a:t>     Стремительное </a:t>
            </a:r>
            <a:r>
              <a:rPr lang="ru-RU" sz="4000"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распространение наркотиков и наркомании среди молодежи связано с одновременным существованием нескольких групп </a:t>
            </a:r>
            <a:r>
              <a:rPr lang="ru-RU" sz="4000" i="1" dirty="0" smtClean="0">
                <a:solidFill>
                  <a:schemeClr val="accent1">
                    <a:lumMod val="60000"/>
                    <a:lumOff val="40000"/>
                  </a:schemeClr>
                </a:solidFill>
                <a:effectLst>
                  <a:outerShdw blurRad="38100" dist="38100" dir="2700000" algn="tl">
                    <a:srgbClr val="000000">
                      <a:alpha val="43137"/>
                    </a:srgbClr>
                  </a:outerShdw>
                </a:effectLst>
                <a:latin typeface="Comic Sans MS" pitchFamily="66" charset="0"/>
              </a:rPr>
              <a:t>факторов: </a:t>
            </a:r>
          </a:p>
          <a:p>
            <a:pPr algn="just"/>
            <a:r>
              <a:rPr lang="ru-RU" sz="4000" i="1" dirty="0" smtClean="0">
                <a:solidFill>
                  <a:schemeClr val="accent1">
                    <a:lumMod val="60000"/>
                    <a:lumOff val="40000"/>
                  </a:schemeClr>
                </a:solidFill>
                <a:effectLst>
                  <a:outerShdw blurRad="38100" dist="38100" dir="2700000" algn="tl">
                    <a:srgbClr val="000000">
                      <a:alpha val="43137"/>
                    </a:srgbClr>
                  </a:outerShdw>
                </a:effectLst>
                <a:latin typeface="Comic Sans MS" pitchFamily="66" charset="0"/>
                <a:hlinkClick r:id="rId2" action="ppaction://hlinksldjump"/>
              </a:rPr>
              <a:t>Социальные факторы</a:t>
            </a:r>
            <a:endParaRPr lang="ru-RU" sz="4000" i="1" dirty="0" smtClean="0">
              <a:solidFill>
                <a:schemeClr val="accent1">
                  <a:lumMod val="60000"/>
                  <a:lumOff val="40000"/>
                </a:schemeClr>
              </a:solidFill>
              <a:effectLst>
                <a:outerShdw blurRad="38100" dist="38100" dir="2700000" algn="tl">
                  <a:srgbClr val="000000">
                    <a:alpha val="43137"/>
                  </a:srgbClr>
                </a:outerShdw>
              </a:effectLst>
              <a:latin typeface="Comic Sans MS" pitchFamily="66" charset="0"/>
            </a:endParaRPr>
          </a:p>
          <a:p>
            <a:pPr algn="just"/>
            <a:r>
              <a:rPr lang="ru-RU" sz="4000" i="1" dirty="0" err="1" smtClean="0">
                <a:solidFill>
                  <a:schemeClr val="accent1">
                    <a:lumMod val="60000"/>
                    <a:lumOff val="40000"/>
                  </a:schemeClr>
                </a:solidFill>
                <a:effectLst>
                  <a:outerShdw blurRad="38100" dist="38100" dir="2700000" algn="tl">
                    <a:srgbClr val="000000">
                      <a:alpha val="43137"/>
                    </a:srgbClr>
                  </a:outerShdw>
                </a:effectLst>
                <a:latin typeface="Comic Sans MS" pitchFamily="66" charset="0"/>
                <a:hlinkClick r:id="rId3" action="ppaction://hlinksldjump"/>
              </a:rPr>
              <a:t>Микросоциальные</a:t>
            </a:r>
            <a:r>
              <a:rPr lang="ru-RU" sz="4000" i="1" dirty="0" smtClean="0">
                <a:solidFill>
                  <a:schemeClr val="accent1">
                    <a:lumMod val="60000"/>
                    <a:lumOff val="40000"/>
                  </a:schemeClr>
                </a:solidFill>
                <a:effectLst>
                  <a:outerShdw blurRad="38100" dist="38100" dir="2700000" algn="tl">
                    <a:srgbClr val="000000">
                      <a:alpha val="43137"/>
                    </a:srgbClr>
                  </a:outerShdw>
                </a:effectLst>
                <a:latin typeface="Comic Sans MS" pitchFamily="66" charset="0"/>
                <a:hlinkClick r:id="rId3" action="ppaction://hlinksldjump"/>
              </a:rPr>
              <a:t> факторы</a:t>
            </a:r>
            <a:endParaRPr lang="ru-RU" sz="4000" i="1" dirty="0" smtClean="0">
              <a:solidFill>
                <a:schemeClr val="accent1">
                  <a:lumMod val="60000"/>
                  <a:lumOff val="40000"/>
                </a:schemeClr>
              </a:solidFill>
              <a:effectLst>
                <a:outerShdw blurRad="38100" dist="38100" dir="2700000" algn="tl">
                  <a:srgbClr val="000000">
                    <a:alpha val="43137"/>
                  </a:srgbClr>
                </a:outerShdw>
              </a:effectLst>
              <a:latin typeface="Comic Sans MS" pitchFamily="66" charset="0"/>
            </a:endParaRPr>
          </a:p>
          <a:p>
            <a:pPr algn="just"/>
            <a:r>
              <a:rPr lang="ru-RU" sz="4000"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hlinkClick r:id="rId4" action="ppaction://hlinksldjump"/>
              </a:rPr>
              <a:t>Психопатологические факторы</a:t>
            </a:r>
            <a:endParaRPr lang="ru-RU" sz="4000"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endParaRPr>
          </a:p>
        </p:txBody>
      </p:sp>
    </p:spTree>
    <p:extLst>
      <p:ext uri="{BB962C8B-B14F-4D97-AF65-F5344CB8AC3E}">
        <p14:creationId xmlns:p14="http://schemas.microsoft.com/office/powerpoint/2010/main" val="14193968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03648" y="-171400"/>
            <a:ext cx="7498080" cy="1143000"/>
          </a:xfrm>
        </p:spPr>
        <p:txBody>
          <a:bodyPr/>
          <a:lstStyle/>
          <a:p>
            <a:pPr algn="ctr"/>
            <a:r>
              <a:rPr lang="ru-RU" b="1" dirty="0">
                <a:latin typeface="Comic Sans MS" pitchFamily="66" charset="0"/>
              </a:rPr>
              <a:t>Социальные факторы</a:t>
            </a:r>
          </a:p>
        </p:txBody>
      </p:sp>
      <p:sp>
        <p:nvSpPr>
          <p:cNvPr id="3" name="Объект 2"/>
          <p:cNvSpPr>
            <a:spLocks noGrp="1"/>
          </p:cNvSpPr>
          <p:nvPr>
            <p:ph idx="1"/>
          </p:nvPr>
        </p:nvSpPr>
        <p:spPr>
          <a:xfrm>
            <a:off x="813373" y="980728"/>
            <a:ext cx="8316416" cy="6093296"/>
          </a:xfrm>
        </p:spPr>
        <p:txBody>
          <a:bodyPr>
            <a:noAutofit/>
          </a:bodyPr>
          <a:lstStyle/>
          <a:p>
            <a:pPr algn="just"/>
            <a:r>
              <a:rPr lang="ru-RU" sz="2400"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Высокий уровень экономической и уголовной преступности в стране.</a:t>
            </a:r>
          </a:p>
          <a:p>
            <a:pPr algn="just"/>
            <a:r>
              <a:rPr lang="ru-RU" sz="2400"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Низкая степень правового воспитания граждан; недостаточная степень эффективности деятельности исполнительной власти.</a:t>
            </a:r>
          </a:p>
          <a:p>
            <a:pPr algn="just"/>
            <a:r>
              <a:rPr lang="ru-RU" sz="2400"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Недостаточно разработанная молодежная политика, отсутствие у молодежи реальных форм индивидуального самовыражения, сокращение "позитивных форм" досуга; </a:t>
            </a:r>
            <a:endParaRPr lang="ru-RU" sz="2400" i="1" dirty="0" smtClean="0">
              <a:solidFill>
                <a:schemeClr val="accent1">
                  <a:lumMod val="60000"/>
                  <a:lumOff val="40000"/>
                </a:schemeClr>
              </a:solidFill>
              <a:effectLst>
                <a:outerShdw blurRad="38100" dist="38100" dir="2700000" algn="tl">
                  <a:srgbClr val="000000">
                    <a:alpha val="43137"/>
                  </a:srgbClr>
                </a:outerShdw>
              </a:effectLst>
              <a:latin typeface="Comic Sans MS" pitchFamily="66" charset="0"/>
            </a:endParaRPr>
          </a:p>
          <a:p>
            <a:pPr algn="just"/>
            <a:r>
              <a:rPr lang="ru-RU" sz="2400" i="1" dirty="0" smtClean="0">
                <a:solidFill>
                  <a:schemeClr val="accent1">
                    <a:lumMod val="60000"/>
                    <a:lumOff val="40000"/>
                  </a:schemeClr>
                </a:solidFill>
                <a:effectLst>
                  <a:outerShdw blurRad="38100" dist="38100" dir="2700000" algn="tl">
                    <a:srgbClr val="000000">
                      <a:alpha val="43137"/>
                    </a:srgbClr>
                  </a:outerShdw>
                </a:effectLst>
                <a:latin typeface="Comic Sans MS" pitchFamily="66" charset="0"/>
              </a:rPr>
              <a:t>Недостаточная </a:t>
            </a:r>
            <a:r>
              <a:rPr lang="ru-RU" sz="2400"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степень гражданского сознания. Пробелы в федеральном законодательстве, особенно в вопросах обеспечения населения антинаркотической пропагандой и противодействия пропаганде наркотиков.</a:t>
            </a:r>
          </a:p>
        </p:txBody>
      </p:sp>
    </p:spTree>
    <p:extLst>
      <p:ext uri="{BB962C8B-B14F-4D97-AF65-F5344CB8AC3E}">
        <p14:creationId xmlns:p14="http://schemas.microsoft.com/office/powerpoint/2010/main" val="9763318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03648" y="0"/>
            <a:ext cx="7498080" cy="1143000"/>
          </a:xfrm>
        </p:spPr>
        <p:txBody>
          <a:bodyPr/>
          <a:lstStyle/>
          <a:p>
            <a:pPr algn="ctr"/>
            <a:r>
              <a:rPr lang="ru-RU" b="1" dirty="0" err="1"/>
              <a:t>Микросоциальные</a:t>
            </a:r>
            <a:r>
              <a:rPr lang="ru-RU" b="1" dirty="0"/>
              <a:t> факторы</a:t>
            </a:r>
          </a:p>
        </p:txBody>
      </p:sp>
      <p:sp>
        <p:nvSpPr>
          <p:cNvPr id="3" name="Объект 2"/>
          <p:cNvSpPr>
            <a:spLocks noGrp="1"/>
          </p:cNvSpPr>
          <p:nvPr>
            <p:ph idx="1"/>
          </p:nvPr>
        </p:nvSpPr>
        <p:spPr>
          <a:xfrm>
            <a:off x="1043608" y="980728"/>
            <a:ext cx="8100392" cy="5877272"/>
          </a:xfrm>
        </p:spPr>
        <p:txBody>
          <a:bodyPr>
            <a:normAutofit fontScale="70000" lnSpcReduction="20000"/>
          </a:bodyPr>
          <a:lstStyle/>
          <a:p>
            <a:pPr algn="just"/>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изменение "системы ценностей" в сочетании с ревизией прошлого приводит к снижению авторитета старшего поколения в глазах молодежи;</a:t>
            </a:r>
          </a:p>
          <a:p>
            <a:pPr algn="just"/>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алкоголизм одного или обоих родителей в современных условиях является более значимым фактором риска заболеваемости </a:t>
            </a:r>
            <a:r>
              <a:rPr lang="ru-RU" i="1" dirty="0" err="1">
                <a:solidFill>
                  <a:schemeClr val="accent1">
                    <a:lumMod val="60000"/>
                    <a:lumOff val="40000"/>
                  </a:schemeClr>
                </a:solidFill>
                <a:effectLst>
                  <a:outerShdw blurRad="38100" dist="38100" dir="2700000" algn="tl">
                    <a:srgbClr val="000000">
                      <a:alpha val="43137"/>
                    </a:srgbClr>
                  </a:outerShdw>
                </a:effectLst>
                <a:latin typeface="Comic Sans MS" pitchFamily="66" charset="0"/>
              </a:rPr>
              <a:t>нарко</a:t>
            </a:r>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 и токсикоманиями у детей и подростков, ввиду более быстрой </a:t>
            </a:r>
            <a:r>
              <a:rPr lang="ru-RU" i="1" dirty="0" err="1">
                <a:solidFill>
                  <a:schemeClr val="accent1">
                    <a:lumMod val="60000"/>
                    <a:lumOff val="40000"/>
                  </a:schemeClr>
                </a:solidFill>
                <a:effectLst>
                  <a:outerShdw blurRad="38100" dist="38100" dir="2700000" algn="tl">
                    <a:srgbClr val="000000">
                      <a:alpha val="43137"/>
                    </a:srgbClr>
                  </a:outerShdw>
                </a:effectLst>
                <a:latin typeface="Comic Sans MS" pitchFamily="66" charset="0"/>
              </a:rPr>
              <a:t>десоциализации</a:t>
            </a:r>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 больных хроническим алкоголизмом, потерей ими источников средств существования, и в ряде случаев жилья, что в свою очередь обусловлено низким уровнем социальной помощи этому контингенту.</a:t>
            </a:r>
          </a:p>
          <a:p>
            <a:pPr algn="just"/>
            <a:r>
              <a:rPr lang="ru-RU" i="1" dirty="0">
                <a:solidFill>
                  <a:schemeClr val="accent1">
                    <a:lumMod val="60000"/>
                    <a:lumOff val="40000"/>
                  </a:schemeClr>
                </a:solidFill>
                <a:effectLst>
                  <a:outerShdw blurRad="38100" dist="38100" dir="2700000" algn="tl">
                    <a:srgbClr val="000000">
                      <a:alpha val="43137"/>
                    </a:srgbClr>
                  </a:outerShdw>
                </a:effectLst>
                <a:latin typeface="Comic Sans MS" pitchFamily="66" charset="0"/>
              </a:rPr>
              <a:t>разрушение стандартов этики, морали и религиозности общества как основы для этических и моральных стандартов семьи, на фоне разрушения этических концепций и постулатов времен социализма. Недостаточная информированность родителей в вопросах формирования антинаркотических установок в сознании детей.</a:t>
            </a:r>
          </a:p>
          <a:p>
            <a:pPr algn="just"/>
            <a:endParaRPr lang="ru-RU" dirty="0"/>
          </a:p>
        </p:txBody>
      </p:sp>
    </p:spTree>
    <p:extLst>
      <p:ext uri="{BB962C8B-B14F-4D97-AF65-F5344CB8AC3E}">
        <p14:creationId xmlns:p14="http://schemas.microsoft.com/office/powerpoint/2010/main" val="235217796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167</TotalTime>
  <Words>4723</Words>
  <Application>Microsoft Office PowerPoint</Application>
  <PresentationFormat>Экран (4:3)</PresentationFormat>
  <Paragraphs>128</Paragraphs>
  <Slides>34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34</vt:i4>
      </vt:variant>
    </vt:vector>
  </HeadingPairs>
  <TitlesOfParts>
    <vt:vector size="35" baseType="lpstr">
      <vt:lpstr>Солнцестояние</vt:lpstr>
      <vt:lpstr>Наркомания и наркобизнес</vt:lpstr>
      <vt:lpstr>Презентация PowerPoint</vt:lpstr>
      <vt:lpstr>Презентация PowerPoint</vt:lpstr>
      <vt:lpstr>Презентация PowerPoint</vt:lpstr>
      <vt:lpstr>Причины появления наркомании в России</vt:lpstr>
      <vt:lpstr>Презентация PowerPoint</vt:lpstr>
      <vt:lpstr>Презентация PowerPoint</vt:lpstr>
      <vt:lpstr>Социальные факторы</vt:lpstr>
      <vt:lpstr>Микросоциальные факторы</vt:lpstr>
      <vt:lpstr>Психопатологические факторы</vt:lpstr>
      <vt:lpstr>Презентация PowerPoint</vt:lpstr>
      <vt:lpstr>Проблема наркомании</vt:lpstr>
      <vt:lpstr>Как человек превращается в наркомана</vt:lpstr>
      <vt:lpstr>Особенности и тенденции наркомании в России</vt:lpstr>
      <vt:lpstr>Способы транспортировки наркотиков</vt:lpstr>
      <vt:lpstr>Метадон</vt:lpstr>
      <vt:lpstr> Наркотик для детей. Крэк</vt:lpstr>
      <vt:lpstr>Цифровые наркотики</vt:lpstr>
      <vt:lpstr>Синтетические наркотики</vt:lpstr>
      <vt:lpstr>Спайс</vt:lpstr>
      <vt:lpstr>Последствия курения спайсов</vt:lpstr>
      <vt:lpstr>Легализация торговли наркотиками</vt:lpstr>
      <vt:lpstr>Законспирированность</vt:lpstr>
      <vt:lpstr>Торговля опиумом в Китае. 18 век</vt:lpstr>
      <vt:lpstr>Разнообразные методы лечения наркомании</vt:lpstr>
      <vt:lpstr>Реабилитация</vt:lpstr>
      <vt:lpstr>Группы Анонимных Наркоманов и Анонимных Алкоголиков</vt:lpstr>
      <vt:lpstr>Кодирование</vt:lpstr>
      <vt:lpstr>Полная изоляция от общества в поселениях</vt:lpstr>
      <vt:lpstr>Комы</vt:lpstr>
      <vt:lpstr> Таблетки, капли, снадобья и т.п.</vt:lpstr>
      <vt:lpstr>Будущее</vt:lpstr>
      <vt:lpstr>Куда обратиться?</vt:lpstr>
      <vt:lpstr>Источники информации</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Наркомания и наркобизнес</dc:title>
  <dc:creator>Юля</dc:creator>
  <cp:lastModifiedBy>Юля</cp:lastModifiedBy>
  <cp:revision>17</cp:revision>
  <dcterms:created xsi:type="dcterms:W3CDTF">2016-05-08T08:49:35Z</dcterms:created>
  <dcterms:modified xsi:type="dcterms:W3CDTF">2016-05-09T16:03:58Z</dcterms:modified>
  <cp:contentStatus>Окончательное</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arkAsFinal">
    <vt:bool>true</vt:bool>
  </property>
</Properties>
</file>