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  <p:sldMasterId id="2147483877" r:id="rId2"/>
  </p:sldMasterIdLst>
  <p:sldIdLst>
    <p:sldId id="324" r:id="rId3"/>
    <p:sldId id="314" r:id="rId4"/>
    <p:sldId id="273" r:id="rId5"/>
    <p:sldId id="259" r:id="rId6"/>
    <p:sldId id="295" r:id="rId7"/>
    <p:sldId id="260" r:id="rId8"/>
    <p:sldId id="278" r:id="rId9"/>
    <p:sldId id="279" r:id="rId10"/>
    <p:sldId id="302" r:id="rId11"/>
    <p:sldId id="303" r:id="rId12"/>
    <p:sldId id="262" r:id="rId13"/>
    <p:sldId id="292" r:id="rId14"/>
    <p:sldId id="301" r:id="rId15"/>
    <p:sldId id="267" r:id="rId16"/>
    <p:sldId id="268" r:id="rId17"/>
    <p:sldId id="311" r:id="rId18"/>
    <p:sldId id="304" r:id="rId19"/>
    <p:sldId id="294" r:id="rId20"/>
    <p:sldId id="264" r:id="rId21"/>
    <p:sldId id="293" r:id="rId22"/>
    <p:sldId id="322" r:id="rId23"/>
    <p:sldId id="266" r:id="rId24"/>
    <p:sldId id="287" r:id="rId25"/>
    <p:sldId id="305" r:id="rId26"/>
    <p:sldId id="315" r:id="rId27"/>
    <p:sldId id="317" r:id="rId28"/>
    <p:sldId id="316" r:id="rId29"/>
    <p:sldId id="307" r:id="rId30"/>
    <p:sldId id="313" r:id="rId31"/>
    <p:sldId id="323" r:id="rId32"/>
    <p:sldId id="318" r:id="rId33"/>
    <p:sldId id="325" r:id="rId34"/>
    <p:sldId id="319" r:id="rId35"/>
    <p:sldId id="327" r:id="rId36"/>
    <p:sldId id="326" r:id="rId37"/>
    <p:sldId id="328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23A8E"/>
    <a:srgbClr val="5F93FB"/>
    <a:srgbClr val="FEE0AE"/>
    <a:srgbClr val="FED5C2"/>
    <a:srgbClr val="FECAE5"/>
    <a:srgbClr val="FBFD9F"/>
    <a:srgbClr val="FEB2DA"/>
    <a:srgbClr val="E507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4" autoAdjust="0"/>
    <p:restoredTop sz="94333" autoAdjust="0"/>
  </p:normalViewPr>
  <p:slideViewPr>
    <p:cSldViewPr>
      <p:cViewPr varScale="1">
        <p:scale>
          <a:sx n="100" d="100"/>
          <a:sy n="100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2982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982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B79C69-5DA7-4C82-9321-0B429824B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372CA-251B-462B-828C-3EF53E16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1DD3-F7A9-4A29-B0CD-238C3B348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F064A-B51E-4E34-988E-87E4A43C6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D9F26-D184-44F3-8FF3-8483AB949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890A3-B10D-4D88-BA3F-E6DD1D1C9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304800"/>
            <a:ext cx="8001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F55DF-EF47-437E-A4BE-3298FB461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471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71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9B38EF-83D6-4EE4-BABB-1C82DB272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B3461-C448-4AB4-A153-CA4DED08F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32507-7D02-4006-BD83-D865E9596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60D1B-4DC7-444A-9A1E-3C664BDE9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2C476-3DB3-47BE-9CC5-386B0C849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41BB7-62BF-41DD-819F-6321FC839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67760-8589-4C17-BAFA-9520257DC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56167-F949-4D24-BC57-4274E51DD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84B34-30EB-4D63-96EC-477802E04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02F5-3C3E-418C-A12A-1365F9549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4357E-02DD-4A68-A23D-B59F93BB9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8A5C6-6491-4093-B9EE-C3FD614BC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58DCE-D2F2-4ABF-9420-5FD980716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D9E3-65BD-4B5B-80EB-CD9CFA81C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950B3-A24B-4C58-BEE6-8A65BEBC9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D6CE0-6FBB-427E-81AD-E4E32295C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717B3-7DF2-4BE8-AB5B-5A2AA359A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7ED42-BE0F-406A-9900-7E74D81F0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F7D04-9AD8-4D04-B076-0CC132349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2FCA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615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615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628741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2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3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4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5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6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4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1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6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5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1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616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62876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6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7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8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9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9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879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2879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879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15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62879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879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879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14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8801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8802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8803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+mn-lt"/>
              </a:defRPr>
            </a:lvl1pPr>
          </a:lstStyle>
          <a:p>
            <a:pPr>
              <a:defRPr/>
            </a:pPr>
            <a:fld id="{27A4BD9F-88E9-4E78-A4A0-22D9CA581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2FCA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6461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61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17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6461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61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461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61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616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616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61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CE1AE02-2B87-472F-91E2-C0A510C14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0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&#1040;&#1076;&#1084;&#1080;&#1085;\&#1056;&#1072;&#1073;&#1086;&#1095;&#1080;&#1081;%20&#1089;&#1090;&#1086;&#1083;\&#1060;&#1048;&#1047;&#1048;&#1050;&#1040;\&#1091;&#1088;&#1086;&#1082;&#1080;%2010%20&#1082;&#1083;&#1072;&#1089;&#1089;\&#1090;&#1074;&#1105;&#1088;&#1076;&#1099;&#1077;%20&#1090;&#1077;&#1083;&#1072;\2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A0%D0%B5%D0%B9%D0%BD%D0%B8%D1%82%D1%86%D0%B5%D1%80&amp;action=edit&amp;redlink=1" TargetMode="External"/><Relationship Id="rId2" Type="http://schemas.openxmlformats.org/officeDocument/2006/relationships/hyperlink" Target="http://ru.wikipedia.org/wiki/188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shop.ru/mxshop.asp?product=353868&amp;st=0" TargetMode="Externa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hyperlink" Target="http://ru.wikipedia.org/wiki/%D0%93%D0%B8%D0%BB%D1%8C%D0%B7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{BE24320D-4593-4925-930C-D74AAA665DDE}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Графит</a:t>
            </a:r>
          </a:p>
        </p:txBody>
      </p:sp>
      <p:pic>
        <p:nvPicPr>
          <p:cNvPr id="761860" name="Picture 4" descr="1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557338"/>
            <a:ext cx="36290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5"/>
          <p:cNvGraphicFramePr>
            <a:graphicFrameLocks noChangeAspect="1"/>
          </p:cNvGraphicFramePr>
          <p:nvPr>
            <p:ph idx="1"/>
          </p:nvPr>
        </p:nvGraphicFramePr>
        <p:xfrm>
          <a:off x="755650" y="1700213"/>
          <a:ext cx="3311525" cy="3101975"/>
        </p:xfrm>
        <a:graphic>
          <a:graphicData uri="http://schemas.openxmlformats.org/presentationml/2006/ole">
            <p:oleObj spid="_x0000_s3074" name="Фотография Photo Editor" r:id="rId4" imgW="2104762" imgH="1971950" progId="MSPhotoEd.3">
              <p:embed/>
            </p:oleObj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1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2"/>
          <p:cNvGraphicFramePr>
            <a:graphicFrameLocks noChangeAspect="1"/>
          </p:cNvGraphicFramePr>
          <p:nvPr>
            <p:ph sz="quarter" idx="1"/>
          </p:nvPr>
        </p:nvGraphicFramePr>
        <p:xfrm>
          <a:off x="6011863" y="3573463"/>
          <a:ext cx="2879725" cy="2773362"/>
        </p:xfrm>
        <a:graphic>
          <a:graphicData uri="http://schemas.openxmlformats.org/presentationml/2006/ole">
            <p:oleObj spid="_x0000_s4098" name="Фотография Photo Editor" r:id="rId3" imgW="2572109" imgH="2476190" progId="MSPhotoEd.3">
              <p:embed/>
            </p:oleObj>
          </a:graphicData>
        </a:graphic>
      </p:graphicFrame>
      <p:pic>
        <p:nvPicPr>
          <p:cNvPr id="4102" name="Picture 8" descr="{867826C0-BE59-42AA-AA40-01F9D844AF25}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32138" y="1700213"/>
            <a:ext cx="2952750" cy="2657475"/>
          </a:xfrm>
          <a:noFill/>
        </p:spPr>
      </p:pic>
      <p:graphicFrame>
        <p:nvGraphicFramePr>
          <p:cNvPr id="4099" name="Object 15"/>
          <p:cNvGraphicFramePr>
            <a:graphicFrameLocks noChangeAspect="1"/>
          </p:cNvGraphicFramePr>
          <p:nvPr>
            <p:ph sz="quarter" idx="3"/>
          </p:nvPr>
        </p:nvGraphicFramePr>
        <p:xfrm>
          <a:off x="250825" y="3429000"/>
          <a:ext cx="2776538" cy="3024188"/>
        </p:xfrm>
        <a:graphic>
          <a:graphicData uri="http://schemas.openxmlformats.org/presentationml/2006/ole">
            <p:oleObj spid="_x0000_s4099" name="Фотография Photo Editor" r:id="rId5" imgW="2352381" imgH="2561905" progId="MSPhotoEd.3">
              <p:embed/>
            </p:oleObj>
          </a:graphicData>
        </a:graphic>
      </p:graphicFrame>
      <p:graphicFrame>
        <p:nvGraphicFramePr>
          <p:cNvPr id="4100" name="Object 18"/>
          <p:cNvGraphicFramePr>
            <a:graphicFrameLocks noChangeAspect="1"/>
          </p:cNvGraphicFramePr>
          <p:nvPr>
            <p:ph sz="quarter" idx="4"/>
          </p:nvPr>
        </p:nvGraphicFramePr>
        <p:xfrm>
          <a:off x="6084888" y="1268413"/>
          <a:ext cx="2376487" cy="1943100"/>
        </p:xfrm>
        <a:graphic>
          <a:graphicData uri="http://schemas.openxmlformats.org/presentationml/2006/ole">
            <p:oleObj spid="_x0000_s4100" name="Фотография Photo Editor" r:id="rId6" imgW="2152951" imgH="2038095" progId="MSPhotoEd.3">
              <p:embed/>
            </p:oleObj>
          </a:graphicData>
        </a:graphic>
      </p:graphicFrame>
      <p:graphicFrame>
        <p:nvGraphicFramePr>
          <p:cNvPr id="4101" name="Object 22"/>
          <p:cNvGraphicFramePr>
            <a:graphicFrameLocks noChangeAspect="1"/>
          </p:cNvGraphicFramePr>
          <p:nvPr/>
        </p:nvGraphicFramePr>
        <p:xfrm>
          <a:off x="611188" y="1341438"/>
          <a:ext cx="2105025" cy="1800225"/>
        </p:xfrm>
        <a:graphic>
          <a:graphicData uri="http://schemas.openxmlformats.org/presentationml/2006/ole">
            <p:oleObj spid="_x0000_s4101" name="Фотография Photo Editor" r:id="rId7" imgW="2104762" imgH="1971950" progId="MSPhotoEd.3">
              <p:embed/>
            </p:oleObj>
          </a:graphicData>
        </a:graphic>
      </p:graphicFrame>
      <p:sp>
        <p:nvSpPr>
          <p:cNvPr id="4103" name="WordArt 2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23749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noFill/>
                  <a:miter lim="800000"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Графит</a:t>
            </a:r>
          </a:p>
        </p:txBody>
      </p:sp>
      <p:sp>
        <p:nvSpPr>
          <p:cNvPr id="4104" name="WordArt 24"/>
          <p:cNvSpPr>
            <a:spLocks noChangeArrowheads="1" noChangeShapeType="1" noTextEdit="1"/>
          </p:cNvSpPr>
          <p:nvPr/>
        </p:nvSpPr>
        <p:spPr bwMode="auto">
          <a:xfrm>
            <a:off x="6156325" y="404813"/>
            <a:ext cx="2305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noFill/>
                  <a:miter lim="800000"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Алмаз </a:t>
            </a:r>
          </a:p>
        </p:txBody>
      </p:sp>
      <p:sp>
        <p:nvSpPr>
          <p:cNvPr id="4105" name="Rectangle 25"/>
          <p:cNvSpPr>
            <a:spLocks noChangeArrowheads="1"/>
          </p:cNvSpPr>
          <p:nvPr/>
        </p:nvSpPr>
        <p:spPr bwMode="auto">
          <a:xfrm>
            <a:off x="2555875" y="1327150"/>
            <a:ext cx="4951413" cy="39687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eaLnBrk="1" hangingPunct="1"/>
            <a:r>
              <a:rPr kumimoji="1" lang="ru-RU" sz="2000" b="1"/>
              <a:t>Графит и алмаз состоят из углерода</a:t>
            </a:r>
            <a:r>
              <a:rPr kumimoji="1" lang="ru-RU"/>
              <a:t>.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>Кристаллические решётки графита                  алмаза 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05000"/>
            <a:ext cx="3814763" cy="4114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795838" y="1905000"/>
            <a:ext cx="3814762" cy="4114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39333" name="Picture 5"/>
          <p:cNvPicPr>
            <a:picLocks noChangeAspect="1" noChangeArrowheads="1"/>
          </p:cNvPicPr>
          <p:nvPr/>
        </p:nvPicPr>
        <p:blipFill>
          <a:blip r:embed="rId2" cstate="print"/>
          <a:srcRect b="20673"/>
          <a:stretch>
            <a:fillRect/>
          </a:stretch>
        </p:blipFill>
        <p:spPr bwMode="auto">
          <a:xfrm>
            <a:off x="323850" y="1628775"/>
            <a:ext cx="41036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916113"/>
            <a:ext cx="4103687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Анизотропия кристаллов.</a:t>
            </a:r>
          </a:p>
        </p:txBody>
      </p:sp>
      <p:sp>
        <p:nvSpPr>
          <p:cNvPr id="18435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Кристаллы по –разному проводят теплоту и электрический ток в различных направлениях. </a:t>
            </a:r>
          </a:p>
          <a:p>
            <a:pPr eaLnBrk="1" hangingPunct="1"/>
            <a:r>
              <a:rPr lang="ru-RU" sz="2400" smtClean="0"/>
              <a:t>От направления зависят и оптические свойства кристаллов</a:t>
            </a:r>
          </a:p>
        </p:txBody>
      </p:sp>
      <p:sp>
        <p:nvSpPr>
          <p:cNvPr id="18436" name="Rectangle 8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759812" name="Picture 4"/>
          <p:cNvPicPr>
            <a:picLocks noChangeAspect="1" noChangeArrowheads="1"/>
          </p:cNvPicPr>
          <p:nvPr/>
        </p:nvPicPr>
        <p:blipFill>
          <a:blip r:embed="rId2" cstate="print"/>
          <a:srcRect r="1779" b="17995"/>
          <a:stretch>
            <a:fillRect/>
          </a:stretch>
        </p:blipFill>
        <p:spPr bwMode="auto">
          <a:xfrm>
            <a:off x="4787900" y="1700213"/>
            <a:ext cx="4176713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9817" name="Rectangle 9"/>
          <p:cNvSpPr>
            <a:spLocks noChangeArrowheads="1"/>
          </p:cNvSpPr>
          <p:nvPr/>
        </p:nvSpPr>
        <p:spPr bwMode="auto">
          <a:xfrm>
            <a:off x="684213" y="5949950"/>
            <a:ext cx="7848600" cy="519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Все кристаллические тела  анизотропны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5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89" name="AutoShape 13"/>
          <p:cNvSpPr>
            <a:spLocks noChangeArrowheads="1"/>
          </p:cNvSpPr>
          <p:nvPr/>
        </p:nvSpPr>
        <p:spPr bwMode="auto">
          <a:xfrm>
            <a:off x="7451725" y="2708275"/>
            <a:ext cx="576263" cy="1223963"/>
          </a:xfrm>
          <a:prstGeom prst="curvedLeftArrow">
            <a:avLst>
              <a:gd name="adj1" fmla="val 42479"/>
              <a:gd name="adj2" fmla="val 84959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059738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Монокристаллы</a:t>
            </a:r>
          </a:p>
        </p:txBody>
      </p:sp>
      <p:pic>
        <p:nvPicPr>
          <p:cNvPr id="664580" name="Picture 4" descr="{9BAD287A-C3D9-4D4B-84A1-EF95CE655607}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628775"/>
            <a:ext cx="3635375" cy="3027363"/>
          </a:xfrm>
          <a:noFill/>
        </p:spPr>
      </p:pic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39750" y="5157788"/>
            <a:ext cx="7632700" cy="3667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64585" name="Text Box 9"/>
          <p:cNvSpPr txBox="1">
            <a:spLocks noChangeArrowheads="1"/>
          </p:cNvSpPr>
          <p:nvPr/>
        </p:nvSpPr>
        <p:spPr bwMode="auto">
          <a:xfrm>
            <a:off x="1692275" y="1052513"/>
            <a:ext cx="7129463" cy="5191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Taurus" pitchFamily="34" charset="0"/>
              </a:rPr>
              <a:t>Крупные одиночные кристаллы</a:t>
            </a:r>
          </a:p>
        </p:txBody>
      </p:sp>
      <p:sp>
        <p:nvSpPr>
          <p:cNvPr id="664586" name="Text Box 10"/>
          <p:cNvSpPr txBox="1">
            <a:spLocks noChangeArrowheads="1"/>
          </p:cNvSpPr>
          <p:nvPr/>
        </p:nvSpPr>
        <p:spPr bwMode="auto">
          <a:xfrm>
            <a:off x="5940425" y="4652963"/>
            <a:ext cx="1655763" cy="650875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2FCA4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Intersidereal Quest " pitchFamily="2" charset="0"/>
              </a:rPr>
              <a:t>Кристаллы Алмаза</a:t>
            </a:r>
          </a:p>
        </p:txBody>
      </p:sp>
      <p:sp>
        <p:nvSpPr>
          <p:cNvPr id="19464" name="Rectangle 14"/>
          <p:cNvSpPr>
            <a:spLocks noChangeArrowheads="1"/>
          </p:cNvSpPr>
          <p:nvPr/>
        </p:nvSpPr>
        <p:spPr bwMode="auto">
          <a:xfrm>
            <a:off x="395288" y="5373688"/>
            <a:ext cx="8137525" cy="155257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sz="2400" b="1" u="sng">
                <a:solidFill>
                  <a:schemeClr val="tx2"/>
                </a:solidFill>
              </a:rPr>
              <a:t>Физические свойства:</a:t>
            </a:r>
          </a:p>
          <a:p>
            <a:r>
              <a:rPr lang="ru-RU" sz="2400" b="1"/>
              <a:t>1)Правильная геометрическая форма</a:t>
            </a:r>
          </a:p>
          <a:p>
            <a:r>
              <a:rPr lang="ru-RU" sz="2400" b="1"/>
              <a:t>2)Постоянная температура плавления.</a:t>
            </a:r>
          </a:p>
          <a:p>
            <a:r>
              <a:rPr lang="ru-RU" sz="2400" b="1"/>
              <a:t>3)Анизотропия.</a:t>
            </a:r>
          </a:p>
        </p:txBody>
      </p:sp>
      <p:pic>
        <p:nvPicPr>
          <p:cNvPr id="664591" name="Picture 15"/>
          <p:cNvPicPr>
            <a:picLocks noChangeAspect="1" noChangeArrowheads="1"/>
          </p:cNvPicPr>
          <p:nvPr/>
        </p:nvPicPr>
        <p:blipFill>
          <a:blip r:embed="rId3" cstate="print">
            <a:lum bright="-6000" contrast="30000"/>
          </a:blip>
          <a:srcRect l="1823" t="2650" r="1709" b="21201"/>
          <a:stretch>
            <a:fillRect/>
          </a:stretch>
        </p:blipFill>
        <p:spPr bwMode="auto">
          <a:xfrm>
            <a:off x="395288" y="1557338"/>
            <a:ext cx="36004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4592" name="Text Box 16"/>
          <p:cNvSpPr txBox="1">
            <a:spLocks noChangeArrowheads="1"/>
          </p:cNvSpPr>
          <p:nvPr/>
        </p:nvSpPr>
        <p:spPr bwMode="auto">
          <a:xfrm>
            <a:off x="539750" y="4797425"/>
            <a:ext cx="3313113" cy="457200"/>
          </a:xfrm>
          <a:prstGeom prst="rect">
            <a:avLst/>
          </a:prstGeom>
          <a:solidFill>
            <a:srgbClr val="45CCD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Монокристалл кварца.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6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6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6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66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6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589" grpId="0" animBg="1"/>
      <p:bldP spid="664585" grpId="0"/>
      <p:bldP spid="664586" grpId="0" animBg="1"/>
      <p:bldP spid="6645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17145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Поликристаллы- </a:t>
            </a:r>
          </a:p>
        </p:txBody>
      </p:sp>
      <p:pic>
        <p:nvPicPr>
          <p:cNvPr id="20483" name="Picture 4" descr="{A66C3345-937A-4457-B71E-A5C6E5EC38ED}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349500"/>
            <a:ext cx="3600450" cy="3025775"/>
          </a:xfrm>
          <a:noFill/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539750" y="998538"/>
            <a:ext cx="8064500" cy="1373187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eaLnBrk="1" hangingPunct="1"/>
            <a:r>
              <a:rPr kumimoji="1" lang="en-US" sz="2800">
                <a:solidFill>
                  <a:srgbClr val="3C2357"/>
                </a:solidFill>
                <a:latin typeface="Times New Roman" pitchFamily="18" charset="0"/>
              </a:rPr>
              <a:t>кристалл, состоящий из многочисленных</a:t>
            </a:r>
            <a:r>
              <a:rPr kumimoji="1" lang="ru-RU" sz="2800">
                <a:solidFill>
                  <a:srgbClr val="3C2357"/>
                </a:solidFill>
                <a:latin typeface="Times New Roman" pitchFamily="18" charset="0"/>
              </a:rPr>
              <a:t>, </a:t>
            </a:r>
            <a:r>
              <a:rPr kumimoji="1" lang="en-US" sz="2800">
                <a:solidFill>
                  <a:srgbClr val="3C2357"/>
                </a:solidFill>
                <a:latin typeface="Times New Roman" pitchFamily="18" charset="0"/>
              </a:rPr>
              <a:t> сросшихся между собой кристалликов</a:t>
            </a:r>
            <a:r>
              <a:rPr kumimoji="1" lang="ru-RU" sz="2800">
                <a:solidFill>
                  <a:srgbClr val="3C2357"/>
                </a:solidFill>
                <a:latin typeface="Times New Roman" pitchFamily="18" charset="0"/>
              </a:rPr>
              <a:t> (</a:t>
            </a:r>
            <a:r>
              <a:rPr kumimoji="1" lang="en-US" sz="2800">
                <a:solidFill>
                  <a:srgbClr val="3C2357"/>
                </a:solidFill>
                <a:latin typeface="Times New Roman" pitchFamily="18" charset="0"/>
              </a:rPr>
              <a:t>монокристалл</a:t>
            </a:r>
            <a:r>
              <a:rPr kumimoji="1" lang="ru-RU" sz="2800">
                <a:solidFill>
                  <a:srgbClr val="3C2357"/>
                </a:solidFill>
                <a:latin typeface="Times New Roman" pitchFamily="18" charset="0"/>
              </a:rPr>
              <a:t>ов)</a:t>
            </a:r>
            <a:endParaRPr kumimoji="1" lang="en-US" sz="2800">
              <a:solidFill>
                <a:srgbClr val="3C2357"/>
              </a:solidFill>
              <a:latin typeface="Times New Roman" pitchFamily="18" charset="0"/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611188" y="5445125"/>
            <a:ext cx="6408737" cy="146526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ru-RU" b="1">
                <a:solidFill>
                  <a:schemeClr val="tx2"/>
                </a:solidFill>
              </a:rPr>
              <a:t>Физические свойства:</a:t>
            </a:r>
          </a:p>
          <a:p>
            <a:r>
              <a:rPr lang="ru-RU" b="1"/>
              <a:t>1)Правильная форма.</a:t>
            </a:r>
          </a:p>
          <a:p>
            <a:r>
              <a:rPr lang="ru-RU" b="1"/>
              <a:t>2)Постоянная температура плавления</a:t>
            </a:r>
          </a:p>
          <a:p>
            <a:r>
              <a:rPr lang="ru-RU" b="1"/>
              <a:t>3)Изотропия (</a:t>
            </a:r>
            <a:r>
              <a:rPr lang="ru-RU">
                <a:solidFill>
                  <a:schemeClr val="tx2"/>
                </a:solidFill>
              </a:rPr>
              <a:t>т.е. их физические свойства одинаковы по всем направлениям)</a:t>
            </a:r>
          </a:p>
        </p:txBody>
      </p:sp>
      <p:pic>
        <p:nvPicPr>
          <p:cNvPr id="2048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276475"/>
            <a:ext cx="35290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4500563" y="5157788"/>
            <a:ext cx="3457575" cy="366712"/>
          </a:xfrm>
          <a:prstGeom prst="rect">
            <a:avLst/>
          </a:prstGeom>
          <a:solidFill>
            <a:srgbClr val="B8EBEE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Аметист(разновидность кварца)</a:t>
            </a:r>
          </a:p>
        </p:txBody>
      </p:sp>
      <p:pic>
        <p:nvPicPr>
          <p:cNvPr id="20488" name="Picture 10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 t="2112" r="1772" b="16988"/>
          <a:stretch>
            <a:fillRect/>
          </a:stretch>
        </p:blipFill>
        <p:spPr bwMode="auto">
          <a:xfrm>
            <a:off x="7164388" y="0"/>
            <a:ext cx="1979612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 Кристаллы</a:t>
            </a:r>
          </a:p>
        </p:txBody>
      </p:sp>
      <p:sp>
        <p:nvSpPr>
          <p:cNvPr id="21507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773126" name="2.wmv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2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341438"/>
            <a:ext cx="6626225" cy="4970462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312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Сообщения уч-ся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65957" name="Picture 5" descr="кристалл фиани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73238"/>
            <a:ext cx="4679950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379" name="Picture 3" descr="RG52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784350"/>
            <a:ext cx="2808288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1381" name="Picture 5" descr="d_039i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084888" y="333375"/>
            <a:ext cx="2808287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1384" name="Picture 8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0" y="1484313"/>
            <a:ext cx="25558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1385" name="Picture 9"/>
          <p:cNvPicPr>
            <a:picLocks noChangeAspect="1" noChangeArrowheads="1"/>
          </p:cNvPicPr>
          <p:nvPr/>
        </p:nvPicPr>
        <p:blipFill>
          <a:blip r:embed="rId5" cstate="print">
            <a:lum contrast="24000"/>
          </a:blip>
          <a:srcRect/>
          <a:stretch>
            <a:fillRect/>
          </a:stretch>
        </p:blipFill>
        <p:spPr bwMode="auto">
          <a:xfrm>
            <a:off x="2916238" y="4454525"/>
            <a:ext cx="266382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WordArt 11"/>
          <p:cNvSpPr>
            <a:spLocks noChangeArrowheads="1" noChangeShapeType="1" noTextEdit="1"/>
          </p:cNvSpPr>
          <p:nvPr/>
        </p:nvSpPr>
        <p:spPr bwMode="auto">
          <a:xfrm>
            <a:off x="0" y="188913"/>
            <a:ext cx="5111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Украшения из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бриллиантов.</a:t>
            </a:r>
          </a:p>
        </p:txBody>
      </p:sp>
      <p:pic>
        <p:nvPicPr>
          <p:cNvPr id="741391" name="Picture 15"/>
          <p:cNvPicPr>
            <a:picLocks noChangeAspect="1" noChangeArrowheads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>
            <a:off x="5795963" y="3789363"/>
            <a:ext cx="3132137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1392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4652963"/>
            <a:ext cx="2197100" cy="189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4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4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4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4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413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4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4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483350" cy="11430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aurus" pitchFamily="34" charset="0"/>
              </a:rPr>
              <a:t>Выращивание кристаллов </a:t>
            </a:r>
            <a:br>
              <a:rPr lang="ru-RU" sz="4000" smtClean="0">
                <a:latin typeface="Taurus" pitchFamily="34" charset="0"/>
              </a:rPr>
            </a:br>
            <a:endParaRPr lang="ru-RU" sz="4000" smtClean="0">
              <a:latin typeface="Taurus" pitchFamily="34" charset="0"/>
            </a:endParaRPr>
          </a:p>
        </p:txBody>
      </p:sp>
      <p:sp>
        <p:nvSpPr>
          <p:cNvPr id="24579" name="Rectangle 28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412875"/>
            <a:ext cx="3810000" cy="4606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Фианиты-искусственные бриллианты</a:t>
            </a:r>
          </a:p>
        </p:txBody>
      </p:sp>
      <p:pic>
        <p:nvPicPr>
          <p:cNvPr id="632857" name="Picture 25" descr="брилиа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781300"/>
            <a:ext cx="410368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6" descr="алма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7283">
            <a:off x="4643438" y="981075"/>
            <a:ext cx="18002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1" descr="бриллиан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5013325"/>
            <a:ext cx="1905000" cy="16891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pic>
        <p:nvPicPr>
          <p:cNvPr id="24583" name="Picture 33" descr="бриллиан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638588">
            <a:off x="5724525" y="1700213"/>
            <a:ext cx="1905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32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smtClean="0"/>
              <a:t>     </a:t>
            </a:r>
            <a:r>
              <a:rPr lang="ru-RU" sz="7200" b="1" smtClean="0">
                <a:solidFill>
                  <a:srgbClr val="E50741"/>
                </a:solidFill>
              </a:rPr>
              <a:t>?</a:t>
            </a:r>
          </a:p>
        </p:txBody>
      </p:sp>
      <p:sp>
        <p:nvSpPr>
          <p:cNvPr id="1029" name="Rectangle 12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Алмаз и графит не похожи на вид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Вот так разнолик углерод!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В природе встречается чаще графит,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С алмазом, увы, не везёт…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Графита немало, но редок алмаз 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kumimoji="1" lang="ru-RU" sz="2400" smtClean="0"/>
              <a:t>А почему? Может, знает весь класс?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sz="half" idx="4294967295"/>
          </p:nvPr>
        </p:nvGraphicFramePr>
        <p:xfrm>
          <a:off x="5148263" y="3644900"/>
          <a:ext cx="3024187" cy="2832100"/>
        </p:xfrm>
        <a:graphic>
          <a:graphicData uri="http://schemas.openxmlformats.org/presentationml/2006/ole">
            <p:oleObj spid="_x0000_s1026" name="Фотография Photo Editor" r:id="rId3" imgW="2104762" imgH="1971950" progId="MSPhotoEd.3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>
            <p:ph sz="half" idx="4294967295"/>
          </p:nvPr>
        </p:nvGraphicFramePr>
        <p:xfrm>
          <a:off x="4787900" y="188913"/>
          <a:ext cx="3529013" cy="2952750"/>
        </p:xfrm>
        <a:graphic>
          <a:graphicData uri="http://schemas.openxmlformats.org/presentationml/2006/ole">
            <p:oleObj spid="_x0000_s1027" name="Фотография Photo Editor" r:id="rId4" imgW="2152951" imgH="2038095" progId="MSPhotoEd.3">
              <p:embed/>
            </p:oleObj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Циркон и хрустальная друза</a:t>
            </a:r>
          </a:p>
        </p:txBody>
      </p:sp>
      <p:pic>
        <p:nvPicPr>
          <p:cNvPr id="25603" name="Picture 9" descr="цирк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89138"/>
            <a:ext cx="4391025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0" descr="искуственный бриллиа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1628775"/>
            <a:ext cx="38560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0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0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0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03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Знаете ли вы , что…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Карат – это единица измерения массы алмаза = 200 мг (миллиграмм)</a:t>
            </a:r>
          </a:p>
        </p:txBody>
      </p:sp>
      <p:pic>
        <p:nvPicPr>
          <p:cNvPr id="799748" name="Picture 4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3132138" y="3357563"/>
            <a:ext cx="3132137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9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388" y="1268413"/>
            <a:ext cx="896461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smtClean="0">
                <a:solidFill>
                  <a:srgbClr val="5F93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AlgeriusRough" pitchFamily="82" charset="-52"/>
              </a:rPr>
              <a:t>Расположение частиц </a:t>
            </a:r>
            <a:br>
              <a:rPr lang="ru-RU" sz="2800" b="1" smtClean="0">
                <a:solidFill>
                  <a:srgbClr val="5F93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AlgeriusRough" pitchFamily="82" charset="-52"/>
              </a:rPr>
            </a:br>
            <a:r>
              <a:rPr lang="ru-RU" sz="2800" b="1" smtClean="0">
                <a:solidFill>
                  <a:srgbClr val="5F93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_AlgeriusRough" pitchFamily="82" charset="-52"/>
              </a:rPr>
              <a:t>в кристаллическом и аморфном кварце</a:t>
            </a:r>
          </a:p>
        </p:txBody>
      </p:sp>
      <p:pic>
        <p:nvPicPr>
          <p:cNvPr id="27651" name="Picture 4" descr="{A181C63D-AFDD-4D37-874D-7F00A5E7EC54}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2492375"/>
            <a:ext cx="6624638" cy="4114800"/>
          </a:xfrm>
          <a:noFill/>
        </p:spPr>
      </p:pic>
      <p:sp>
        <p:nvSpPr>
          <p:cNvPr id="27652" name="Rectangle 9"/>
          <p:cNvSpPr>
            <a:spLocks noChangeArrowheads="1"/>
          </p:cNvSpPr>
          <p:nvPr/>
        </p:nvSpPr>
        <p:spPr bwMode="auto">
          <a:xfrm>
            <a:off x="609600" y="304800"/>
            <a:ext cx="46831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ru-RU" sz="4400">
                <a:solidFill>
                  <a:schemeClr val="tx2"/>
                </a:solidFill>
                <a:latin typeface="Tahoma" pitchFamily="34" charset="0"/>
              </a:rPr>
              <a:t>Аморфные тела.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4683125" cy="847725"/>
          </a:xfrm>
        </p:spPr>
        <p:txBody>
          <a:bodyPr/>
          <a:lstStyle/>
          <a:p>
            <a:pPr eaLnBrk="1" hangingPunct="1"/>
            <a:r>
              <a:rPr lang="ru-RU" smtClean="0"/>
              <a:t>Аморфные тела.</a:t>
            </a:r>
          </a:p>
        </p:txBody>
      </p:sp>
      <p:sp>
        <p:nvSpPr>
          <p:cNvPr id="28675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4032250" cy="45307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623A8E"/>
                </a:solidFill>
              </a:rPr>
              <a:t>Это твёрдые тела,</a:t>
            </a:r>
            <a:endParaRPr lang="ru-RU" sz="2800" i="1" smtClean="0">
              <a:solidFill>
                <a:srgbClr val="623A8E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623A8E"/>
                </a:solidFill>
              </a:rPr>
              <a:t> </a:t>
            </a:r>
            <a:r>
              <a:rPr lang="ru-RU" sz="2800" smtClean="0">
                <a:solidFill>
                  <a:srgbClr val="623A8E"/>
                </a:solidFill>
              </a:rPr>
              <a:t>у которых нет строгого порядка в расположении атомов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i="1" smtClean="0"/>
              <a:t>Примеры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i="1" smtClean="0"/>
              <a:t>(кремнезём, смола,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i="1" smtClean="0"/>
              <a:t>стекло, канифоль,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i="1" smtClean="0"/>
              <a:t>сахарный леденец) ,</a:t>
            </a:r>
            <a:r>
              <a:rPr lang="ru-RU" sz="28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ru-RU" sz="2800" i="1" smtClean="0"/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6659563" y="5013325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Times New Roman" pitchFamily="18" charset="0"/>
              </a:rPr>
              <a:t>янтарь</a:t>
            </a:r>
          </a:p>
          <a:p>
            <a:pPr algn="ctr" eaLnBrk="1" hangingPunct="1"/>
            <a:endParaRPr lang="ru-RU" sz="2000">
              <a:latin typeface="Times New Roman" pitchFamily="18" charset="0"/>
            </a:endParaRPr>
          </a:p>
        </p:txBody>
      </p:sp>
      <p:pic>
        <p:nvPicPr>
          <p:cNvPr id="28677" name="Picture 6" descr="{1F5BD8C7-78DD-4440-AADC-769FDBA7FDF3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7338"/>
            <a:ext cx="4284663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solidFill>
                  <a:srgbClr val="E50741"/>
                </a:solidFill>
              </a:rPr>
              <a:t>Физические свойства: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нет постоянной температуры плавления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по мере повышения температуры размягчаются.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изотропны, т.е. их физические свойства одинаковы по всем направлениям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chemeClr val="tx2"/>
                </a:solidFill>
              </a:rPr>
              <a:t>при низких температурах они ведут себя подобно кристаллическим телам, а при высокой подобны жидкостям. 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Аморфные тела.</a:t>
            </a:r>
          </a:p>
        </p:txBody>
      </p:sp>
      <p:pic>
        <p:nvPicPr>
          <p:cNvPr id="766982" name="Picture 6" descr="янта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8913"/>
            <a:ext cx="208915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6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Жидкие кристаллы.</a:t>
            </a:r>
          </a:p>
        </p:txBody>
      </p:sp>
      <p:sp>
        <p:nvSpPr>
          <p:cNvPr id="30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41438"/>
            <a:ext cx="7772400" cy="46783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Это вещества, обладающие одновременно свойствами как жидкостей , так и кристаллов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/>
              <a:t>. </a:t>
            </a:r>
            <a:r>
              <a:rPr lang="ru-RU" smtClean="0"/>
              <a:t>Жидкие кристаллы открыл в </a:t>
            </a:r>
            <a:r>
              <a:rPr lang="ru-RU" smtClean="0">
                <a:hlinkClick r:id="rId2" tooltip="1888"/>
              </a:rPr>
              <a:t>1888</a:t>
            </a:r>
            <a:r>
              <a:rPr lang="ru-RU" smtClean="0"/>
              <a:t> г. австрийский ботаник Ф. </a:t>
            </a:r>
            <a:r>
              <a:rPr lang="ru-RU" smtClean="0">
                <a:hlinkClick r:id="rId3" tooltip="Рейнитцер (страница отсутствует)"/>
              </a:rPr>
              <a:t>Рейнитцер</a:t>
            </a:r>
            <a:r>
              <a:rPr lang="ru-RU" smtClean="0"/>
              <a:t>. </a:t>
            </a:r>
          </a:p>
        </p:txBody>
      </p:sp>
      <p:pic>
        <p:nvPicPr>
          <p:cNvPr id="30724" name="Picture 4" descr="picture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933825"/>
            <a:ext cx="3960812" cy="2736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30725" name="Picture 5" descr="picture"/>
          <p:cNvPicPr preferRelativeResize="0">
            <a:picLocks noChangeArrowheads="1"/>
          </p:cNvPicPr>
          <p:nvPr>
            <p:ph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95288" y="3976688"/>
            <a:ext cx="3671887" cy="2881312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  <p:pic>
        <p:nvPicPr>
          <p:cNvPr id="30726" name="Picture 6" descr="кристалл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0"/>
            <a:ext cx="2449512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229600" cy="630238"/>
          </a:xfrm>
        </p:spPr>
        <p:txBody>
          <a:bodyPr/>
          <a:lstStyle/>
          <a:p>
            <a:pPr eaLnBrk="1" hangingPunct="1"/>
            <a:r>
              <a:rPr lang="ru-RU" sz="4000" smtClean="0"/>
              <a:t>Применение жидких кристаллов. </a:t>
            </a:r>
          </a:p>
        </p:txBody>
      </p:sp>
      <p:pic>
        <p:nvPicPr>
          <p:cNvPr id="790531" name="Picture 3" descr="Жидкие кристаллы в дисплее циф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4638675"/>
            <a:ext cx="2413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0532" name="Text Box 4"/>
          <p:cNvSpPr txBox="1">
            <a:spLocks noChangeArrowheads="1"/>
          </p:cNvSpPr>
          <p:nvPr/>
        </p:nvSpPr>
        <p:spPr bwMode="auto">
          <a:xfrm>
            <a:off x="900113" y="4221163"/>
            <a:ext cx="266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Цифровой фотоаппарат</a:t>
            </a:r>
          </a:p>
        </p:txBody>
      </p:sp>
      <p:sp>
        <p:nvSpPr>
          <p:cNvPr id="790533" name="Text Box 5"/>
          <p:cNvSpPr txBox="1">
            <a:spLocks noChangeArrowheads="1"/>
          </p:cNvSpPr>
          <p:nvPr/>
        </p:nvSpPr>
        <p:spPr bwMode="auto">
          <a:xfrm>
            <a:off x="5980113" y="836613"/>
            <a:ext cx="2795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Жидкокристаллический </a:t>
            </a:r>
          </a:p>
          <a:p>
            <a:pPr algn="ctr"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монитор</a:t>
            </a:r>
          </a:p>
        </p:txBody>
      </p:sp>
      <p:sp>
        <p:nvSpPr>
          <p:cNvPr id="790534" name="Text Box 6"/>
          <p:cNvSpPr txBox="1">
            <a:spLocks noChangeArrowheads="1"/>
          </p:cNvSpPr>
          <p:nvPr/>
        </p:nvSpPr>
        <p:spPr bwMode="auto">
          <a:xfrm>
            <a:off x="1476375" y="1125538"/>
            <a:ext cx="2414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Жидкие </a:t>
            </a:r>
            <a:r>
              <a:rPr lang="ru-RU" b="1">
                <a:solidFill>
                  <a:srgbClr val="D21030"/>
                </a:solidFill>
                <a:latin typeface="Times New Roman" pitchFamily="18" charset="0"/>
              </a:rPr>
              <a:t>кристаллы</a:t>
            </a:r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 в</a:t>
            </a:r>
          </a:p>
          <a:p>
            <a:pPr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бытовой технике</a:t>
            </a:r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>
            <p:ph idx="1"/>
          </p:nvPr>
        </p:nvGraphicFramePr>
        <p:xfrm>
          <a:off x="5580063" y="1557338"/>
          <a:ext cx="2736850" cy="2520950"/>
        </p:xfrm>
        <a:graphic>
          <a:graphicData uri="http://schemas.openxmlformats.org/presentationml/2006/ole">
            <p:oleObj spid="_x0000_s5122" name="Фотография Photo Editor" r:id="rId4" imgW="2495238" imgH="2857899" progId="MSPhotoEd.3">
              <p:embed/>
            </p:oleObj>
          </a:graphicData>
        </a:graphic>
      </p:graphicFrame>
      <p:pic>
        <p:nvPicPr>
          <p:cNvPr id="5128" name="Picture 10" descr="час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1844675"/>
            <a:ext cx="3024187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1" descr="калькурято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906963"/>
            <a:ext cx="202882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0540" name="Text Box 12"/>
          <p:cNvSpPr txBox="1">
            <a:spLocks noChangeArrowheads="1"/>
          </p:cNvSpPr>
          <p:nvPr/>
        </p:nvSpPr>
        <p:spPr bwMode="auto">
          <a:xfrm>
            <a:off x="6084888" y="4437063"/>
            <a:ext cx="1622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b="1">
                <a:solidFill>
                  <a:srgbClr val="BD0F2C"/>
                </a:solidFill>
                <a:latin typeface="Times New Roman" pitchFamily="18" charset="0"/>
              </a:rPr>
              <a:t>Калькулятор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0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0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0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9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0532" grpId="0"/>
      <p:bldP spid="790533" grpId="0"/>
      <p:bldP spid="790534" grpId="0"/>
      <p:bldP spid="7905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жк 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549275"/>
            <a:ext cx="4608512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Ноутбук RoverBook Navigator KT7 (SXGA+) P4-M-1800ESS/256/40/DVD/LAN100/F-m/LiIon/W'X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279900"/>
            <a:ext cx="2519363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7772400" cy="481012"/>
          </a:xfrm>
        </p:spPr>
        <p:txBody>
          <a:bodyPr/>
          <a:lstStyle/>
          <a:p>
            <a:pPr eaLnBrk="1" hangingPunct="1"/>
            <a:r>
              <a:rPr lang="ru-RU" sz="4800" smtClean="0"/>
              <a:t>Физика твёрдого тела</a:t>
            </a:r>
          </a:p>
        </p:txBody>
      </p:sp>
      <p:sp>
        <p:nvSpPr>
          <p:cNvPr id="32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0825" y="1700213"/>
            <a:ext cx="754380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Современная промышленность не может обойтись без самых разнообразных кристаллов. Они используются в часах, транзисторных приёмниках, вычислительных машинах, лазерах и многом другом.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Великая лаборатория-природа - уже не может удовлетворить спрос развивающейся техники: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на специальных фабриках выращивают искусственные кристаллы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учёные создают твёрдые тела с заданными механическими, магнитными, электрическими и другими свойствами,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smtClean="0"/>
          </a:p>
        </p:txBody>
      </p:sp>
      <p:pic>
        <p:nvPicPr>
          <p:cNvPr id="32772" name="Picture 4" descr="брилиа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5229225"/>
            <a:ext cx="1817688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9030" name="Picture 6" descr="656_121-paragraf-photo-description-img-dir"/>
          <p:cNvPicPr>
            <a:picLocks noChangeAspect="1" noChangeArrowheads="1"/>
          </p:cNvPicPr>
          <p:nvPr/>
        </p:nvPicPr>
        <p:blipFill>
          <a:blip r:embed="rId3" cstate="print"/>
          <a:srcRect l="10405" r="20811"/>
          <a:stretch>
            <a:fillRect/>
          </a:stretch>
        </p:blipFill>
        <p:spPr bwMode="auto">
          <a:xfrm>
            <a:off x="7702550" y="2492375"/>
            <a:ext cx="144145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7" descr="алма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260350"/>
            <a:ext cx="19970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9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9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Роль добавок  к сплавам для получения заданных свойств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05000"/>
            <a:ext cx="4681537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Сталь-сплав на основе железа и некоторых металлов. Упрочнение стали происходит за счёт насыщения его углеродом –процесс цементации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Латунь-сплав меди с цинком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Бронза - сплав меди с оловом, алюминием, кремнием </a:t>
            </a:r>
          </a:p>
        </p:txBody>
      </p:sp>
      <p:pic>
        <p:nvPicPr>
          <p:cNvPr id="33796" name="Picture 6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628775"/>
            <a:ext cx="3311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бронз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3860800"/>
            <a:ext cx="19939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Твёрдые тела</a:t>
            </a:r>
          </a:p>
        </p:txBody>
      </p:sp>
      <p:sp>
        <p:nvSpPr>
          <p:cNvPr id="11267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905000"/>
            <a:ext cx="4473575" cy="4114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500" b="1" smtClean="0"/>
              <a:t>Мы живем на поверхности твердого тела – земного шара, в сооружениях, построенных из твердых тел.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500" b="1" smtClean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500" b="1" smtClean="0"/>
              <a:t>Наше тело, хотя и содержит 65% воды, тоже твердое.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500" b="1" smtClean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500" b="1" smtClean="0"/>
              <a:t>Знать свойства твердых тел жизненно необходимо.</a:t>
            </a:r>
          </a:p>
        </p:txBody>
      </p:sp>
      <p:pic>
        <p:nvPicPr>
          <p:cNvPr id="11268" name="Picture 5" descr="пи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6035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644900"/>
            <a:ext cx="3095625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Па́мятник Ми́нину и Пожа́рскому</a:t>
            </a:r>
          </a:p>
        </p:txBody>
      </p:sp>
      <p:sp>
        <p:nvSpPr>
          <p:cNvPr id="348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05000"/>
            <a:ext cx="3302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скульптурная группа созданная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Иваном Мартосом (первый памятник в Москве)</a:t>
            </a:r>
          </a:p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  <p:pic>
        <p:nvPicPr>
          <p:cNvPr id="34820" name="Picture 6" descr="300px-Minin&amp;Pogjarsky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981075"/>
            <a:ext cx="4321175" cy="554513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Применение </a:t>
            </a:r>
          </a:p>
        </p:txBody>
      </p:sp>
      <p:sp>
        <p:nvSpPr>
          <p:cNvPr id="358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05000"/>
            <a:ext cx="4648200" cy="4953000"/>
          </a:xfrm>
        </p:spPr>
        <p:txBody>
          <a:bodyPr/>
          <a:lstStyle/>
          <a:p>
            <a:pPr eaLnBrk="1" hangingPunct="1"/>
            <a:r>
              <a:rPr lang="ru-RU" sz="2400" smtClean="0"/>
              <a:t>в военном деле: в боеприпасах, изготовление оружейных </a:t>
            </a:r>
            <a:r>
              <a:rPr lang="ru-RU" sz="2400" smtClean="0">
                <a:hlinkClick r:id="rId2" tooltip="Гильза"/>
              </a:rPr>
              <a:t>гильз</a:t>
            </a:r>
            <a:r>
              <a:rPr lang="ru-RU" sz="2400" smtClean="0"/>
              <a:t>.</a:t>
            </a:r>
          </a:p>
          <a:p>
            <a:pPr eaLnBrk="1" hangingPunct="1"/>
            <a:r>
              <a:rPr lang="ru-RU" sz="2400" smtClean="0"/>
              <a:t>в судостроении </a:t>
            </a:r>
          </a:p>
          <a:p>
            <a:pPr eaLnBrk="1" hangingPunct="1"/>
            <a:r>
              <a:rPr lang="ru-RU" sz="2400" smtClean="0"/>
              <a:t>для чеканки разменной монеты, </a:t>
            </a:r>
          </a:p>
          <a:p>
            <a:pPr eaLnBrk="1" hangingPunct="1"/>
            <a:r>
              <a:rPr lang="ru-RU" sz="2400" smtClean="0"/>
              <a:t>для изготовления художественных изделий, знаков отличия и фурнитуры.</a:t>
            </a:r>
          </a:p>
          <a:p>
            <a:pPr eaLnBrk="1" hangingPunct="1"/>
            <a:r>
              <a:rPr lang="ru-RU" sz="2400" smtClean="0"/>
              <a:t>для изготовления литой арматуры</a:t>
            </a:r>
          </a:p>
        </p:txBody>
      </p:sp>
      <p:pic>
        <p:nvPicPr>
          <p:cNvPr id="35844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581525"/>
            <a:ext cx="2195512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бр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2420938"/>
            <a:ext cx="11287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кора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2349500"/>
            <a:ext cx="2233612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8" descr="монет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404813"/>
            <a:ext cx="31750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9" descr="латун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388" y="4652963"/>
            <a:ext cx="1646237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Закрепление</a:t>
            </a:r>
          </a:p>
        </p:txBody>
      </p:sp>
      <p:sp>
        <p:nvSpPr>
          <p:cNvPr id="368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484313"/>
            <a:ext cx="7772400" cy="5040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Чем определяется агрегатное состояние вещества?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Как расположены атомы(молекулы) в твёрдых телах?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Какими свойствами обладают твёрдые тела?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Что такое анизотропия?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В чём различие кристаллических и аморфных тел?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Приведите примеры монокристаллов, поликристаллов.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Чем занимается физика твёрдого тела?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8283575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Ответы            Критерии оценки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78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84313"/>
            <a:ext cx="4108450" cy="49688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Атомов(молекул)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1б, 2а,3в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в,с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Анизотропия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1а,2б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1б,2в,3а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1б,2а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200" smtClean="0"/>
              <a:t>1а,2б</a:t>
            </a:r>
          </a:p>
        </p:txBody>
      </p:sp>
      <p:sp>
        <p:nvSpPr>
          <p:cNvPr id="3789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5795963" y="1412875"/>
            <a:ext cx="3348037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E50741"/>
                </a:solidFill>
              </a:rPr>
              <a:t>«5» - 8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E50741"/>
                </a:solidFill>
              </a:rPr>
              <a:t>«4» - 7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E50741"/>
                </a:solidFill>
              </a:rPr>
              <a:t>«3» - 5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E50741"/>
                </a:solidFill>
              </a:rPr>
              <a:t>«2» - менее 5 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2519362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5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04813"/>
            <a:ext cx="27368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005263"/>
            <a:ext cx="381635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 descr="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3957638"/>
            <a:ext cx="35274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8" descr="с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2138" y="404813"/>
            <a:ext cx="25384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Древесина анизотропна. Является ли она кристаллическим телом?</a:t>
            </a:r>
          </a:p>
          <a:p>
            <a:pPr eaLnBrk="1" hangingPunct="1"/>
            <a:r>
              <a:rPr lang="ru-RU" smtClean="0"/>
              <a:t>Возникла ли бы профессия стеклодува, если бы стекло было кристаллическим телом, а не аморфным?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100" b="1" smtClean="0"/>
              <a:t>Задача</a:t>
            </a:r>
          </a:p>
        </p:txBody>
      </p:sp>
      <p:sp>
        <p:nvSpPr>
          <p:cNvPr id="8069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68313" y="1917700"/>
            <a:ext cx="7850187" cy="28797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1. Шар, выточенный из монокристалла, при нагревании может изменить не только объем, но и форму. Почему?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0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6914" grpId="0"/>
      <p:bldP spid="806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501" name="Rectangle 13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603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smtClean="0"/>
              <a:t>Физика твёрдого тела</a:t>
            </a:r>
          </a:p>
        </p:txBody>
      </p:sp>
      <p:sp>
        <p:nvSpPr>
          <p:cNvPr id="5754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42988" y="1989138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Тема урока: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smtClean="0">
                <a:solidFill>
                  <a:schemeClr val="hlink"/>
                </a:solidFill>
              </a:rPr>
              <a:t>Кристаллические и аморфные тела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6600" smtClean="0">
              <a:solidFill>
                <a:schemeClr val="hlink"/>
              </a:solidFill>
              <a:cs typeface="Tahoma" pitchFamily="34" charset="0"/>
            </a:endParaRPr>
          </a:p>
        </p:txBody>
      </p:sp>
      <p:sp>
        <p:nvSpPr>
          <p:cNvPr id="4" name="Рамка 3"/>
          <p:cNvSpPr/>
          <p:nvPr/>
        </p:nvSpPr>
        <p:spPr bwMode="auto">
          <a:xfrm>
            <a:off x="4071934" y="6357958"/>
            <a:ext cx="2428892" cy="357190"/>
          </a:xfrm>
          <a:prstGeom prst="frame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9525" cap="rnd" cmpd="sng" algn="ctr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300" b="1" smtClean="0"/>
              <a:t>Цели урока</a:t>
            </a:r>
          </a:p>
        </p:txBody>
      </p:sp>
      <p:sp>
        <p:nvSpPr>
          <p:cNvPr id="7444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- Получить  представление о значении физики твердого тела;</a:t>
            </a:r>
          </a:p>
          <a:p>
            <a:pPr marL="357188" indent="-3571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- Расширить знания о физических свойствах твёрдых  тел; </a:t>
            </a:r>
          </a:p>
          <a:p>
            <a:pPr marL="357188" indent="-357188" eaLnBrk="1" hangingPunct="1">
              <a:lnSpc>
                <a:spcPct val="90000"/>
              </a:lnSpc>
              <a:buFontTx/>
              <a:buChar char="-"/>
            </a:pPr>
            <a:r>
              <a:rPr lang="ru-RU" smtClean="0"/>
              <a:t>Уметь отличать </a:t>
            </a:r>
          </a:p>
          <a:p>
            <a:pPr marL="357188" indent="-357188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кристаллические тела </a:t>
            </a:r>
          </a:p>
          <a:p>
            <a:pPr marL="357188" indent="-357188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от аморфных тел; </a:t>
            </a:r>
          </a:p>
          <a:p>
            <a:pPr marL="357188" indent="-357188" eaLnBrk="1" hangingPunct="1">
              <a:lnSpc>
                <a:spcPct val="90000"/>
              </a:lnSpc>
              <a:buFontTx/>
              <a:buChar char="-"/>
            </a:pPr>
            <a:endParaRPr lang="ru-RU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3970338"/>
            <a:ext cx="366712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4450" grpId="0"/>
      <p:bldP spid="74445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Oval 20"/>
          <p:cNvSpPr>
            <a:spLocks noChangeArrowheads="1"/>
          </p:cNvSpPr>
          <p:nvPr/>
        </p:nvSpPr>
        <p:spPr bwMode="auto">
          <a:xfrm>
            <a:off x="5148263" y="1341438"/>
            <a:ext cx="3816350" cy="1582737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chemeClr val="bg2"/>
              </a:gs>
            </a:gsLst>
            <a:lin ang="18900000" scaled="1"/>
          </a:gradFill>
          <a:ln w="9525" cap="rnd">
            <a:noFill/>
            <a:prstDash val="sysDot"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054" name="Line 18"/>
          <p:cNvSpPr>
            <a:spLocks noChangeShapeType="1"/>
          </p:cNvSpPr>
          <p:nvPr/>
        </p:nvSpPr>
        <p:spPr bwMode="auto">
          <a:xfrm>
            <a:off x="2627313" y="1052513"/>
            <a:ext cx="1944687" cy="647700"/>
          </a:xfrm>
          <a:prstGeom prst="line">
            <a:avLst/>
          </a:prstGeom>
          <a:noFill/>
          <a:ln w="9525" cap="rnd">
            <a:noFill/>
            <a:prstDash val="sysDot"/>
            <a:miter lim="800000"/>
            <a:headEnd/>
            <a:tailEnd type="triangle" w="med" len="med"/>
          </a:ln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2055" name="Text Box 21"/>
          <p:cNvSpPr txBox="1">
            <a:spLocks noChangeArrowheads="1"/>
          </p:cNvSpPr>
          <p:nvPr/>
        </p:nvSpPr>
        <p:spPr bwMode="auto">
          <a:xfrm>
            <a:off x="539750" y="2205038"/>
            <a:ext cx="3960813" cy="119062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Taurus" pitchFamily="34" charset="0"/>
              </a:rPr>
              <a:t>Частицы в твердых телах</a:t>
            </a:r>
          </a:p>
        </p:txBody>
      </p:sp>
      <p:sp>
        <p:nvSpPr>
          <p:cNvPr id="577558" name="Text Box 22"/>
          <p:cNvSpPr txBox="1">
            <a:spLocks noChangeArrowheads="1"/>
          </p:cNvSpPr>
          <p:nvPr/>
        </p:nvSpPr>
        <p:spPr bwMode="auto">
          <a:xfrm>
            <a:off x="5435600" y="1700213"/>
            <a:ext cx="3313113" cy="1004887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Сохранение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объема и формы</a:t>
            </a:r>
          </a:p>
        </p:txBody>
      </p:sp>
      <p:sp>
        <p:nvSpPr>
          <p:cNvPr id="2057" name="WordArt 24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4440237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Harsh3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Твердые тела</a:t>
            </a:r>
          </a:p>
        </p:txBody>
      </p:sp>
      <p:sp>
        <p:nvSpPr>
          <p:cNvPr id="2058" name="WordArt 26"/>
          <p:cNvSpPr>
            <a:spLocks noChangeArrowheads="1" noChangeShapeType="1" noTextEdit="1"/>
          </p:cNvSpPr>
          <p:nvPr/>
        </p:nvSpPr>
        <p:spPr bwMode="auto">
          <a:xfrm>
            <a:off x="5580063" y="1125538"/>
            <a:ext cx="2951162" cy="10477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857060"/>
              </a:avLst>
            </a:prstTxWarp>
          </a:bodyPr>
          <a:lstStyle/>
          <a:p>
            <a:pPr algn="ctr"/>
            <a:r>
              <a:rPr lang="ru-RU" sz="3600" kern="10"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свойства</a:t>
            </a:r>
          </a:p>
        </p:txBody>
      </p:sp>
      <p:graphicFrame>
        <p:nvGraphicFramePr>
          <p:cNvPr id="2050" name="Object 27"/>
          <p:cNvGraphicFramePr>
            <a:graphicFrameLocks noChangeAspect="1"/>
          </p:cNvGraphicFramePr>
          <p:nvPr/>
        </p:nvGraphicFramePr>
        <p:xfrm>
          <a:off x="395288" y="3933825"/>
          <a:ext cx="2609850" cy="2476500"/>
        </p:xfrm>
        <a:graphic>
          <a:graphicData uri="http://schemas.openxmlformats.org/presentationml/2006/ole">
            <p:oleObj spid="_x0000_s2050" name="Фотография Photo Editor" r:id="rId3" imgW="2610214" imgH="2476190" progId="MSPhotoEd.3">
              <p:embed/>
            </p:oleObj>
          </a:graphicData>
        </a:graphic>
      </p:graphicFrame>
      <p:graphicFrame>
        <p:nvGraphicFramePr>
          <p:cNvPr id="2051" name="Object 28"/>
          <p:cNvGraphicFramePr>
            <a:graphicFrameLocks noChangeAspect="1"/>
          </p:cNvGraphicFramePr>
          <p:nvPr/>
        </p:nvGraphicFramePr>
        <p:xfrm>
          <a:off x="6227763" y="3860800"/>
          <a:ext cx="2295525" cy="2647950"/>
        </p:xfrm>
        <a:graphic>
          <a:graphicData uri="http://schemas.openxmlformats.org/presentationml/2006/ole">
            <p:oleObj spid="_x0000_s2051" name="Фотография Photo Editor" r:id="rId4" imgW="2295238" imgH="2647619" progId="MSPhotoEd.3">
              <p:embed/>
            </p:oleObj>
          </a:graphicData>
        </a:graphic>
      </p:graphicFrame>
      <p:graphicFrame>
        <p:nvGraphicFramePr>
          <p:cNvPr id="2052" name="Object 29"/>
          <p:cNvGraphicFramePr>
            <a:graphicFrameLocks noChangeAspect="1"/>
          </p:cNvGraphicFramePr>
          <p:nvPr/>
        </p:nvGraphicFramePr>
        <p:xfrm>
          <a:off x="3348038" y="4005263"/>
          <a:ext cx="2543175" cy="2362200"/>
        </p:xfrm>
        <a:graphic>
          <a:graphicData uri="http://schemas.openxmlformats.org/presentationml/2006/ole">
            <p:oleObj spid="_x0000_s2052" name="Фотография Photo Editor" r:id="rId5" imgW="2542857" imgH="2362530" progId="MSPhotoEd.3">
              <p:embed/>
            </p:oleObj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7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7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7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7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7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7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124075" y="476250"/>
            <a:ext cx="4464050" cy="1081088"/>
          </a:xfrm>
          <a:prstGeom prst="rect">
            <a:avLst/>
          </a:prstGeom>
          <a:solidFill>
            <a:srgbClr val="99FF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CC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r>
              <a:rPr lang="ru-RU" sz="4600"/>
              <a:t>Твёрдые тела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076825" y="3357563"/>
            <a:ext cx="3673475" cy="1512887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r>
              <a:rPr lang="ru-RU" sz="3600" b="1"/>
              <a:t>Аморфные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5288" y="3357563"/>
            <a:ext cx="3673475" cy="1439862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r>
              <a:rPr lang="ru-RU" sz="3200" b="1"/>
              <a:t>Кристаллические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2916238" y="1341438"/>
            <a:ext cx="1295400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211638" y="1341438"/>
            <a:ext cx="1512887" cy="2016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Что такое кристаллы?</a:t>
            </a:r>
          </a:p>
        </p:txBody>
      </p:sp>
      <p:sp>
        <p:nvSpPr>
          <p:cNvPr id="7260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785225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     твёрдые тела, атомы или молекулы которых занимают определённые, упорядоченные положения в пространстве.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726020" name="WordArt 4"/>
          <p:cNvSpPr>
            <a:spLocks noChangeArrowheads="1" noChangeShapeType="1" noTextEdit="1"/>
          </p:cNvSpPr>
          <p:nvPr/>
        </p:nvSpPr>
        <p:spPr bwMode="auto">
          <a:xfrm>
            <a:off x="539750" y="1700213"/>
            <a:ext cx="3384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FF">
                    <a:alpha val="96861"/>
                  </a:srgbClr>
                </a:solidFill>
                <a:latin typeface="Arial"/>
                <a:cs typeface="Arial"/>
              </a:rPr>
              <a:t>Кристаллы - это</a:t>
            </a:r>
          </a:p>
        </p:txBody>
      </p:sp>
      <p:pic>
        <p:nvPicPr>
          <p:cNvPr id="726023" name="Picture 7" descr="1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410075"/>
            <a:ext cx="2592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6025" name="Picture 9" descr="NA0185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4365625"/>
            <a:ext cx="2736850" cy="23304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pic>
        <p:nvPicPr>
          <p:cNvPr id="726026" name="Picture 10" descr="3-6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3213100"/>
            <a:ext cx="2303462" cy="1995488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26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6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2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26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2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72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2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6018" grpId="0"/>
      <p:bldP spid="7260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88913"/>
            <a:ext cx="7772400" cy="76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  <a:defRPr/>
            </a:pPr>
            <a:r>
              <a:rPr lang="ru-RU" sz="6600" b="1" u="sng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Анизотропия</a:t>
            </a:r>
          </a:p>
        </p:txBody>
      </p:sp>
      <p:sp>
        <p:nvSpPr>
          <p:cNvPr id="7608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141663"/>
            <a:ext cx="3241675" cy="2087562"/>
          </a:xfrm>
          <a:gradFill rotWithShape="0">
            <a:gsLst>
              <a:gs pos="0">
                <a:srgbClr val="FFFF99"/>
              </a:gs>
              <a:gs pos="100000">
                <a:schemeClr val="bg2"/>
              </a:gs>
            </a:gsLst>
            <a:lin ang="18900000" scaled="1"/>
          </a:gradFill>
        </p:spPr>
        <p:txBody>
          <a:bodyPr lIns="90000" tIns="46800" rIns="90000" bIns="46800"/>
          <a:lstStyle/>
          <a:p>
            <a:pPr indent="754063" algn="l" defTabSz="246063" eaLnBrk="1" hangingPunct="1">
              <a:lnSpc>
                <a:spcPct val="90000"/>
              </a:lnSpc>
              <a:buClr>
                <a:srgbClr val="000099"/>
              </a:buClr>
              <a:defRPr/>
            </a:pPr>
            <a:r>
              <a:rPr lang="ru-RU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Различная механическая прочность слюды</a:t>
            </a:r>
            <a:r>
              <a:rPr lang="ru-RU" smtClean="0"/>
              <a:t> </a:t>
            </a:r>
            <a:r>
              <a:rPr lang="en-US" smtClean="0"/>
              <a:t> </a:t>
            </a:r>
            <a:r>
              <a:rPr lang="ru-RU" smtClean="0"/>
              <a:t>                                   </a:t>
            </a:r>
            <a:endParaRPr lang="ru-RU" sz="440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6388" name="Picture 4" descr="{8D10213A-03B9-42C9-9A02-221ACF713250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133600"/>
            <a:ext cx="5033962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23850" y="836613"/>
            <a:ext cx="8135938" cy="36671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60838" name="Text Box 6"/>
          <p:cNvSpPr txBox="1">
            <a:spLocks noChangeArrowheads="1"/>
          </p:cNvSpPr>
          <p:nvPr/>
        </p:nvSpPr>
        <p:spPr bwMode="auto">
          <a:xfrm>
            <a:off x="755650" y="1052513"/>
            <a:ext cx="7416800" cy="10668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aurus" pitchFamily="34" charset="0"/>
              </a:rPr>
              <a:t>Зависимость физических свойств от направления внутри кристалла</a:t>
            </a:r>
          </a:p>
        </p:txBody>
      </p:sp>
      <p:sp>
        <p:nvSpPr>
          <p:cNvPr id="760839" name="Text Box 7"/>
          <p:cNvSpPr txBox="1">
            <a:spLocks noChangeArrowheads="1"/>
          </p:cNvSpPr>
          <p:nvPr/>
        </p:nvSpPr>
        <p:spPr bwMode="auto">
          <a:xfrm>
            <a:off x="611188" y="5876925"/>
            <a:ext cx="7416800" cy="5191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  <a:latin typeface="Taurus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18900000" scaled="1"/>
        </a:gradFill>
        <a:ln w="9525" cap="rnd" cmpd="sng" algn="ctr">
          <a:solidFill>
            <a:schemeClr val="tx1"/>
          </a:solidFill>
          <a:prstDash val="sysDot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18900000" scaled="1"/>
        </a:gradFill>
        <a:ln w="9525" cap="rnd" cmpd="sng" algn="ctr">
          <a:solidFill>
            <a:schemeClr val="tx1"/>
          </a:solidFill>
          <a:prstDash val="sysDot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18900000" scaled="1"/>
        </a:gradFill>
        <a:ln w="9525" cap="rnd" cmpd="sng" algn="ctr">
          <a:solidFill>
            <a:schemeClr val="tx1"/>
          </a:solidFill>
          <a:prstDash val="sysDot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18900000" scaled="1"/>
        </a:gradFill>
        <a:ln w="9525" cap="rnd" cmpd="sng" algn="ctr">
          <a:solidFill>
            <a:schemeClr val="tx1"/>
          </a:solidFill>
          <a:prstDash val="sysDot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Сумерки 8">
    <a:dk1>
      <a:srgbClr val="000000"/>
    </a:dk1>
    <a:lt1>
      <a:srgbClr val="D6DAE4"/>
    </a:lt1>
    <a:dk2>
      <a:srgbClr val="000099"/>
    </a:dk2>
    <a:lt2>
      <a:srgbClr val="FFFFFF"/>
    </a:lt2>
    <a:accent1>
      <a:srgbClr val="BFDEE3"/>
    </a:accent1>
    <a:accent2>
      <a:srgbClr val="C0C0C0"/>
    </a:accent2>
    <a:accent3>
      <a:srgbClr val="E8EAEF"/>
    </a:accent3>
    <a:accent4>
      <a:srgbClr val="000000"/>
    </a:accent4>
    <a:accent5>
      <a:srgbClr val="DCECEF"/>
    </a:accent5>
    <a:accent6>
      <a:srgbClr val="AEAEAE"/>
    </a:accent6>
    <a:hlink>
      <a:srgbClr val="3333CC"/>
    </a:hlink>
    <a:folHlink>
      <a:srgbClr val="5E93C9"/>
    </a:folHlink>
  </a:clrScheme>
</a:themeOverride>
</file>

<file path=ppt/theme/themeOverride2.xml><?xml version="1.0" encoding="utf-8"?>
<a:themeOverride xmlns:a="http://schemas.openxmlformats.org/drawingml/2006/main">
  <a:clrScheme name="Эскиз 2">
    <a:dk1>
      <a:srgbClr val="40458C"/>
    </a:dk1>
    <a:lt1>
      <a:srgbClr val="FFFFFF"/>
    </a:lt1>
    <a:dk2>
      <a:srgbClr val="660066"/>
    </a:dk2>
    <a:lt2>
      <a:srgbClr val="B7C1EB"/>
    </a:lt2>
    <a:accent1>
      <a:srgbClr val="ECD882"/>
    </a:accent1>
    <a:accent2>
      <a:srgbClr val="B2B2B2"/>
    </a:accent2>
    <a:accent3>
      <a:srgbClr val="FFFFFF"/>
    </a:accent3>
    <a:accent4>
      <a:srgbClr val="353A77"/>
    </a:accent4>
    <a:accent5>
      <a:srgbClr val="F4E9C1"/>
    </a:accent5>
    <a:accent6>
      <a:srgbClr val="A1A1A1"/>
    </a:accent6>
    <a:hlink>
      <a:srgbClr val="6F89F7"/>
    </a:hlink>
    <a:folHlink>
      <a:srgbClr val="CFDBF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705</Words>
  <Application>Microsoft Office PowerPoint</Application>
  <PresentationFormat>Экран (4:3)</PresentationFormat>
  <Paragraphs>139</Paragraphs>
  <Slides>36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7" baseType="lpstr">
      <vt:lpstr>Arial</vt:lpstr>
      <vt:lpstr>Tahoma</vt:lpstr>
      <vt:lpstr>Wingdings</vt:lpstr>
      <vt:lpstr>Calibri</vt:lpstr>
      <vt:lpstr>Times New Roman</vt:lpstr>
      <vt:lpstr>Taurus</vt:lpstr>
      <vt:lpstr>Intersidereal Quest </vt:lpstr>
      <vt:lpstr>a_AlgeriusRough</vt:lpstr>
      <vt:lpstr>Эскиз</vt:lpstr>
      <vt:lpstr>Сумерки</vt:lpstr>
      <vt:lpstr>Фотография Microsoft Photo Editor 3.0</vt:lpstr>
      <vt:lpstr>Слайд 1</vt:lpstr>
      <vt:lpstr>     ?</vt:lpstr>
      <vt:lpstr>Твёрдые тела</vt:lpstr>
      <vt:lpstr>Физика твёрдого тела</vt:lpstr>
      <vt:lpstr>Цели урока</vt:lpstr>
      <vt:lpstr>Слайд 6</vt:lpstr>
      <vt:lpstr>Слайд 7</vt:lpstr>
      <vt:lpstr>Что такое кристаллы?</vt:lpstr>
      <vt:lpstr>Анизотропия</vt:lpstr>
      <vt:lpstr>Графит</vt:lpstr>
      <vt:lpstr>Слайд 11</vt:lpstr>
      <vt:lpstr>Кристаллические решётки графита                  алмаза </vt:lpstr>
      <vt:lpstr>Анизотропия кристаллов.</vt:lpstr>
      <vt:lpstr>Монокристаллы</vt:lpstr>
      <vt:lpstr>Поликристаллы- </vt:lpstr>
      <vt:lpstr> Кристаллы</vt:lpstr>
      <vt:lpstr>Сообщения уч-ся</vt:lpstr>
      <vt:lpstr>Слайд 18</vt:lpstr>
      <vt:lpstr>Выращивание кристаллов  </vt:lpstr>
      <vt:lpstr>Циркон и хрустальная друза</vt:lpstr>
      <vt:lpstr>Знаете ли вы , что…</vt:lpstr>
      <vt:lpstr>Расположение частиц  в кристаллическом и аморфном кварце</vt:lpstr>
      <vt:lpstr>Аморфные тела.</vt:lpstr>
      <vt:lpstr>Аморфные тела.</vt:lpstr>
      <vt:lpstr>Жидкие кристаллы.</vt:lpstr>
      <vt:lpstr>Применение жидких кристаллов. </vt:lpstr>
      <vt:lpstr>Слайд 27</vt:lpstr>
      <vt:lpstr>Физика твёрдого тела</vt:lpstr>
      <vt:lpstr>Роль добавок  к сплавам для получения заданных свойств</vt:lpstr>
      <vt:lpstr>Па́мятник Ми́нину и Пожа́рскому</vt:lpstr>
      <vt:lpstr>Применение </vt:lpstr>
      <vt:lpstr>Закрепление</vt:lpstr>
      <vt:lpstr>Ответы            Критерии оценки </vt:lpstr>
      <vt:lpstr>Слайд 34</vt:lpstr>
      <vt:lpstr>Слайд 35</vt:lpstr>
      <vt:lpstr>Задача</vt:lpstr>
    </vt:vector>
  </TitlesOfParts>
  <Company>OrgName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UserName</dc:creator>
  <cp:lastModifiedBy>Admin</cp:lastModifiedBy>
  <cp:revision>81</cp:revision>
  <cp:lastPrinted>1601-01-01T00:00:00Z</cp:lastPrinted>
  <dcterms:created xsi:type="dcterms:W3CDTF">2003-03-21T13:11:49Z</dcterms:created>
  <dcterms:modified xsi:type="dcterms:W3CDTF">2012-04-10T20:02:45Z</dcterms:modified>
</cp:coreProperties>
</file>