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DDFC79B-61D7-4C37-AFA8-3232F81029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77CE2CD-3135-4C7B-9D90-8650077578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Мастер и Маргарита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История создания романа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7693"/>
            <a:ext cx="607219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Самый главный мир</a:t>
            </a:r>
            <a:r>
              <a:rPr lang="ru-RU" sz="2400" dirty="0"/>
              <a:t> – космический, Вселенная, всеобъемлющий макрокосм. Два других мира – частные. Один из них – человеческий, микрокосм; другой – символический, т.е. мир библейский. Каждый из трех миров имеет две «натуры»: видимую и невидимую. Все три мира сотканы из добра и зла, и мир библейский выступает, как бы в роли связующего звена между видимыми и невидимыми натурами макрокосма и микрокосма. У человека имеются два тела и два сердца: тленное и вечное, земное и духовное, и это означает, что человек есть «внешний» и «внутренний». И последний никогда не погибает: умирая, он только лишается своего </a:t>
            </a:r>
            <a:r>
              <a:rPr lang="ru-RU" sz="2400" dirty="0" err="1"/>
              <a:t>зем-ного</a:t>
            </a:r>
            <a:r>
              <a:rPr lang="ru-RU" sz="2400" dirty="0"/>
              <a:t> тела.</a:t>
            </a:r>
          </a:p>
        </p:txBody>
      </p:sp>
      <p:pic>
        <p:nvPicPr>
          <p:cNvPr id="35842" name="Picture 2" descr="http://stat18.privet.ru/lr/0a1514904d0053f956dbf079e6a385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0"/>
            <a:ext cx="307180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00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2400" dirty="0"/>
              <a:t>В романе «Мастер и Маргарита» двойственность выражается в диалектическом взаимодействии и борьбы добра и зла (это является главной проблемой романа). Добро не может существовать без зла, люди просто не будут знать, что это добро</a:t>
            </a:r>
            <a:endParaRPr lang="ru-RU" dirty="0"/>
          </a:p>
        </p:txBody>
      </p:sp>
      <p:pic>
        <p:nvPicPr>
          <p:cNvPr id="37890" name="Picture 2" descr="http://m-a-bulgakov.ru/uploads/thumbs/1291888558_8b40c77a4b7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90717"/>
            <a:ext cx="8786874" cy="466728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180344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 Как сказал </a:t>
            </a:r>
            <a:r>
              <a:rPr lang="ru-RU" sz="2400" dirty="0" err="1"/>
              <a:t>Воланд</a:t>
            </a:r>
            <a:r>
              <a:rPr lang="ru-RU" sz="2400" dirty="0"/>
              <a:t> Левию Матвею: </a:t>
            </a:r>
            <a:r>
              <a:rPr lang="ru-RU" sz="2400" i="1" dirty="0"/>
              <a:t>«Что бы делало твое добро, если бы не существовало зла, и как бы выглядела земля, если бы с нее исчезли все тени?»</a:t>
            </a:r>
            <a:r>
              <a:rPr lang="ru-RU" sz="2400" dirty="0"/>
              <a:t>. Должно быть некое равновесие между добром и злом, которое в Москве было </a:t>
            </a:r>
            <a:r>
              <a:rPr lang="ru-RU" sz="2400" dirty="0" err="1"/>
              <a:t>на-рушено</a:t>
            </a:r>
            <a:r>
              <a:rPr lang="ru-RU" sz="2400" dirty="0"/>
              <a:t>: чаша весов резко склонилась в сторону последнего и </a:t>
            </a:r>
            <a:r>
              <a:rPr lang="ru-RU" sz="2400" dirty="0" err="1"/>
              <a:t>Воланд</a:t>
            </a:r>
            <a:r>
              <a:rPr lang="ru-RU" sz="2400" dirty="0"/>
              <a:t> пришел, как главный каратель, чтобы восстановить его.</a:t>
            </a:r>
          </a:p>
        </p:txBody>
      </p:sp>
      <p:pic>
        <p:nvPicPr>
          <p:cNvPr id="36868" name="Picture 4" descr="http://static.yotaplay.ru/storage1/static/95fd/069e/5b96/42c8/8e7f/48d05a54c88c/output_1200x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15436" cy="36195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1285860"/>
            <a:ext cx="6572296" cy="450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Роман Михаила Афанасьевича Булгакова «Мастер и Маргарита» не был завершен и при жизни автора не публиковался. Впервые он был опубликован только в 1966 году, через 26 лет после смерти Булгакова, и то в сокращенном журнальном варианте. Тем, что это величайшее литературное произведение дошло до читателя, мы обязаны жене писателя Елене Сергеевне Булгаковой, которая в тяжелые сталинские времена сумела сохранить рукопись романа.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85776"/>
            <a:ext cx="7467600" cy="1143000"/>
          </a:xfrm>
        </p:spPr>
        <p:txBody>
          <a:bodyPr/>
          <a:lstStyle/>
          <a:p>
            <a:r>
              <a:rPr lang="ru-RU" dirty="0" smtClean="0"/>
              <a:t>Время начала работы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785794"/>
            <a:ext cx="87868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Время начала работы над «Мастером и Маргаритой» Булгаков в разных рукописях датировал то 1928, то 1929 г. В </a:t>
            </a:r>
            <a:r>
              <a:rPr lang="ru-RU" sz="2800" b="1" dirty="0"/>
              <a:t>первой редакции</a:t>
            </a:r>
            <a:r>
              <a:rPr lang="ru-RU" sz="2800" dirty="0"/>
              <a:t> роман имел варианты названий: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42900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buFont typeface="Wingdings" pitchFamily="2" charset="2"/>
              <a:buChar char="v"/>
            </a:pPr>
            <a:r>
              <a:rPr lang="ru-RU" sz="2400" dirty="0"/>
              <a:t>«Черный маг»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2400" dirty="0"/>
              <a:t>«Копыто инженера»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2400" dirty="0"/>
              <a:t>«Жонглер с копытом»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2400" dirty="0"/>
              <a:t>«Сын В.»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2400" dirty="0"/>
              <a:t>«Гастроль»</a:t>
            </a:r>
          </a:p>
        </p:txBody>
      </p:sp>
      <p:sp>
        <p:nvSpPr>
          <p:cNvPr id="28674" name="AutoShape 2" descr="http://media0.fanparty.ru/images/fanclubs/Master%20and%20Margorita/gallery/715604_master_and_margorita_p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 descr="http://media0.fanparty.ru/images/fanclubs/Master%20and%20Margorita/gallery/715604_master_and_margorita_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643182"/>
            <a:ext cx="3209925" cy="4214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Первая редакция «Мастера и Маргариты» была уничтожена автором 18 марта 1930 г. после получения известия о запрете пьесы «Кабала святош». Об этом Булгаков сообщил в письме правительству: </a:t>
            </a:r>
            <a:r>
              <a:rPr lang="ru-RU" sz="2400" i="1" dirty="0"/>
              <a:t>«И лично я, своими руками, бросил в печку черновик романа о дьяволе…»</a:t>
            </a:r>
            <a:endParaRPr lang="ru-RU" sz="2400" dirty="0"/>
          </a:p>
        </p:txBody>
      </p:sp>
      <p:pic>
        <p:nvPicPr>
          <p:cNvPr id="15362" name="Picture 2" descr="http://news.students.ru/uploads/img/16/1269161616_36715417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43182"/>
            <a:ext cx="4143404" cy="4214818"/>
          </a:xfrm>
          <a:prstGeom prst="rect">
            <a:avLst/>
          </a:prstGeom>
          <a:noFill/>
        </p:spPr>
      </p:pic>
      <p:pic>
        <p:nvPicPr>
          <p:cNvPr id="15364" name="Picture 4" descr="http://litvinovs.net/pantry/mm_artwork/orinyansky/orinyansky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500306"/>
            <a:ext cx="4657725" cy="435769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1439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Работа над «Мастером и Маргаритой» возобновилась в 1931 г. К роману были сделаны черновые наброски, причем здесь уже фигурировали Маргарита и ее безымянный спутник – будущий Мастер, а </a:t>
            </a:r>
            <a:r>
              <a:rPr lang="ru-RU" sz="2400" dirty="0" err="1"/>
              <a:t>Воланд</a:t>
            </a:r>
            <a:r>
              <a:rPr lang="ru-RU" sz="2400" dirty="0"/>
              <a:t> обзавелся своей буйной свитой. </a:t>
            </a:r>
            <a:r>
              <a:rPr lang="ru-RU" sz="2400" b="1" dirty="0"/>
              <a:t>Вторая редакция</a:t>
            </a:r>
            <a:r>
              <a:rPr lang="ru-RU" sz="2400" dirty="0"/>
              <a:t>, создававшаяся до 1936 г., имела подзаголовок</a:t>
            </a:r>
            <a:r>
              <a:rPr lang="ru-RU" sz="2400" i="1" dirty="0"/>
              <a:t>«Фантастический роман»</a:t>
            </a:r>
            <a:r>
              <a:rPr lang="ru-RU" sz="2400" dirty="0"/>
              <a:t> и варианты названий: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786190"/>
            <a:ext cx="57150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Arial" pitchFamily="34" charset="0"/>
              <a:buChar char="•"/>
            </a:pPr>
            <a:r>
              <a:rPr lang="ru-RU" sz="2400" dirty="0"/>
              <a:t>«</a:t>
            </a:r>
            <a:r>
              <a:rPr lang="ru-RU" sz="2800" dirty="0"/>
              <a:t>Великий канцлер»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dirty="0"/>
              <a:t>«Сатана»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dirty="0"/>
              <a:t>«Вот и я»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dirty="0"/>
              <a:t>«Черный маг»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dirty="0"/>
              <a:t>«Копыто консультанта»</a:t>
            </a:r>
          </a:p>
        </p:txBody>
      </p:sp>
      <p:pic>
        <p:nvPicPr>
          <p:cNvPr id="30722" name="Picture 2" descr="http://mirlitry.ru/wp-content/uploads/2011/12/Master-i-Margarita-----roman-Bulgak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2928934"/>
            <a:ext cx="3071834" cy="392906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/>
              <a:t>Третья редакция</a:t>
            </a:r>
            <a:r>
              <a:rPr lang="ru-RU" sz="2800" dirty="0"/>
              <a:t>, начатая во второй половине 1936 г., первоначально называлась</a:t>
            </a:r>
          </a:p>
          <a:p>
            <a:pPr fontAlgn="base"/>
            <a:r>
              <a:rPr lang="ru-RU" sz="2800" dirty="0"/>
              <a:t>«Князь тьмы»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549676"/>
            <a:ext cx="8786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Но уже в 1937 г. появилось хорошо известное теперь заглавие </a:t>
            </a:r>
            <a:r>
              <a:rPr lang="ru-RU" sz="2400" b="1" dirty="0"/>
              <a:t>«Мастер и Маргарита»</a:t>
            </a:r>
            <a:r>
              <a:rPr lang="ru-RU" sz="2400" dirty="0"/>
              <a:t>. В мае – июне 1938 г. полный текст впервые был перепечатан. Авторская правка продолжалась почти до самой смерти писателя, Булгаков прекратил её на фразе Маргариты: </a:t>
            </a:r>
            <a:r>
              <a:rPr lang="ru-RU" sz="2400" i="1" dirty="0"/>
              <a:t>«Так это, стало быть, литераторы за гробом идут?»…</a:t>
            </a:r>
            <a:endParaRPr lang="ru-RU" sz="2400" dirty="0"/>
          </a:p>
        </p:txBody>
      </p:sp>
      <p:pic>
        <p:nvPicPr>
          <p:cNvPr id="29698" name="Picture 2" descr="http://pics.livejournal.com/julia_f/pic/0003pg0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429552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14290"/>
            <a:ext cx="664373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Булгаков писал «Мастера и Маргариту» в общей сложности более 10 лет. Одновременно с написанием романа шла работа над пьесами, инсценировками, либретто, но этот роман был книгой, с которой он не в силах был расстаться, - роман-судьба, роман-завещание. Роман вобрал в себя почти все из написанных Булгаковым произведений: московский быт, запечатленный в очерках «Накануне», сатирическая фантастика и мистика, опробованная в повестях 20-х годов, мотивы рыцарской чести и неспокойной совести в романе «Белая гвардия», драматическая тема судьбы гонимого художника, развернутая в «Мольере», пьесе о Пушкине и «Театральном романе»…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858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Из истории создания романа мы видим, что он был задуман и создавался как «роман о дьяволе». Некоторые исследователи видят в нём апологию дьявола, любование мрачной силой, капитуляцию перед миром зла. В самом деле, Булгаков называл себя «мистическим писателем», но мистика эта не помрачала рассудок и не запугивала читателя…</a:t>
            </a:r>
          </a:p>
        </p:txBody>
      </p:sp>
      <p:pic>
        <p:nvPicPr>
          <p:cNvPr id="31746" name="Picture 2" descr="http://img0.liveinternet.ru/images/attach/c/1/56/71/56071580_28_Vechnuyy_priyu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14620"/>
            <a:ext cx="4324350" cy="4143380"/>
          </a:xfrm>
          <a:prstGeom prst="rect">
            <a:avLst/>
          </a:prstGeom>
          <a:noFill/>
        </p:spPr>
      </p:pic>
      <p:pic>
        <p:nvPicPr>
          <p:cNvPr id="31748" name="Picture 4" descr="http://nukacoal.narod.ru/6bcf41266b0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714620"/>
            <a:ext cx="4429156" cy="41433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67600" cy="1143000"/>
          </a:xfrm>
        </p:spPr>
        <p:txBody>
          <a:bodyPr/>
          <a:lstStyle/>
          <a:p>
            <a:r>
              <a:rPr lang="ru-RU" b="1" dirty="0" smtClean="0"/>
              <a:t>Роман «Мастер и Маргарита»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214422"/>
            <a:ext cx="84296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Надо сказать, что при написании романа Булгаков пользовался несколькими философскими теориями: на них были основаны некоторые композиционные моменты, а так же мистические эпизоды и эпизоды </a:t>
            </a:r>
            <a:r>
              <a:rPr lang="ru-RU" sz="2000" dirty="0" err="1"/>
              <a:t>ершалаимских</a:t>
            </a:r>
            <a:r>
              <a:rPr lang="ru-RU" sz="2000" dirty="0"/>
              <a:t> глав. Так, в романе происходит </a:t>
            </a:r>
            <a:r>
              <a:rPr lang="ru-RU" sz="2000" b="1" dirty="0"/>
              <a:t>взаимодействие трех миров: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071810"/>
            <a:ext cx="59293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Wingdings" pitchFamily="2" charset="2"/>
              <a:buChar char="v"/>
            </a:pPr>
            <a:r>
              <a:rPr lang="ru-RU" sz="2400" dirty="0"/>
              <a:t>человеческого (все люди в романе)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2400" dirty="0"/>
              <a:t>библейского (библейские персонажи)</a:t>
            </a:r>
          </a:p>
          <a:p>
            <a:pPr fontAlgn="base">
              <a:buFont typeface="Wingdings" pitchFamily="2" charset="2"/>
              <a:buChar char="v"/>
            </a:pPr>
            <a:r>
              <a:rPr lang="ru-RU" sz="2400" dirty="0"/>
              <a:t>космического (</a:t>
            </a:r>
            <a:r>
              <a:rPr lang="ru-RU" sz="2400" dirty="0" err="1"/>
              <a:t>Воланд</a:t>
            </a:r>
            <a:r>
              <a:rPr lang="ru-RU" sz="2400" dirty="0"/>
              <a:t> и его свита)</a:t>
            </a:r>
          </a:p>
        </p:txBody>
      </p:sp>
      <p:pic>
        <p:nvPicPr>
          <p:cNvPr id="33794" name="Picture 2" descr="http://t3.gstatic.com/images?q=tbn:ANd9GcT5UuFiclJLlbsI-WUW4kd-8hVwQe5DPs98z98u3YlciP66TfMg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357694"/>
            <a:ext cx="6143668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59</TotalTime>
  <Words>462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Мастер и Маргарита</vt:lpstr>
      <vt:lpstr>Слайд 2</vt:lpstr>
      <vt:lpstr>Время начала работы</vt:lpstr>
      <vt:lpstr>Слайд 4</vt:lpstr>
      <vt:lpstr>Слайд 5</vt:lpstr>
      <vt:lpstr>Слайд 6</vt:lpstr>
      <vt:lpstr>Слайд 7</vt:lpstr>
      <vt:lpstr>Слайд 8</vt:lpstr>
      <vt:lpstr>Роман «Мастер и Маргарита»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STAR</dc:creator>
  <cp:lastModifiedBy>SV</cp:lastModifiedBy>
  <cp:revision>6</cp:revision>
  <dcterms:created xsi:type="dcterms:W3CDTF">2013-02-17T16:16:26Z</dcterms:created>
  <dcterms:modified xsi:type="dcterms:W3CDTF">2013-02-20T10:08:40Z</dcterms:modified>
</cp:coreProperties>
</file>