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3" r:id="rId14"/>
    <p:sldId id="27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5310F"/>
    <a:srgbClr val="0033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4204F-5593-461A-B7F9-3BB9C29AD60B}" type="datetimeFigureOut">
              <a:rPr lang="ru-RU" smtClean="0"/>
              <a:pPr/>
              <a:t>02.03.2015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153F6-3BAB-46BE-9D66-0EB25BA016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4204F-5593-461A-B7F9-3BB9C29AD60B}" type="datetimeFigureOut">
              <a:rPr lang="ru-RU" smtClean="0"/>
              <a:pPr/>
              <a:t>02.03.2015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153F6-3BAB-46BE-9D66-0EB25BA016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4204F-5593-461A-B7F9-3BB9C29AD60B}" type="datetimeFigureOut">
              <a:rPr lang="ru-RU" smtClean="0"/>
              <a:pPr/>
              <a:t>02.03.2015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153F6-3BAB-46BE-9D66-0EB25BA016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4204F-5593-461A-B7F9-3BB9C29AD60B}" type="datetimeFigureOut">
              <a:rPr lang="ru-RU" smtClean="0"/>
              <a:pPr/>
              <a:t>02.03.2015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153F6-3BAB-46BE-9D66-0EB25BA016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4204F-5593-461A-B7F9-3BB9C29AD60B}" type="datetimeFigureOut">
              <a:rPr lang="ru-RU" smtClean="0"/>
              <a:pPr/>
              <a:t>02.03.2015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153F6-3BAB-46BE-9D66-0EB25BA016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4204F-5593-461A-B7F9-3BB9C29AD60B}" type="datetimeFigureOut">
              <a:rPr lang="ru-RU" smtClean="0"/>
              <a:pPr/>
              <a:t>02.03.2015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153F6-3BAB-46BE-9D66-0EB25BA016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4204F-5593-461A-B7F9-3BB9C29AD60B}" type="datetimeFigureOut">
              <a:rPr lang="ru-RU" smtClean="0"/>
              <a:pPr/>
              <a:t>02.03.2015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153F6-3BAB-46BE-9D66-0EB25BA016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4204F-5593-461A-B7F9-3BB9C29AD60B}" type="datetimeFigureOut">
              <a:rPr lang="ru-RU" smtClean="0"/>
              <a:pPr/>
              <a:t>02.03.2015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153F6-3BAB-46BE-9D66-0EB25BA016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4204F-5593-461A-B7F9-3BB9C29AD60B}" type="datetimeFigureOut">
              <a:rPr lang="ru-RU" smtClean="0"/>
              <a:pPr/>
              <a:t>02.03.2015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153F6-3BAB-46BE-9D66-0EB25BA016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4204F-5593-461A-B7F9-3BB9C29AD60B}" type="datetimeFigureOut">
              <a:rPr lang="ru-RU" smtClean="0"/>
              <a:pPr/>
              <a:t>02.03.2015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153F6-3BAB-46BE-9D66-0EB25BA016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A4204F-5593-461A-B7F9-3BB9C29AD60B}" type="datetimeFigureOut">
              <a:rPr lang="ru-RU" smtClean="0"/>
              <a:pPr/>
              <a:t>02.03.2015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153F6-3BAB-46BE-9D66-0EB25BA016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5310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A4204F-5593-461A-B7F9-3BB9C29AD60B}" type="datetimeFigureOut">
              <a:rPr lang="ru-RU" smtClean="0"/>
              <a:pPr/>
              <a:t>02.03.2015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F153F6-3BAB-46BE-9D66-0EB25BA0160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714356"/>
            <a:ext cx="7772400" cy="1470025"/>
          </a:xfrm>
        </p:spPr>
        <p:txBody>
          <a:bodyPr>
            <a:noAutofit/>
          </a:bodyPr>
          <a:lstStyle/>
          <a:p>
            <a:r>
              <a:rPr lang="ru-RU" sz="5400" b="1" i="1" dirty="0" smtClean="0">
                <a:solidFill>
                  <a:srgbClr val="FF0000"/>
                </a:solidFill>
              </a:rPr>
              <a:t>Группировка  слагаемых.  Скобки</a:t>
            </a:r>
            <a:endParaRPr lang="ru-RU" sz="5400" b="1" i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2500306"/>
            <a:ext cx="6400800" cy="1752600"/>
          </a:xfrm>
        </p:spPr>
        <p:txBody>
          <a:bodyPr>
            <a:normAutofit/>
          </a:bodyPr>
          <a:lstStyle/>
          <a:p>
            <a:pPr marL="3257550" lvl="6" indent="-514350" algn="l"/>
            <a:r>
              <a:rPr lang="ru-RU" sz="3600" dirty="0" smtClean="0">
                <a:solidFill>
                  <a:srgbClr val="FFFF00"/>
                </a:solidFill>
              </a:rPr>
              <a:t>1  класс</a:t>
            </a:r>
          </a:p>
          <a:p>
            <a:pPr marL="514350" indent="-514350"/>
            <a:r>
              <a:rPr lang="ru-RU" sz="3600" dirty="0" smtClean="0">
                <a:solidFill>
                  <a:srgbClr val="FFFF00"/>
                </a:solidFill>
              </a:rPr>
              <a:t>ПНШ</a:t>
            </a:r>
            <a:endParaRPr lang="ru-RU" sz="3600" dirty="0">
              <a:solidFill>
                <a:srgbClr val="FF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43042" y="571480"/>
            <a:ext cx="6000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857752" y="5715016"/>
            <a:ext cx="3571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</p:txBody>
      </p:sp>
      <p:pic>
        <p:nvPicPr>
          <p:cNvPr id="7" name="Рисунок 3" descr="Рисунок69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249" t="2344" r="3300"/>
          <a:stretch>
            <a:fillRect/>
          </a:stretch>
        </p:blipFill>
        <p:spPr bwMode="auto">
          <a:xfrm>
            <a:off x="5857884" y="3143248"/>
            <a:ext cx="3000375" cy="321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Получится другое число?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10" name="Picture 2" descr="C:\Users\Admin\Pictures\2015-03-02 диплом\диплом 001.jpg"/>
          <p:cNvPicPr>
            <a:picLocks noChangeAspect="1" noChangeArrowheads="1"/>
          </p:cNvPicPr>
          <p:nvPr/>
        </p:nvPicPr>
        <p:blipFill>
          <a:blip r:embed="rId2"/>
          <a:srcRect l="56044" t="26606" r="31496" b="68367"/>
          <a:stretch>
            <a:fillRect/>
          </a:stretch>
        </p:blipFill>
        <p:spPr bwMode="auto">
          <a:xfrm rot="10800000">
            <a:off x="428596" y="1571612"/>
            <a:ext cx="3025212" cy="1563839"/>
          </a:xfrm>
          <a:prstGeom prst="rect">
            <a:avLst/>
          </a:prstGeom>
          <a:noFill/>
        </p:spPr>
      </p:pic>
      <p:grpSp>
        <p:nvGrpSpPr>
          <p:cNvPr id="13" name="Группа 12"/>
          <p:cNvGrpSpPr/>
          <p:nvPr/>
        </p:nvGrpSpPr>
        <p:grpSpPr>
          <a:xfrm>
            <a:off x="4286248" y="1571612"/>
            <a:ext cx="4486764" cy="1657865"/>
            <a:chOff x="4500562" y="4643446"/>
            <a:chExt cx="4486764" cy="1657865"/>
          </a:xfrm>
        </p:grpSpPr>
        <p:pic>
          <p:nvPicPr>
            <p:cNvPr id="11" name="Picture 2" descr="C:\Users\Admin\Pictures\2015-03-02 диплом\диплом 001.jpg"/>
            <p:cNvPicPr>
              <a:picLocks noChangeAspect="1" noChangeArrowheads="1"/>
            </p:cNvPicPr>
            <p:nvPr/>
          </p:nvPicPr>
          <p:blipFill>
            <a:blip r:embed="rId2"/>
            <a:srcRect l="19917" t="26943" r="70866" b="67694"/>
            <a:stretch>
              <a:fillRect/>
            </a:stretch>
          </p:blipFill>
          <p:spPr bwMode="auto">
            <a:xfrm rot="10800000">
              <a:off x="4500562" y="4643446"/>
              <a:ext cx="2071702" cy="1657865"/>
            </a:xfrm>
            <a:prstGeom prst="rect">
              <a:avLst/>
            </a:prstGeom>
            <a:noFill/>
          </p:spPr>
        </p:pic>
        <p:pic>
          <p:nvPicPr>
            <p:cNvPr id="12" name="Picture 2" descr="C:\Users\Admin\Pictures\2015-03-02 диплом\диплом 001.jpg"/>
            <p:cNvPicPr>
              <a:picLocks noChangeAspect="1" noChangeArrowheads="1"/>
            </p:cNvPicPr>
            <p:nvPr/>
          </p:nvPicPr>
          <p:blipFill>
            <a:blip r:embed="rId2"/>
            <a:srcRect l="7411" t="26943" r="80130" b="67357"/>
            <a:stretch>
              <a:fillRect/>
            </a:stretch>
          </p:blipFill>
          <p:spPr bwMode="auto">
            <a:xfrm rot="10800000">
              <a:off x="6429387" y="4643446"/>
              <a:ext cx="2557939" cy="1643074"/>
            </a:xfrm>
            <a:prstGeom prst="rect">
              <a:avLst/>
            </a:prstGeom>
            <a:noFill/>
          </p:spPr>
        </p:pic>
      </p:grpSp>
      <p:sp>
        <p:nvSpPr>
          <p:cNvPr id="14" name="TextBox 13"/>
          <p:cNvSpPr txBox="1"/>
          <p:nvPr/>
        </p:nvSpPr>
        <p:spPr>
          <a:xfrm>
            <a:off x="928662" y="3571876"/>
            <a:ext cx="298831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chemeClr val="bg1"/>
                </a:solidFill>
              </a:rPr>
              <a:t>(5 + 3) + 4</a:t>
            </a:r>
            <a:endParaRPr lang="ru-RU" sz="5400" b="1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643438" y="3571876"/>
            <a:ext cx="314541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chemeClr val="bg1"/>
                </a:solidFill>
              </a:rPr>
              <a:t>5 + (3 + 4) </a:t>
            </a:r>
            <a:endParaRPr lang="ru-RU" sz="5400" b="1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28728" y="5286388"/>
            <a:ext cx="623927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chemeClr val="bg1"/>
                </a:solidFill>
              </a:rPr>
              <a:t>Что показывают скобки?</a:t>
            </a:r>
            <a:endParaRPr lang="ru-RU" sz="4400" b="1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000496" y="3571876"/>
            <a:ext cx="52931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chemeClr val="bg1"/>
                </a:solidFill>
              </a:rPr>
              <a:t>=</a:t>
            </a:r>
            <a:endParaRPr lang="ru-RU" sz="5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642910" y="164305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Порядок вычисления (действий)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571604" y="500042"/>
            <a:ext cx="623927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chemeClr val="bg1"/>
                </a:solidFill>
              </a:rPr>
              <a:t>Что показывают скобки?</a:t>
            </a:r>
            <a:endParaRPr lang="ru-RU" sz="4400" b="1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14282" y="3714752"/>
            <a:ext cx="866141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Если в выражении одно из двух действий </a:t>
            </a:r>
          </a:p>
          <a:p>
            <a:r>
              <a:rPr lang="ru-RU" sz="3600" b="1" dirty="0" smtClean="0">
                <a:solidFill>
                  <a:schemeClr val="bg1"/>
                </a:solidFill>
              </a:rPr>
              <a:t>записано в скобках, то его выполняют </a:t>
            </a:r>
          </a:p>
          <a:p>
            <a:pPr algn="ctr"/>
            <a:r>
              <a:rPr lang="ru-RU" sz="3600" b="1" i="1" u="sng" dirty="0" smtClean="0">
                <a:solidFill>
                  <a:schemeClr val="bg1"/>
                </a:solidFill>
              </a:rPr>
              <a:t>первым</a:t>
            </a:r>
            <a:endParaRPr lang="ru-RU" sz="3600" b="1" i="1" u="sng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уб 1"/>
          <p:cNvSpPr/>
          <p:nvPr/>
        </p:nvSpPr>
        <p:spPr>
          <a:xfrm>
            <a:off x="857250" y="1714500"/>
            <a:ext cx="857250" cy="785813"/>
          </a:xfrm>
          <a:prstGeom prst="cube">
            <a:avLst/>
          </a:prstGeom>
          <a:solidFill>
            <a:srgbClr val="00B050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" name="Куб 2"/>
          <p:cNvSpPr/>
          <p:nvPr/>
        </p:nvSpPr>
        <p:spPr>
          <a:xfrm>
            <a:off x="2714625" y="1785938"/>
            <a:ext cx="857250" cy="785812"/>
          </a:xfrm>
          <a:prstGeom prst="cube">
            <a:avLst/>
          </a:prstGeom>
          <a:solidFill>
            <a:srgbClr val="00B050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4" name="Куб 3"/>
          <p:cNvSpPr/>
          <p:nvPr/>
        </p:nvSpPr>
        <p:spPr>
          <a:xfrm>
            <a:off x="1785938" y="1714500"/>
            <a:ext cx="857250" cy="785813"/>
          </a:xfrm>
          <a:prstGeom prst="cube">
            <a:avLst/>
          </a:prstGeom>
          <a:solidFill>
            <a:srgbClr val="00B050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Куб 4"/>
          <p:cNvSpPr/>
          <p:nvPr/>
        </p:nvSpPr>
        <p:spPr>
          <a:xfrm>
            <a:off x="2357438" y="1143000"/>
            <a:ext cx="857250" cy="785813"/>
          </a:xfrm>
          <a:prstGeom prst="cube">
            <a:avLst/>
          </a:prstGeom>
          <a:solidFill>
            <a:srgbClr val="00B050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Куб 6"/>
          <p:cNvSpPr/>
          <p:nvPr/>
        </p:nvSpPr>
        <p:spPr>
          <a:xfrm>
            <a:off x="1357313" y="1143000"/>
            <a:ext cx="857250" cy="785813"/>
          </a:xfrm>
          <a:prstGeom prst="cube">
            <a:avLst/>
          </a:prstGeom>
          <a:solidFill>
            <a:srgbClr val="00B050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Куб 7"/>
          <p:cNvSpPr/>
          <p:nvPr/>
        </p:nvSpPr>
        <p:spPr>
          <a:xfrm>
            <a:off x="1857375" y="571500"/>
            <a:ext cx="857250" cy="785813"/>
          </a:xfrm>
          <a:prstGeom prst="cube">
            <a:avLst/>
          </a:prstGeom>
          <a:solidFill>
            <a:srgbClr val="00B050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Куб 8"/>
          <p:cNvSpPr/>
          <p:nvPr/>
        </p:nvSpPr>
        <p:spPr>
          <a:xfrm>
            <a:off x="4143375" y="1785938"/>
            <a:ext cx="857250" cy="785812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Куб 9"/>
          <p:cNvSpPr/>
          <p:nvPr/>
        </p:nvSpPr>
        <p:spPr>
          <a:xfrm>
            <a:off x="5000625" y="1785938"/>
            <a:ext cx="857250" cy="785812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Куб 10"/>
          <p:cNvSpPr/>
          <p:nvPr/>
        </p:nvSpPr>
        <p:spPr>
          <a:xfrm>
            <a:off x="5786438" y="1785938"/>
            <a:ext cx="857250" cy="785812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Куб 11"/>
          <p:cNvSpPr/>
          <p:nvPr/>
        </p:nvSpPr>
        <p:spPr>
          <a:xfrm>
            <a:off x="4572000" y="1214438"/>
            <a:ext cx="857250" cy="785812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Куб 12"/>
          <p:cNvSpPr/>
          <p:nvPr/>
        </p:nvSpPr>
        <p:spPr>
          <a:xfrm>
            <a:off x="6929438" y="1785938"/>
            <a:ext cx="857250" cy="785812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4" name="Куб 13"/>
          <p:cNvSpPr/>
          <p:nvPr/>
        </p:nvSpPr>
        <p:spPr>
          <a:xfrm>
            <a:off x="7786688" y="1785938"/>
            <a:ext cx="857250" cy="785812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Куб 14"/>
          <p:cNvSpPr/>
          <p:nvPr/>
        </p:nvSpPr>
        <p:spPr>
          <a:xfrm>
            <a:off x="7286625" y="1214438"/>
            <a:ext cx="857250" cy="785812"/>
          </a:xfrm>
          <a:prstGeom prst="cub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6575" name="TextBox 18"/>
          <p:cNvSpPr txBox="1">
            <a:spLocks noChangeArrowheads="1"/>
          </p:cNvSpPr>
          <p:nvPr/>
        </p:nvSpPr>
        <p:spPr bwMode="auto">
          <a:xfrm>
            <a:off x="857250" y="3643313"/>
            <a:ext cx="247054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6 + 4 + 3 </a:t>
            </a:r>
            <a:r>
              <a:rPr lang="ru-RU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endParaRPr lang="ru-RU" sz="4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6576" name="TextBox 19"/>
          <p:cNvSpPr txBox="1">
            <a:spLocks noChangeArrowheads="1"/>
          </p:cNvSpPr>
          <p:nvPr/>
        </p:nvSpPr>
        <p:spPr bwMode="auto">
          <a:xfrm>
            <a:off x="857250" y="4286250"/>
            <a:ext cx="247054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6 + 4 + 3 </a:t>
            </a:r>
            <a:r>
              <a:rPr lang="ru-RU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endParaRPr lang="ru-RU" sz="4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6577" name="TextBox 20"/>
          <p:cNvSpPr txBox="1">
            <a:spLocks noChangeArrowheads="1"/>
          </p:cNvSpPr>
          <p:nvPr/>
        </p:nvSpPr>
        <p:spPr bwMode="auto">
          <a:xfrm>
            <a:off x="857250" y="5000625"/>
            <a:ext cx="247054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6 + 4 + 3 </a:t>
            </a:r>
            <a:r>
              <a:rPr lang="ru-RU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endParaRPr lang="ru-RU" sz="4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Стрелка вправо 21"/>
          <p:cNvSpPr/>
          <p:nvPr/>
        </p:nvSpPr>
        <p:spPr>
          <a:xfrm>
            <a:off x="8286750" y="6373813"/>
            <a:ext cx="642938" cy="484187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7500938" y="6373813"/>
            <a:ext cx="642937" cy="484187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4" name="Стрелка вправо 23"/>
          <p:cNvSpPr/>
          <p:nvPr/>
        </p:nvSpPr>
        <p:spPr>
          <a:xfrm>
            <a:off x="6643688" y="6373813"/>
            <a:ext cx="642937" cy="484187"/>
          </a:xfrm>
          <a:prstGeom prst="rightArrow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3286116" y="214290"/>
            <a:ext cx="564360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Составьте математические записи, используя скобки</a:t>
            </a:r>
            <a:endParaRPr lang="ru-RU" sz="2800" dirty="0"/>
          </a:p>
        </p:txBody>
      </p:sp>
      <p:sp>
        <p:nvSpPr>
          <p:cNvPr id="25" name="Прямоугольник 24"/>
          <p:cNvSpPr/>
          <p:nvPr/>
        </p:nvSpPr>
        <p:spPr>
          <a:xfrm>
            <a:off x="3286116" y="3643314"/>
            <a:ext cx="532068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(6 + 4)</a:t>
            </a:r>
            <a:r>
              <a:rPr lang="ru-RU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+ 3 = 10 + 3 = 13</a:t>
            </a:r>
            <a:endParaRPr lang="ru-RU" sz="4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3357554" y="4286256"/>
            <a:ext cx="506420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6 + 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(4 + 3)</a:t>
            </a:r>
            <a:r>
              <a:rPr lang="ru-RU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= 6 + 7 = 13</a:t>
            </a:r>
            <a:endParaRPr lang="ru-RU" sz="4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3428992" y="4929198"/>
            <a:ext cx="506420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(6 + 3) </a:t>
            </a:r>
            <a:r>
              <a:rPr lang="ru-RU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+ 4 = 9 + 4 = 13</a:t>
            </a:r>
            <a:endParaRPr lang="ru-RU" sz="4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/>
          <a:srcRect t="30232" r="-1" b="37209"/>
          <a:stretch>
            <a:fillRect/>
          </a:stretch>
        </p:blipFill>
        <p:spPr bwMode="auto">
          <a:xfrm>
            <a:off x="428596" y="357166"/>
            <a:ext cx="8215370" cy="37147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0659" name="Picture 2"/>
          <p:cNvPicPr>
            <a:picLocks noChangeAspect="1" noChangeArrowheads="1"/>
          </p:cNvPicPr>
          <p:nvPr/>
        </p:nvPicPr>
        <p:blipFill>
          <a:blip r:embed="rId3"/>
          <a:srcRect l="22351" t="16914" r="11668" b="5659"/>
          <a:stretch>
            <a:fillRect/>
          </a:stretch>
        </p:blipFill>
        <p:spPr bwMode="auto">
          <a:xfrm>
            <a:off x="7000875" y="4357688"/>
            <a:ext cx="1857375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071813" y="1071563"/>
            <a:ext cx="16716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6 + 4 = 10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071813" y="1571625"/>
            <a:ext cx="18510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2 + 10 = 12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071813" y="2143125"/>
            <a:ext cx="14922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1 + 8 = 9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071813" y="2643188"/>
            <a:ext cx="18510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3 + 10 = 13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000375" y="3143250"/>
            <a:ext cx="14922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1 + 5 = 6</a:t>
            </a: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4357688" y="3071813"/>
            <a:ext cx="285750" cy="1587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500042"/>
            <a:ext cx="7772400" cy="1470025"/>
          </a:xfrm>
        </p:spPr>
        <p:txBody>
          <a:bodyPr>
            <a:noAutofit/>
          </a:bodyPr>
          <a:lstStyle/>
          <a:p>
            <a:pPr algn="l"/>
            <a:r>
              <a:rPr lang="ru-RU" sz="4000" b="1" i="1" dirty="0" smtClean="0">
                <a:solidFill>
                  <a:srgbClr val="FF0000"/>
                </a:solidFill>
              </a:rPr>
              <a:t>Группировка  слагаемых.  Скобки</a:t>
            </a:r>
            <a:endParaRPr lang="ru-RU" sz="4000" b="1" i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000240"/>
            <a:ext cx="9144000" cy="1752600"/>
          </a:xfrm>
        </p:spPr>
        <p:txBody>
          <a:bodyPr>
            <a:normAutofit/>
          </a:bodyPr>
          <a:lstStyle/>
          <a:p>
            <a:pPr marL="514350" indent="-514350" algn="l"/>
            <a:r>
              <a:rPr lang="ru-RU" sz="4000" dirty="0" smtClean="0">
                <a:solidFill>
                  <a:srgbClr val="FFFF00"/>
                </a:solidFill>
              </a:rPr>
              <a:t>Скобки показывают порядок вычислений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43042" y="571480"/>
            <a:ext cx="6000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857752" y="5715016"/>
            <a:ext cx="3571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</p:txBody>
      </p:sp>
      <p:pic>
        <p:nvPicPr>
          <p:cNvPr id="7" name="Рисунок 3" descr="Рисунок69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249" t="2344" r="3300"/>
          <a:stretch>
            <a:fillRect/>
          </a:stretch>
        </p:blipFill>
        <p:spPr bwMode="auto">
          <a:xfrm>
            <a:off x="6429388" y="4179098"/>
            <a:ext cx="2500309" cy="2678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0" y="2714620"/>
            <a:ext cx="9144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Если в выражении одно из двух действий записано в скобках, то его выполняют </a:t>
            </a:r>
            <a:r>
              <a:rPr lang="ru-RU" sz="4000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первую очередь</a:t>
            </a:r>
            <a:r>
              <a:rPr lang="ru-RU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4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28926" y="0"/>
            <a:ext cx="35722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chemeClr val="bg1"/>
                </a:solidFill>
              </a:rPr>
              <a:t>Рефлексия </a:t>
            </a:r>
            <a:endParaRPr lang="ru-RU" sz="5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Заполните  таблицу</a:t>
            </a:r>
            <a:endParaRPr lang="ru-RU" sz="2800" b="1" dirty="0"/>
          </a:p>
        </p:txBody>
      </p:sp>
      <p:graphicFrame>
        <p:nvGraphicFramePr>
          <p:cNvPr id="42" name="Содержимое 41"/>
          <p:cNvGraphicFramePr>
            <a:graphicFrameLocks noGrp="1"/>
          </p:cNvGraphicFramePr>
          <p:nvPr>
            <p:ph idx="1"/>
          </p:nvPr>
        </p:nvGraphicFramePr>
        <p:xfrm>
          <a:off x="428596" y="1142984"/>
          <a:ext cx="3714775" cy="54292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42955"/>
                <a:gridCol w="742955"/>
                <a:gridCol w="742955"/>
                <a:gridCol w="742955"/>
                <a:gridCol w="742955"/>
              </a:tblGrid>
              <a:tr h="542929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   </a:t>
                      </a:r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ru-RU" sz="2400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42929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 2</a:t>
                      </a:r>
                      <a:endParaRPr lang="ru-RU" sz="2400" b="1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42929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 3</a:t>
                      </a:r>
                      <a:endParaRPr lang="ru-RU" sz="2400" b="1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42929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 4</a:t>
                      </a:r>
                      <a:endParaRPr lang="ru-RU" sz="2400" b="1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42929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 5</a:t>
                      </a:r>
                      <a:endParaRPr lang="ru-RU" sz="2400" b="1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    +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  2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bg1"/>
                          </a:solidFill>
                        </a:rPr>
                        <a:t>  </a:t>
                      </a:r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=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42929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</a:t>
                      </a:r>
                      <a:r>
                        <a:rPr lang="ru-RU" sz="2400" b="1" baseline="0" dirty="0" smtClean="0"/>
                        <a:t> </a:t>
                      </a:r>
                      <a:r>
                        <a:rPr lang="ru-RU" sz="2400" b="1" dirty="0" smtClean="0"/>
                        <a:t> 6</a:t>
                      </a:r>
                      <a:endParaRPr lang="ru-RU" sz="2400" b="1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42929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 7</a:t>
                      </a:r>
                      <a:endParaRPr lang="ru-RU" sz="2400" b="1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42929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 8</a:t>
                      </a:r>
                      <a:endParaRPr lang="ru-RU" sz="2400" b="1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42929">
                <a:tc>
                  <a:txBody>
                    <a:bodyPr/>
                    <a:lstStyle/>
                    <a:p>
                      <a:r>
                        <a:rPr lang="ru-RU" sz="2400" b="1" baseline="0" dirty="0" smtClean="0"/>
                        <a:t>   </a:t>
                      </a:r>
                      <a:r>
                        <a:rPr lang="ru-RU" sz="2400" b="1" dirty="0" smtClean="0"/>
                        <a:t>9</a:t>
                      </a:r>
                      <a:endParaRPr lang="ru-RU" sz="2400" b="1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42929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 0</a:t>
                      </a:r>
                      <a:endParaRPr lang="ru-RU" sz="2400" b="1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6" name="Содержимое 41"/>
          <p:cNvGraphicFramePr>
            <a:graphicFrameLocks noGrp="1"/>
          </p:cNvGraphicFramePr>
          <p:nvPr>
            <p:ph idx="1"/>
          </p:nvPr>
        </p:nvGraphicFramePr>
        <p:xfrm>
          <a:off x="5000628" y="1142982"/>
          <a:ext cx="3714775" cy="550073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42955"/>
                <a:gridCol w="742955"/>
                <a:gridCol w="742955"/>
                <a:gridCol w="742955"/>
                <a:gridCol w="742955"/>
              </a:tblGrid>
              <a:tr h="550073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 10</a:t>
                      </a:r>
                      <a:endParaRPr lang="ru-RU" sz="2400" b="1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50073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  9</a:t>
                      </a:r>
                      <a:endParaRPr lang="ru-RU" sz="2400" b="1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50073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  8</a:t>
                      </a:r>
                      <a:endParaRPr lang="ru-RU" sz="2400" b="1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50073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  7</a:t>
                      </a:r>
                      <a:endParaRPr lang="ru-RU" sz="2400" b="1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50073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    6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bg1"/>
                          </a:solidFill>
                        </a:rPr>
                        <a:t>   -</a:t>
                      </a:r>
                      <a:r>
                        <a:rPr lang="ru-RU" b="1" baseline="0" dirty="0" smtClean="0">
                          <a:solidFill>
                            <a:schemeClr val="bg1"/>
                          </a:solidFill>
                        </a:rPr>
                        <a:t>  </a:t>
                      </a:r>
                      <a:r>
                        <a:rPr lang="ru-RU" b="1" dirty="0" smtClean="0">
                          <a:solidFill>
                            <a:schemeClr val="bg1"/>
                          </a:solidFill>
                        </a:rPr>
                        <a:t>            </a:t>
                      </a:r>
                      <a:endParaRPr lang="ru-RU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   2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chemeClr val="bg1"/>
                          </a:solidFill>
                        </a:rPr>
                        <a:t>   =</a:t>
                      </a:r>
                      <a:endParaRPr lang="ru-RU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  <a:tr h="550073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  5</a:t>
                      </a:r>
                      <a:endParaRPr lang="ru-RU" sz="2400" b="1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50073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  4</a:t>
                      </a:r>
                      <a:endParaRPr lang="ru-RU" sz="2400" b="1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50073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  3</a:t>
                      </a:r>
                      <a:endParaRPr lang="ru-RU" sz="2400" b="1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50073">
                <a:tc>
                  <a:txBody>
                    <a:bodyPr/>
                    <a:lstStyle/>
                    <a:p>
                      <a:r>
                        <a:rPr lang="ru-RU" sz="2400" b="1" dirty="0" smtClean="0"/>
                        <a:t>    2</a:t>
                      </a:r>
                      <a:endParaRPr lang="ru-RU" sz="2400" b="1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50073">
                <a:tc>
                  <a:txBody>
                    <a:bodyPr/>
                    <a:lstStyle/>
                    <a:p>
                      <a:endParaRPr lang="ru-RU" sz="2400" b="1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вал 7"/>
          <p:cNvSpPr/>
          <p:nvPr/>
        </p:nvSpPr>
        <p:spPr>
          <a:xfrm>
            <a:off x="928662" y="4357694"/>
            <a:ext cx="1785950" cy="9144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3143240" y="4429132"/>
            <a:ext cx="1785950" cy="9144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11" name="Овал 10"/>
          <p:cNvSpPr/>
          <p:nvPr/>
        </p:nvSpPr>
        <p:spPr>
          <a:xfrm>
            <a:off x="6000760" y="4286256"/>
            <a:ext cx="1785950" cy="9144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4500562" y="3214686"/>
            <a:ext cx="1785950" cy="9144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1500166" y="3214686"/>
            <a:ext cx="1785950" cy="9144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3357554" y="2000240"/>
            <a:ext cx="1785950" cy="9144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6143636" y="2000240"/>
            <a:ext cx="1785950" cy="9144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428596" y="2143116"/>
            <a:ext cx="1928826" cy="9144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Найдите примеры с одинаковыми ответами.</a:t>
            </a:r>
            <a:br>
              <a:rPr lang="ru-RU" sz="3200" dirty="0" smtClean="0"/>
            </a:br>
            <a:r>
              <a:rPr lang="ru-RU" sz="3200" dirty="0" smtClean="0"/>
              <a:t>Соедините  их  линией.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3 + 2                       4 + 2                      1 + 3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 smtClean="0"/>
              <a:t>                1 + 4                        7 – 0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 smtClean="0"/>
              <a:t>          7 – 1                7 – 3                       2 + 5</a:t>
            </a:r>
            <a:endParaRPr lang="ru-RU" dirty="0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rot="16200000" flipH="1">
            <a:off x="1428728" y="2857496"/>
            <a:ext cx="500066" cy="500066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V="1">
            <a:off x="2428860" y="2643182"/>
            <a:ext cx="2357454" cy="2071702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V="1">
            <a:off x="4857752" y="2571744"/>
            <a:ext cx="3071834" cy="2286016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5357818" y="3857628"/>
            <a:ext cx="1357322" cy="71438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extBox 2"/>
          <p:cNvSpPr txBox="1">
            <a:spLocks noChangeArrowheads="1"/>
          </p:cNvSpPr>
          <p:nvPr/>
        </p:nvSpPr>
        <p:spPr bwMode="auto">
          <a:xfrm>
            <a:off x="714375" y="642938"/>
            <a:ext cx="738187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9 + 1 + 4 = 10 + 4 = 14</a:t>
            </a:r>
          </a:p>
        </p:txBody>
      </p:sp>
      <p:sp>
        <p:nvSpPr>
          <p:cNvPr id="56323" name="TextBox 3"/>
          <p:cNvSpPr txBox="1">
            <a:spLocks noChangeArrowheads="1"/>
          </p:cNvSpPr>
          <p:nvPr/>
        </p:nvSpPr>
        <p:spPr bwMode="auto">
          <a:xfrm>
            <a:off x="785813" y="1785938"/>
            <a:ext cx="69977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9 + 1 + 3 = 9 + 4 = 13</a:t>
            </a:r>
          </a:p>
        </p:txBody>
      </p:sp>
      <p:sp>
        <p:nvSpPr>
          <p:cNvPr id="56324" name="TextBox 4"/>
          <p:cNvSpPr txBox="1">
            <a:spLocks noChangeArrowheads="1"/>
          </p:cNvSpPr>
          <p:nvPr/>
        </p:nvSpPr>
        <p:spPr bwMode="auto">
          <a:xfrm>
            <a:off x="714375" y="2857500"/>
            <a:ext cx="738187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7 + 3 + 2 = 10 + 2 = 12</a:t>
            </a:r>
          </a:p>
        </p:txBody>
      </p:sp>
      <p:sp>
        <p:nvSpPr>
          <p:cNvPr id="56325" name="TextBox 5"/>
          <p:cNvSpPr txBox="1">
            <a:spLocks noChangeArrowheads="1"/>
          </p:cNvSpPr>
          <p:nvPr/>
        </p:nvSpPr>
        <p:spPr bwMode="auto">
          <a:xfrm>
            <a:off x="714375" y="3857625"/>
            <a:ext cx="676275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7 + 1+ 3= 7 + 4  = 11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429375" y="785813"/>
            <a:ext cx="1714500" cy="642937"/>
          </a:xfrm>
          <a:prstGeom prst="rect">
            <a:avLst/>
          </a:prstGeom>
          <a:solidFill>
            <a:srgbClr val="05310F"/>
          </a:solidFill>
          <a:ln>
            <a:solidFill>
              <a:srgbClr val="0033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215063" y="1928813"/>
            <a:ext cx="1714500" cy="642937"/>
          </a:xfrm>
          <a:prstGeom prst="rect">
            <a:avLst/>
          </a:prstGeom>
          <a:solidFill>
            <a:srgbClr val="05310F"/>
          </a:solidFill>
          <a:ln>
            <a:solidFill>
              <a:srgbClr val="003300"/>
            </a:solidFill>
          </a:ln>
          <a:effec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357688" y="3071813"/>
            <a:ext cx="857250" cy="642937"/>
          </a:xfrm>
          <a:prstGeom prst="rect">
            <a:avLst/>
          </a:prstGeom>
          <a:solidFill>
            <a:srgbClr val="05310F"/>
          </a:solidFill>
          <a:ln>
            <a:solidFill>
              <a:srgbClr val="00330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6500813" y="3071813"/>
            <a:ext cx="1714500" cy="642937"/>
          </a:xfrm>
          <a:prstGeom prst="rect">
            <a:avLst/>
          </a:prstGeom>
          <a:solidFill>
            <a:srgbClr val="05310F"/>
          </a:solidFill>
          <a:ln>
            <a:solidFill>
              <a:srgbClr val="00330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072063" y="4071938"/>
            <a:ext cx="785812" cy="642937"/>
          </a:xfrm>
          <a:prstGeom prst="rect">
            <a:avLst/>
          </a:prstGeom>
          <a:solidFill>
            <a:srgbClr val="05310F"/>
          </a:solidFill>
          <a:ln>
            <a:solidFill>
              <a:srgbClr val="00330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6429375" y="4071938"/>
            <a:ext cx="1000125" cy="642937"/>
          </a:xfrm>
          <a:prstGeom prst="rect">
            <a:avLst/>
          </a:prstGeom>
          <a:solidFill>
            <a:srgbClr val="05310F"/>
          </a:solidFill>
          <a:ln>
            <a:solidFill>
              <a:srgbClr val="00330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4F3F8"/>
              </a:clrFrom>
              <a:clrTo>
                <a:srgbClr val="F4F3F8">
                  <a:alpha val="0"/>
                </a:srgbClr>
              </a:clrTo>
            </a:clrChange>
          </a:blip>
          <a:srcRect r="12903" b="4693"/>
          <a:stretch>
            <a:fillRect/>
          </a:stretch>
        </p:blipFill>
        <p:spPr bwMode="auto">
          <a:xfrm>
            <a:off x="7429520" y="4757217"/>
            <a:ext cx="1428760" cy="19579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9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lide(fromBottom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TextBox 2"/>
          <p:cNvSpPr txBox="1">
            <a:spLocks noChangeArrowheads="1"/>
          </p:cNvSpPr>
          <p:nvPr/>
        </p:nvSpPr>
        <p:spPr bwMode="auto">
          <a:xfrm>
            <a:off x="714375" y="642938"/>
            <a:ext cx="738187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6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9 + 1 + 4 = 10 + 4 = 14</a:t>
            </a:r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4F3F8"/>
              </a:clrFrom>
              <a:clrTo>
                <a:srgbClr val="F4F3F8">
                  <a:alpha val="0"/>
                </a:srgbClr>
              </a:clrTo>
            </a:clrChange>
          </a:blip>
          <a:srcRect r="12903" b="4693"/>
          <a:stretch>
            <a:fillRect/>
          </a:stretch>
        </p:blipFill>
        <p:spPr bwMode="auto">
          <a:xfrm>
            <a:off x="6572264" y="3582459"/>
            <a:ext cx="2286016" cy="31326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9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4" name="Прямоугольник 13"/>
          <p:cNvSpPr/>
          <p:nvPr/>
        </p:nvSpPr>
        <p:spPr>
          <a:xfrm>
            <a:off x="714348" y="1928802"/>
            <a:ext cx="789511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(9 + 1) + 4 = 10 + 4 = 14</a:t>
            </a:r>
            <a:endParaRPr lang="ru-RU" sz="6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Picture 4"/>
          <p:cNvPicPr>
            <a:picLocks noChangeAspect="1" noChangeArrowheads="1"/>
          </p:cNvPicPr>
          <p:nvPr/>
        </p:nvPicPr>
        <p:blipFill>
          <a:blip r:embed="rId3"/>
          <a:srcRect r="-1" b="4545"/>
          <a:stretch>
            <a:fillRect/>
          </a:stretch>
        </p:blipFill>
        <p:spPr bwMode="auto">
          <a:xfrm>
            <a:off x="428596" y="3571876"/>
            <a:ext cx="4000528" cy="30003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9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357166"/>
            <a:ext cx="8929718" cy="1470025"/>
          </a:xfrm>
        </p:spPr>
        <p:txBody>
          <a:bodyPr>
            <a:noAutofit/>
          </a:bodyPr>
          <a:lstStyle/>
          <a:p>
            <a:pPr algn="l"/>
            <a:r>
              <a:rPr lang="ru-RU" sz="5400" b="1" i="1" u="sng" dirty="0" smtClean="0">
                <a:solidFill>
                  <a:srgbClr val="FF0000"/>
                </a:solidFill>
              </a:rPr>
              <a:t>ТЕМА:</a:t>
            </a:r>
            <a:r>
              <a:rPr lang="ru-RU" sz="5400" b="1" i="1" dirty="0" smtClean="0">
                <a:solidFill>
                  <a:srgbClr val="FF0000"/>
                </a:solidFill>
              </a:rPr>
              <a:t> </a:t>
            </a:r>
            <a:r>
              <a:rPr lang="ru-RU" sz="5400" b="1" i="1" dirty="0" smtClean="0">
                <a:solidFill>
                  <a:schemeClr val="bg1"/>
                </a:solidFill>
              </a:rPr>
              <a:t>Группировка  слагаемых.  Скобки</a:t>
            </a:r>
            <a:endParaRPr lang="ru-RU" sz="5400" b="1" i="1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214554"/>
            <a:ext cx="8143900" cy="4643446"/>
          </a:xfrm>
        </p:spPr>
        <p:txBody>
          <a:bodyPr>
            <a:normAutofit/>
          </a:bodyPr>
          <a:lstStyle/>
          <a:p>
            <a:pPr marL="514350" indent="-514350" algn="l"/>
            <a:r>
              <a:rPr lang="ru-RU" sz="4800" b="1" i="1" u="sng" dirty="0" smtClean="0">
                <a:solidFill>
                  <a:srgbClr val="C00000"/>
                </a:solidFill>
              </a:rPr>
              <a:t>МЫ УЗНАЕМ:</a:t>
            </a:r>
          </a:p>
          <a:p>
            <a:pPr marL="514350" indent="-514350" algn="l">
              <a:buFont typeface="Arial" pitchFamily="34" charset="0"/>
              <a:buChar char="•"/>
            </a:pPr>
            <a:r>
              <a:rPr lang="ru-RU" sz="3900" dirty="0" smtClean="0">
                <a:solidFill>
                  <a:schemeClr val="bg1"/>
                </a:solidFill>
              </a:rPr>
              <a:t>Что такое группировка слагаемых</a:t>
            </a:r>
          </a:p>
          <a:p>
            <a:pPr marL="514350" indent="-514350" algn="l">
              <a:buFont typeface="Arial" pitchFamily="34" charset="0"/>
              <a:buChar char="•"/>
            </a:pPr>
            <a:r>
              <a:rPr lang="ru-RU" sz="3900" dirty="0" smtClean="0">
                <a:solidFill>
                  <a:schemeClr val="bg1"/>
                </a:solidFill>
              </a:rPr>
              <a:t>Что обозначают скобки</a:t>
            </a:r>
          </a:p>
          <a:p>
            <a:pPr marL="514350" indent="-514350" algn="l">
              <a:buFont typeface="Arial" pitchFamily="34" charset="0"/>
              <a:buChar char="•"/>
            </a:pPr>
            <a:r>
              <a:rPr lang="ru-RU" sz="3900" dirty="0" smtClean="0">
                <a:solidFill>
                  <a:schemeClr val="bg1"/>
                </a:solidFill>
              </a:rPr>
              <a:t>Правило выполнения вычислений в выражениях со скобками</a:t>
            </a:r>
          </a:p>
          <a:p>
            <a:pPr marL="514350" indent="-514350" algn="l">
              <a:buFont typeface="Arial" pitchFamily="34" charset="0"/>
              <a:buChar char="•"/>
            </a:pPr>
            <a:endParaRPr lang="ru-RU" sz="4800" dirty="0" smtClean="0">
              <a:solidFill>
                <a:schemeClr val="bg1"/>
              </a:solidFill>
            </a:endParaRPr>
          </a:p>
          <a:p>
            <a:pPr marL="514350" indent="-514350" algn="l">
              <a:buFont typeface="Arial" pitchFamily="34" charset="0"/>
              <a:buChar char="•"/>
            </a:pPr>
            <a:endParaRPr lang="ru-RU" sz="4800" dirty="0" smtClean="0">
              <a:solidFill>
                <a:schemeClr val="bg1"/>
              </a:solidFill>
            </a:endParaRPr>
          </a:p>
          <a:p>
            <a:pPr marL="514350" indent="-514350" algn="l"/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43042" y="571480"/>
            <a:ext cx="6000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857752" y="5715016"/>
            <a:ext cx="3571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</p:txBody>
      </p:sp>
      <p:pic>
        <p:nvPicPr>
          <p:cNvPr id="7" name="Рисунок 3" descr="Рисунок69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249" t="2344" r="3300"/>
          <a:stretch>
            <a:fillRect/>
          </a:stretch>
        </p:blipFill>
        <p:spPr bwMode="auto">
          <a:xfrm>
            <a:off x="7072319" y="4429132"/>
            <a:ext cx="2071681" cy="2219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3571875" y="1928813"/>
            <a:ext cx="2357438" cy="2143125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cxnSp>
        <p:nvCxnSpPr>
          <p:cNvPr id="4" name="Прямая соединительная линия 3"/>
          <p:cNvCxnSpPr>
            <a:stCxn id="2" idx="0"/>
          </p:cNvCxnSpPr>
          <p:nvPr/>
        </p:nvCxnSpPr>
        <p:spPr>
          <a:xfrm rot="16200000" flipV="1">
            <a:off x="3911600" y="1089025"/>
            <a:ext cx="1643063" cy="36513"/>
          </a:xfrm>
          <a:prstGeom prst="line">
            <a:avLst/>
          </a:prstGeom>
          <a:ln w="76200" cmpd="sng">
            <a:solidFill>
              <a:srgbClr val="FFFF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 flipV="1">
            <a:off x="5322888" y="642938"/>
            <a:ext cx="1535112" cy="1500187"/>
          </a:xfrm>
          <a:prstGeom prst="line">
            <a:avLst/>
          </a:prstGeom>
          <a:ln w="76200" cmpd="sng">
            <a:solidFill>
              <a:srgbClr val="FFFF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5894388" y="2928938"/>
            <a:ext cx="1963737" cy="500062"/>
          </a:xfrm>
          <a:prstGeom prst="line">
            <a:avLst/>
          </a:prstGeom>
          <a:ln w="76200" cmpd="sng">
            <a:solidFill>
              <a:srgbClr val="FFFF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>
            <a:off x="5715000" y="3571875"/>
            <a:ext cx="1785938" cy="1643063"/>
          </a:xfrm>
          <a:prstGeom prst="line">
            <a:avLst/>
          </a:prstGeom>
          <a:ln w="76200" cmpd="sng">
            <a:solidFill>
              <a:srgbClr val="FFFF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16200000" flipV="1">
            <a:off x="4268787" y="4803776"/>
            <a:ext cx="1643063" cy="36512"/>
          </a:xfrm>
          <a:prstGeom prst="line">
            <a:avLst/>
          </a:prstGeom>
          <a:ln w="76200" cmpd="sng">
            <a:solidFill>
              <a:srgbClr val="FFFF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V="1">
            <a:off x="2357438" y="3786188"/>
            <a:ext cx="1643062" cy="1214437"/>
          </a:xfrm>
          <a:prstGeom prst="line">
            <a:avLst/>
          </a:prstGeom>
          <a:ln w="76200" cmpd="sng">
            <a:solidFill>
              <a:srgbClr val="FFFF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10800000" flipV="1">
            <a:off x="1357313" y="3143250"/>
            <a:ext cx="2249487" cy="142875"/>
          </a:xfrm>
          <a:prstGeom prst="line">
            <a:avLst/>
          </a:prstGeom>
          <a:ln w="76200" cmpd="sng">
            <a:solidFill>
              <a:srgbClr val="FFFF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10800000">
            <a:off x="1214438" y="1000125"/>
            <a:ext cx="2535237" cy="1428750"/>
          </a:xfrm>
          <a:prstGeom prst="line">
            <a:avLst/>
          </a:prstGeom>
          <a:ln w="76200" cmpd="sng">
            <a:solidFill>
              <a:srgbClr val="FFFF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8" name="Рисунок 17" descr="boat002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857500" y="2071688"/>
            <a:ext cx="285750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18" descr="boat002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9144000" y="2000250"/>
            <a:ext cx="3071813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Рисунок 20" descr="Рисунок101.gif"/>
          <p:cNvPicPr>
            <a:picLocks noChangeAspect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188415">
            <a:off x="9377363" y="5541963"/>
            <a:ext cx="3111500" cy="192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Овальная выноска 21"/>
          <p:cNvSpPr/>
          <p:nvPr/>
        </p:nvSpPr>
        <p:spPr>
          <a:xfrm>
            <a:off x="2000250" y="500063"/>
            <a:ext cx="4929188" cy="1571625"/>
          </a:xfrm>
          <a:prstGeom prst="wedgeEllipseCallou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/>
              <a:t>Ребята!</a:t>
            </a:r>
          </a:p>
          <a:p>
            <a:pPr algn="ctr">
              <a:defRPr/>
            </a:pPr>
            <a:r>
              <a:rPr lang="ru-RU" sz="2800" b="1" dirty="0"/>
              <a:t>Берегите зрение!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4.07407E-6 C 0.07934 0.00555 0.14549 0.05138 0.18039 0.11967 L 0.2599 0.27963 C 0.27726 0.31435 0.30487 0.33148 0.33924 0.33148 C 0.38803 0.33148 0.42969 0.28588 0.43334 0.21713 C 0.42969 0.15949 0.38803 0.10787 0.33924 0.10787 C 0.30487 0.10787 0.27726 0.13078 0.2599 0.15949 L 0.18039 0.3206 C 0.14549 0.38888 0.07934 0.43449 -4.44444E-6 0.44097 C -0.07951 0.43449 -0.14566 0.38888 -0.18055 0.3206 L -0.25989 0.15949 C -0.27743 0.13078 -0.30503 0.10787 -0.33941 0.10787 C -0.38802 0.10787 -0.42968 0.15949 -0.43298 0.21713 C -0.42968 0.28588 -0.38802 0.33148 -0.33941 0.33148 C -0.30503 0.33148 -0.27743 0.31435 -0.25989 0.27963 L -0.18055 0.11967 C -0.14566 0.05138 -0.07951 0.00555 -4.44444E-6 4.07407E-6 Z " pathEditMode="relative" rAng="0" ptsTypes="fFffffFffFffffFff">
                                      <p:cBhvr>
                                        <p:cTn id="6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0"/>
                            </p:stCondLst>
                            <p:childTnLst>
                              <p:par>
                                <p:cTn id="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5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60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50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7000"/>
                            </p:stCondLst>
                            <p:childTnLst>
                              <p:par>
                                <p:cTn id="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7500"/>
                            </p:stCondLst>
                            <p:childTnLst>
                              <p:par>
                                <p:cTn id="2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8000"/>
                            </p:stCondLst>
                            <p:childTnLst>
                              <p:par>
                                <p:cTn id="3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8500"/>
                            </p:stCondLst>
                            <p:childTnLst>
                              <p:par>
                                <p:cTn id="3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9000"/>
                            </p:stCondLst>
                            <p:childTnLst>
                              <p:par>
                                <p:cTn id="40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1000"/>
                            </p:stCondLst>
                            <p:childTnLst>
                              <p:par>
                                <p:cTn id="43" presetID="35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3000"/>
                            </p:stCondLst>
                            <p:childTnLst>
                              <p:par>
                                <p:cTn id="46" presetID="35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5000"/>
                            </p:stCondLst>
                            <p:childTnLst>
                              <p:par>
                                <p:cTn id="49" presetID="9" presetClass="exit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500"/>
                            </p:stCondLst>
                            <p:childTnLst>
                              <p:par>
                                <p:cTn id="53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6000"/>
                            </p:stCondLst>
                            <p:childTnLst>
                              <p:par>
                                <p:cTn id="57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6500"/>
                            </p:stCondLst>
                            <p:childTnLst>
                              <p:par>
                                <p:cTn id="61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7000"/>
                            </p:stCondLst>
                            <p:childTnLst>
                              <p:par>
                                <p:cTn id="65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7500"/>
                            </p:stCondLst>
                            <p:childTnLst>
                              <p:par>
                                <p:cTn id="69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8000"/>
                            </p:stCondLst>
                            <p:childTnLst>
                              <p:par>
                                <p:cTn id="73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8500"/>
                            </p:stCondLst>
                            <p:childTnLst>
                              <p:par>
                                <p:cTn id="77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9000"/>
                            </p:stCondLst>
                            <p:childTnLst>
                              <p:par>
                                <p:cTn id="81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9500"/>
                            </p:stCondLst>
                            <p:childTnLst>
                              <p:par>
                                <p:cTn id="85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56 -0.03125 L 1.32413 -0.01042 " pathEditMode="relative" rAng="0" ptsTypes="AA">
                                      <p:cBhvr>
                                        <p:cTn id="86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3" y="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2500"/>
                            </p:stCondLst>
                            <p:childTnLst>
                              <p:par>
                                <p:cTn id="88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0 L -1.40816 -0.0213 " pathEditMode="relative" rAng="0" ptsTypes="AA">
                                      <p:cBhvr>
                                        <p:cTn id="89" dur="3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04" y="-1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25500"/>
                            </p:stCondLst>
                            <p:childTnLst>
                              <p:par>
                                <p:cTn id="91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726 -0.00995 L -0.67621 -0.51088 " pathEditMode="relative" rAng="0" ptsTypes="AA">
                                      <p:cBhvr>
                                        <p:cTn id="92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2" y="-2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27500"/>
                            </p:stCondLst>
                            <p:childTnLst>
                              <p:par>
                                <p:cTn id="9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2" grpId="2" animBg="1"/>
      <p:bldP spid="2" grpId="3" animBg="1"/>
      <p:bldP spid="2" grpId="4" animBg="1"/>
      <p:bldP spid="2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Pictures\2015-03-02 диплом\диплом 001.jpg"/>
          <p:cNvPicPr>
            <a:picLocks noChangeAspect="1" noChangeArrowheads="1"/>
          </p:cNvPicPr>
          <p:nvPr/>
        </p:nvPicPr>
        <p:blipFill>
          <a:blip r:embed="rId2"/>
          <a:srcRect l="6948" t="54559" r="27791" b="18186"/>
          <a:stretch>
            <a:fillRect/>
          </a:stretch>
        </p:blipFill>
        <p:spPr bwMode="auto">
          <a:xfrm rot="10800000">
            <a:off x="1928794" y="357166"/>
            <a:ext cx="5970628" cy="3429024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85720" y="44291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Как найти, сколько солдатиков в 3 коробках?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dmin\Pictures\2015-03-02 диплом\диплом 001.jpg"/>
          <p:cNvPicPr>
            <a:picLocks noChangeAspect="1" noChangeArrowheads="1"/>
          </p:cNvPicPr>
          <p:nvPr/>
        </p:nvPicPr>
        <p:blipFill>
          <a:blip r:embed="rId2"/>
          <a:srcRect l="6948" t="21891" r="29643" b="66010"/>
          <a:stretch>
            <a:fillRect/>
          </a:stretch>
        </p:blipFill>
        <p:spPr bwMode="auto">
          <a:xfrm rot="10800000">
            <a:off x="214282" y="642919"/>
            <a:ext cx="8531423" cy="2238907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928662" y="2143116"/>
            <a:ext cx="4187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5</a:t>
            </a:r>
            <a:endParaRPr lang="ru-RU" sz="36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85918" y="2143116"/>
            <a:ext cx="41870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/>
              <a:t>3</a:t>
            </a:r>
            <a:endParaRPr lang="ru-RU" sz="36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643174" y="2143116"/>
            <a:ext cx="41870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/>
              <a:t>8</a:t>
            </a:r>
            <a:endParaRPr lang="ru-RU" sz="36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214942" y="2071678"/>
            <a:ext cx="41870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/>
              <a:t>8</a:t>
            </a:r>
            <a:endParaRPr lang="ru-RU" sz="36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072198" y="2071678"/>
            <a:ext cx="41870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/>
              <a:t>4</a:t>
            </a:r>
            <a:endParaRPr lang="ru-RU" sz="36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000892" y="2071678"/>
            <a:ext cx="6527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/>
              <a:t>12</a:t>
            </a:r>
            <a:endParaRPr lang="ru-RU" sz="3600" b="1" dirty="0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28596" y="307181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Получится другое число?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10" name="Picture 2" descr="C:\Users\Admin\Pictures\2015-03-02 диплом\диплом 001.jpg"/>
          <p:cNvPicPr>
            <a:picLocks noChangeAspect="1" noChangeArrowheads="1"/>
          </p:cNvPicPr>
          <p:nvPr/>
        </p:nvPicPr>
        <p:blipFill>
          <a:blip r:embed="rId2"/>
          <a:srcRect l="56044" t="26606" r="31496" b="68367"/>
          <a:stretch>
            <a:fillRect/>
          </a:stretch>
        </p:blipFill>
        <p:spPr bwMode="auto">
          <a:xfrm rot="10800000">
            <a:off x="571472" y="4500570"/>
            <a:ext cx="3025212" cy="1563839"/>
          </a:xfrm>
          <a:prstGeom prst="rect">
            <a:avLst/>
          </a:prstGeom>
          <a:noFill/>
        </p:spPr>
      </p:pic>
      <p:grpSp>
        <p:nvGrpSpPr>
          <p:cNvPr id="13" name="Группа 12"/>
          <p:cNvGrpSpPr/>
          <p:nvPr/>
        </p:nvGrpSpPr>
        <p:grpSpPr>
          <a:xfrm>
            <a:off x="4286248" y="4500570"/>
            <a:ext cx="4486764" cy="1657865"/>
            <a:chOff x="4500562" y="4643446"/>
            <a:chExt cx="4486764" cy="1657865"/>
          </a:xfrm>
        </p:grpSpPr>
        <p:pic>
          <p:nvPicPr>
            <p:cNvPr id="11" name="Picture 2" descr="C:\Users\Admin\Pictures\2015-03-02 диплом\диплом 001.jpg"/>
            <p:cNvPicPr>
              <a:picLocks noChangeAspect="1" noChangeArrowheads="1"/>
            </p:cNvPicPr>
            <p:nvPr/>
          </p:nvPicPr>
          <p:blipFill>
            <a:blip r:embed="rId2"/>
            <a:srcRect l="19917" t="26943" r="70866" b="67694"/>
            <a:stretch>
              <a:fillRect/>
            </a:stretch>
          </p:blipFill>
          <p:spPr bwMode="auto">
            <a:xfrm rot="10800000">
              <a:off x="4500562" y="4643446"/>
              <a:ext cx="2071702" cy="1657865"/>
            </a:xfrm>
            <a:prstGeom prst="rect">
              <a:avLst/>
            </a:prstGeom>
            <a:noFill/>
          </p:spPr>
        </p:pic>
        <p:pic>
          <p:nvPicPr>
            <p:cNvPr id="12" name="Picture 2" descr="C:\Users\Admin\Pictures\2015-03-02 диплом\диплом 001.jpg"/>
            <p:cNvPicPr>
              <a:picLocks noChangeAspect="1" noChangeArrowheads="1"/>
            </p:cNvPicPr>
            <p:nvPr/>
          </p:nvPicPr>
          <p:blipFill>
            <a:blip r:embed="rId2"/>
            <a:srcRect l="7411" t="26943" r="80130" b="67357"/>
            <a:stretch>
              <a:fillRect/>
            </a:stretch>
          </p:blipFill>
          <p:spPr bwMode="auto">
            <a:xfrm rot="10800000">
              <a:off x="6429387" y="4643446"/>
              <a:ext cx="2557939" cy="1643074"/>
            </a:xfrm>
            <a:prstGeom prst="rect">
              <a:avLst/>
            </a:prstGeom>
            <a:noFill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164</TotalTime>
  <Words>372</Words>
  <Application>Microsoft Office PowerPoint</Application>
  <PresentationFormat>Экран (4:3)</PresentationFormat>
  <Paragraphs>87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Группировка  слагаемых.  Скобки</vt:lpstr>
      <vt:lpstr>Заполните  таблицу</vt:lpstr>
      <vt:lpstr>Найдите примеры с одинаковыми ответами. Соедините  их  линией.</vt:lpstr>
      <vt:lpstr>Слайд 4</vt:lpstr>
      <vt:lpstr>Слайд 5</vt:lpstr>
      <vt:lpstr>ТЕМА: Группировка  слагаемых.  Скобки</vt:lpstr>
      <vt:lpstr>Слайд 7</vt:lpstr>
      <vt:lpstr>Как найти, сколько солдатиков в 3 коробках?</vt:lpstr>
      <vt:lpstr>Получится другое число?</vt:lpstr>
      <vt:lpstr>Получится другое число?</vt:lpstr>
      <vt:lpstr>Порядок вычисления (действий)</vt:lpstr>
      <vt:lpstr>Слайд 12</vt:lpstr>
      <vt:lpstr>Слайд 13</vt:lpstr>
      <vt:lpstr>Группировка  слагаемых.  Скобки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Группировка  слагаемых.  Скобки</dc:title>
  <dc:creator>Admin</dc:creator>
  <cp:lastModifiedBy>Admin</cp:lastModifiedBy>
  <cp:revision>19</cp:revision>
  <dcterms:created xsi:type="dcterms:W3CDTF">2010-03-08T14:07:14Z</dcterms:created>
  <dcterms:modified xsi:type="dcterms:W3CDTF">2015-03-02T13:41:39Z</dcterms:modified>
</cp:coreProperties>
</file>