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62" r:id="rId4"/>
    <p:sldId id="258" r:id="rId5"/>
    <p:sldId id="260" r:id="rId6"/>
    <p:sldId id="259"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78" r:id="rId2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722" autoAdjust="0"/>
  </p:normalViewPr>
  <p:slideViewPr>
    <p:cSldViewPr>
      <p:cViewPr varScale="1">
        <p:scale>
          <a:sx n="100" d="100"/>
          <a:sy n="100" d="100"/>
        </p:scale>
        <p:origin x="-210" y="-9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9.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2"/>
      </p:bgRef>
    </p:bg>
    <p:spTree>
      <p:nvGrpSpPr>
        <p:cNvPr id="1" name=""/>
        <p:cNvGrpSpPr/>
        <p:nvPr/>
      </p:nvGrpSpPr>
      <p:grpSpPr>
        <a:xfrm>
          <a:off x="0" y="0"/>
          <a:ext cx="0" cy="0"/>
          <a:chOff x="0" y="0"/>
          <a:chExt cx="0" cy="0"/>
        </a:xfrm>
      </p:grpSpPr>
      <p:sp>
        <p:nvSpPr>
          <p:cNvPr id="10" name="Rectangle 9"/>
          <p:cNvSpPr/>
          <p:nvPr/>
        </p:nvSpPr>
        <p:spPr>
          <a:xfrm>
            <a:off x="-1" y="2545080"/>
            <a:ext cx="9144000" cy="3255264"/>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1" y="2667000"/>
            <a:ext cx="9144000" cy="2739571"/>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 y="5479143"/>
            <a:ext cx="9144000" cy="235857"/>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228599" y="2819400"/>
            <a:ext cx="8686800" cy="1470025"/>
          </a:xfrm>
        </p:spPr>
        <p:txBody>
          <a:bodyPr anchor="b">
            <a:noAutofit/>
          </a:bodyPr>
          <a:lstStyle>
            <a:lvl1pPr>
              <a:defRPr sz="7200" b="0" cap="none" spc="0">
                <a:ln w="13970" cmpd="sng">
                  <a:solidFill>
                    <a:srgbClr val="FFFFFF"/>
                  </a:solidFill>
                  <a:prstDash val="solid"/>
                </a:ln>
                <a:solidFill>
                  <a:srgbClr val="FFFFFF"/>
                </a:solidFill>
                <a:effectLst>
                  <a:outerShdw blurRad="63500" dir="3600000" algn="tl" rotWithShape="0">
                    <a:srgbClr val="000000">
                      <a:alpha val="70000"/>
                    </a:srgbClr>
                  </a:outerShdw>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571499" y="4800600"/>
            <a:ext cx="8001000" cy="5334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F50717DC-4DB9-4980-A812-E631259F57F4}" type="datetimeFigureOut">
              <a:rPr lang="ru-RU" smtClean="0"/>
              <a:pPr/>
              <a:t>04.01.2012</a:t>
            </a:fld>
            <a:endParaRPr lang="ru-RU"/>
          </a:p>
        </p:txBody>
      </p:sp>
      <p:sp>
        <p:nvSpPr>
          <p:cNvPr id="5" name="Footer Placeholder 4"/>
          <p:cNvSpPr>
            <a:spLocks noGrp="1"/>
          </p:cNvSpPr>
          <p:nvPr>
            <p:ph type="ftr" sz="quarter" idx="11"/>
          </p:nvPr>
        </p:nvSpPr>
        <p:spPr>
          <a:xfrm>
            <a:off x="5791200" y="6356350"/>
            <a:ext cx="2895600" cy="365125"/>
          </a:xfrm>
        </p:spPr>
        <p:txBody>
          <a:bodyPr/>
          <a:lstStyle>
            <a:lvl1pPr algn="r">
              <a:defRPr/>
            </a:lvl1pPr>
          </a:lstStyle>
          <a:p>
            <a:endParaRPr lang="ru-RU"/>
          </a:p>
        </p:txBody>
      </p:sp>
      <p:sp>
        <p:nvSpPr>
          <p:cNvPr id="11" name="TextBox 10"/>
          <p:cNvSpPr txBox="1"/>
          <p:nvPr/>
        </p:nvSpPr>
        <p:spPr>
          <a:xfrm>
            <a:off x="3148584" y="4261104"/>
            <a:ext cx="1219200" cy="584775"/>
          </a:xfrm>
          <a:prstGeom prst="rect">
            <a:avLst/>
          </a:prstGeom>
          <a:noFill/>
        </p:spPr>
        <p:txBody>
          <a:bodyPr wrap="square" rtlCol="0">
            <a:spAutoFit/>
          </a:bodyPr>
          <a:lstStyle/>
          <a:p>
            <a:pPr algn="r"/>
            <a:r>
              <a:rPr lang="en-US" sz="3200" spc="150" dirty="0" smtClean="0">
                <a:solidFill>
                  <a:schemeClr val="accent1"/>
                </a:solidFill>
                <a:sym typeface="Wingdings"/>
              </a:rPr>
              <a:t></a:t>
            </a:r>
            <a:endParaRPr lang="en-US" sz="3200" spc="150" dirty="0">
              <a:solidFill>
                <a:schemeClr val="accent1"/>
              </a:solidFill>
            </a:endParaRPr>
          </a:p>
        </p:txBody>
      </p:sp>
      <p:sp>
        <p:nvSpPr>
          <p:cNvPr id="6" name="Slide Number Placeholder 5"/>
          <p:cNvSpPr>
            <a:spLocks noGrp="1"/>
          </p:cNvSpPr>
          <p:nvPr>
            <p:ph type="sldNum" sz="quarter" idx="12"/>
          </p:nvPr>
        </p:nvSpPr>
        <p:spPr>
          <a:xfrm>
            <a:off x="3962399" y="4392168"/>
            <a:ext cx="1219200" cy="365125"/>
          </a:xfrm>
        </p:spPr>
        <p:txBody>
          <a:bodyPr/>
          <a:lstStyle>
            <a:lvl1pPr algn="ctr">
              <a:defRPr sz="2400">
                <a:latin typeface="+mj-lt"/>
              </a:defRPr>
            </a:lvl1pPr>
          </a:lstStyle>
          <a:p>
            <a:fld id="{CA8A218A-580D-48D7-B9C4-6342AEEA1675}" type="slidenum">
              <a:rPr lang="ru-RU" smtClean="0"/>
              <a:pPr/>
              <a:t>‹#›</a:t>
            </a:fld>
            <a:endParaRPr lang="ru-RU"/>
          </a:p>
        </p:txBody>
      </p:sp>
      <p:sp>
        <p:nvSpPr>
          <p:cNvPr id="15" name="TextBox 14"/>
          <p:cNvSpPr txBox="1"/>
          <p:nvPr/>
        </p:nvSpPr>
        <p:spPr>
          <a:xfrm>
            <a:off x="4818888" y="4261104"/>
            <a:ext cx="1219200" cy="584775"/>
          </a:xfrm>
          <a:prstGeom prst="rect">
            <a:avLst/>
          </a:prstGeom>
          <a:noFill/>
        </p:spPr>
        <p:txBody>
          <a:bodyPr wrap="square" rtlCol="0">
            <a:spAutoFit/>
          </a:bodyPr>
          <a:lstStyle/>
          <a:p>
            <a:pPr algn="l"/>
            <a:r>
              <a:rPr lang="en-US" sz="3200" spc="150" dirty="0" smtClean="0">
                <a:solidFill>
                  <a:schemeClr val="accent1"/>
                </a:solidFill>
                <a:sym typeface="Wingdings"/>
              </a:rPr>
              <a:t></a:t>
            </a:r>
            <a:endParaRPr lang="en-US" sz="3200" spc="150" dirty="0">
              <a:solidFill>
                <a:schemeClr val="accent1"/>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F50717DC-4DB9-4980-A812-E631259F57F4}" type="datetimeFigureOut">
              <a:rPr lang="ru-RU" smtClean="0"/>
              <a:pPr/>
              <a:t>04.01.2012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A8A218A-580D-48D7-B9C4-6342AEEA1675}"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bg>
      <p:bgRef idx="1001">
        <a:schemeClr val="bg1"/>
      </p:bgRef>
    </p:bg>
    <p:spTree>
      <p:nvGrpSpPr>
        <p:cNvPr id="1" name=""/>
        <p:cNvGrpSpPr/>
        <p:nvPr/>
      </p:nvGrpSpPr>
      <p:grpSpPr>
        <a:xfrm>
          <a:off x="0" y="0"/>
          <a:ext cx="0" cy="0"/>
          <a:chOff x="0" y="0"/>
          <a:chExt cx="0" cy="0"/>
        </a:xfrm>
      </p:grpSpPr>
      <p:sp>
        <p:nvSpPr>
          <p:cNvPr id="7" name="Rectangle 6"/>
          <p:cNvSpPr/>
          <p:nvPr/>
        </p:nvSpPr>
        <p:spPr>
          <a:xfrm rot="5400000">
            <a:off x="4591050" y="2409824"/>
            <a:ext cx="6858000" cy="2038351"/>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rot="5400000">
            <a:off x="4668203" y="2570797"/>
            <a:ext cx="6858000" cy="1716405"/>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Vertical Title 1"/>
          <p:cNvSpPr>
            <a:spLocks noGrp="1"/>
          </p:cNvSpPr>
          <p:nvPr>
            <p:ph type="title" orient="vert"/>
          </p:nvPr>
        </p:nvSpPr>
        <p:spPr>
          <a:xfrm>
            <a:off x="7315200" y="274638"/>
            <a:ext cx="1447800" cy="5851525"/>
          </a:xfrm>
        </p:spPr>
        <p:txBody>
          <a:bodyPr vert="eaVert" anchor="b"/>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199" y="274638"/>
            <a:ext cx="6353175"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F50717DC-4DB9-4980-A812-E631259F57F4}" type="datetimeFigureOut">
              <a:rPr lang="ru-RU" smtClean="0"/>
              <a:pPr/>
              <a:t>04.01.2012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a:xfrm>
            <a:off x="6096000" y="6356350"/>
            <a:ext cx="762000" cy="365125"/>
          </a:xfrm>
        </p:spPr>
        <p:txBody>
          <a:bodyPr/>
          <a:lstStyle/>
          <a:p>
            <a:fld id="{CA8A218A-580D-48D7-B9C4-6342AEEA1675}" type="slidenum">
              <a:rPr lang="ru-RU" smtClean="0"/>
              <a:pPr/>
              <a:t>‹#›</a:t>
            </a:fld>
            <a:endParaRPr lang="ru-RU"/>
          </a:p>
        </p:txBody>
      </p:sp>
      <p:sp>
        <p:nvSpPr>
          <p:cNvPr id="9" name="Rectangle 8"/>
          <p:cNvSpPr/>
          <p:nvPr/>
        </p:nvSpPr>
        <p:spPr>
          <a:xfrm rot="5400000">
            <a:off x="3681476" y="3354324"/>
            <a:ext cx="6858000" cy="149352"/>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F50717DC-4DB9-4980-A812-E631259F57F4}" type="datetimeFigureOut">
              <a:rPr lang="ru-RU" smtClean="0"/>
              <a:pPr/>
              <a:t>04.01.2012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A8A218A-580D-48D7-B9C4-6342AEEA1675}"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7" name="Rectangle 6"/>
          <p:cNvSpPr/>
          <p:nvPr/>
        </p:nvSpPr>
        <p:spPr>
          <a:xfrm>
            <a:off x="-1" y="2545080"/>
            <a:ext cx="9144000" cy="3255264"/>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 y="2667000"/>
            <a:ext cx="9144000" cy="2739571"/>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1" y="5479143"/>
            <a:ext cx="9144000" cy="235857"/>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28599" y="2819400"/>
            <a:ext cx="8686800" cy="1463040"/>
          </a:xfrm>
        </p:spPr>
        <p:txBody>
          <a:bodyPr anchor="b" anchorCtr="0">
            <a:noAutofit/>
          </a:bodyPr>
          <a:lstStyle>
            <a:lvl1pPr algn="ctr">
              <a:defRPr sz="7200" b="0"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571499" y="4800600"/>
            <a:ext cx="8001000" cy="548640"/>
          </a:xfrm>
        </p:spPr>
        <p:txBody>
          <a:bodyPr anchor="b"/>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F50717DC-4DB9-4980-A812-E631259F57F4}" type="datetimeFigureOut">
              <a:rPr lang="ru-RU" smtClean="0"/>
              <a:pPr/>
              <a:t>04.01.2012</a:t>
            </a:fld>
            <a:endParaRPr lang="ru-RU"/>
          </a:p>
        </p:txBody>
      </p:sp>
      <p:sp>
        <p:nvSpPr>
          <p:cNvPr id="5" name="Footer Placeholder 4"/>
          <p:cNvSpPr>
            <a:spLocks noGrp="1"/>
          </p:cNvSpPr>
          <p:nvPr>
            <p:ph type="ftr" sz="quarter" idx="11"/>
          </p:nvPr>
        </p:nvSpPr>
        <p:spPr>
          <a:xfrm>
            <a:off x="5791200" y="6356350"/>
            <a:ext cx="2895600" cy="365125"/>
          </a:xfrm>
        </p:spPr>
        <p:txBody>
          <a:bodyPr/>
          <a:lstStyle/>
          <a:p>
            <a:endParaRPr lang="ru-RU"/>
          </a:p>
        </p:txBody>
      </p:sp>
      <p:sp>
        <p:nvSpPr>
          <p:cNvPr id="6" name="Slide Number Placeholder 5"/>
          <p:cNvSpPr>
            <a:spLocks noGrp="1"/>
          </p:cNvSpPr>
          <p:nvPr>
            <p:ph type="sldNum" sz="quarter" idx="12"/>
          </p:nvPr>
        </p:nvSpPr>
        <p:spPr>
          <a:xfrm>
            <a:off x="3959352" y="4389120"/>
            <a:ext cx="1216152" cy="365125"/>
          </a:xfrm>
        </p:spPr>
        <p:txBody>
          <a:bodyPr/>
          <a:lstStyle>
            <a:lvl1pPr algn="ctr">
              <a:defRPr sz="2400">
                <a:solidFill>
                  <a:srgbClr val="FFFFFF"/>
                </a:solidFill>
              </a:defRPr>
            </a:lvl1pPr>
          </a:lstStyle>
          <a:p>
            <a:fld id="{CA8A218A-580D-48D7-B9C4-6342AEEA1675}" type="slidenum">
              <a:rPr lang="ru-RU" smtClean="0"/>
              <a:pPr/>
              <a:t>‹#›</a:t>
            </a:fld>
            <a:endParaRPr lang="ru-RU"/>
          </a:p>
        </p:txBody>
      </p:sp>
      <p:sp>
        <p:nvSpPr>
          <p:cNvPr id="11" name="TextBox 10"/>
          <p:cNvSpPr txBox="1"/>
          <p:nvPr/>
        </p:nvSpPr>
        <p:spPr>
          <a:xfrm>
            <a:off x="4818888" y="4261104"/>
            <a:ext cx="1219200" cy="584775"/>
          </a:xfrm>
          <a:prstGeom prst="rect">
            <a:avLst/>
          </a:prstGeom>
          <a:noFill/>
        </p:spPr>
        <p:txBody>
          <a:bodyPr wrap="square" rtlCol="0">
            <a:spAutoFit/>
          </a:bodyPr>
          <a:lstStyle/>
          <a:p>
            <a:pPr algn="l"/>
            <a:r>
              <a:rPr lang="en-US" sz="3200" spc="150" dirty="0" smtClean="0">
                <a:solidFill>
                  <a:srgbClr val="FFFFFF"/>
                </a:solidFill>
                <a:sym typeface="Wingdings"/>
              </a:rPr>
              <a:t></a:t>
            </a:r>
            <a:endParaRPr lang="en-US" sz="3200" spc="150" dirty="0">
              <a:solidFill>
                <a:srgbClr val="FFFFFF"/>
              </a:solidFill>
            </a:endParaRPr>
          </a:p>
        </p:txBody>
      </p:sp>
      <p:sp>
        <p:nvSpPr>
          <p:cNvPr id="12" name="TextBox 11"/>
          <p:cNvSpPr txBox="1"/>
          <p:nvPr/>
        </p:nvSpPr>
        <p:spPr>
          <a:xfrm>
            <a:off x="3148584" y="4261104"/>
            <a:ext cx="1219200" cy="584775"/>
          </a:xfrm>
          <a:prstGeom prst="rect">
            <a:avLst/>
          </a:prstGeom>
          <a:noFill/>
        </p:spPr>
        <p:txBody>
          <a:bodyPr wrap="square" rtlCol="0">
            <a:spAutoFit/>
          </a:bodyPr>
          <a:lstStyle/>
          <a:p>
            <a:pPr algn="r"/>
            <a:r>
              <a:rPr lang="en-US" sz="3200" spc="150" dirty="0" smtClean="0">
                <a:solidFill>
                  <a:srgbClr val="FFFFFF"/>
                </a:solidFill>
                <a:sym typeface="Wingdings"/>
              </a:rPr>
              <a:t></a:t>
            </a:r>
            <a:endParaRPr lang="en-US" sz="3200" spc="150" dirty="0">
              <a:solidFill>
                <a:srgbClr val="FFFFFF"/>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4"/>
          <p:cNvSpPr>
            <a:spLocks noGrp="1"/>
          </p:cNvSpPr>
          <p:nvPr>
            <p:ph type="dt" sz="half" idx="10"/>
          </p:nvPr>
        </p:nvSpPr>
        <p:spPr/>
        <p:txBody>
          <a:bodyPr/>
          <a:lstStyle/>
          <a:p>
            <a:fld id="{F50717DC-4DB9-4980-A812-E631259F57F4}" type="datetimeFigureOut">
              <a:rPr lang="ru-RU" smtClean="0"/>
              <a:pPr/>
              <a:t>04.01.2012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A8A218A-580D-48D7-B9C4-6342AEEA1675}"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Date Placeholder 6"/>
          <p:cNvSpPr>
            <a:spLocks noGrp="1"/>
          </p:cNvSpPr>
          <p:nvPr>
            <p:ph type="dt" sz="half" idx="10"/>
          </p:nvPr>
        </p:nvSpPr>
        <p:spPr/>
        <p:txBody>
          <a:bodyPr/>
          <a:lstStyle/>
          <a:p>
            <a:fld id="{F50717DC-4DB9-4980-A812-E631259F57F4}" type="datetimeFigureOut">
              <a:rPr lang="ru-RU" smtClean="0"/>
              <a:pPr/>
              <a:t>04.01.2012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CA8A218A-580D-48D7-B9C4-6342AEEA1675}"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F50717DC-4DB9-4980-A812-E631259F57F4}" type="datetimeFigureOut">
              <a:rPr lang="ru-RU" smtClean="0"/>
              <a:pPr/>
              <a:t>04.01.2012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CA8A218A-580D-48D7-B9C4-6342AEEA1675}"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50717DC-4DB9-4980-A812-E631259F57F4}" type="datetimeFigureOut">
              <a:rPr lang="ru-RU" smtClean="0"/>
              <a:pPr/>
              <a:t>04.01.2012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CA8A218A-580D-48D7-B9C4-6342AEEA1675}"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5638800" cy="946150"/>
          </a:xfrm>
        </p:spPr>
        <p:txBody>
          <a:bodyPr anchor="ctr">
            <a:noAutofit/>
          </a:bodyPr>
          <a:lstStyle>
            <a:lvl1pPr algn="l">
              <a:defRPr sz="4000" b="0"/>
            </a:lvl1pPr>
          </a:lstStyle>
          <a:p>
            <a:r>
              <a:rPr lang="ru-RU" smtClean="0"/>
              <a:t>Образец заголовка</a:t>
            </a:r>
            <a:endParaRPr lang="en-US" dirty="0"/>
          </a:p>
        </p:txBody>
      </p:sp>
      <p:sp>
        <p:nvSpPr>
          <p:cNvPr id="3" name="Content Placeholder 2"/>
          <p:cNvSpPr>
            <a:spLocks noGrp="1"/>
          </p:cNvSpPr>
          <p:nvPr>
            <p:ph idx="1"/>
          </p:nvPr>
        </p:nvSpPr>
        <p:spPr>
          <a:xfrm>
            <a:off x="438912" y="1719072"/>
            <a:ext cx="8247888" cy="45354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F50717DC-4DB9-4980-A812-E631259F57F4}" type="datetimeFigureOut">
              <a:rPr lang="ru-RU" smtClean="0"/>
              <a:pPr/>
              <a:t>04.01.2012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A8A218A-580D-48D7-B9C4-6342AEEA1675}" type="slidenum">
              <a:rPr lang="ru-RU" smtClean="0"/>
              <a:pPr/>
              <a:t>‹#›</a:t>
            </a:fld>
            <a:endParaRPr lang="ru-RU"/>
          </a:p>
        </p:txBody>
      </p:sp>
      <p:sp>
        <p:nvSpPr>
          <p:cNvPr id="8" name="Rectangle 7"/>
          <p:cNvSpPr/>
          <p:nvPr/>
        </p:nvSpPr>
        <p:spPr>
          <a:xfrm>
            <a:off x="6172200" y="161544"/>
            <a:ext cx="2971800" cy="11521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6248400" y="274320"/>
            <a:ext cx="2743200" cy="944880"/>
          </a:xfrm>
        </p:spPr>
        <p:txBody>
          <a:bodyPr anchor="ctr">
            <a:normAutofit/>
          </a:bodyPr>
          <a:lstStyle>
            <a:lvl1pPr marL="0" indent="0">
              <a:buNone/>
              <a:defRPr sz="16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9" name="Rectangle 8"/>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36880" y="1717040"/>
            <a:ext cx="8249920" cy="4531360"/>
          </a:xfrm>
          <a:solidFill>
            <a:schemeClr val="bg2">
              <a:lumMod val="60000"/>
              <a:lumOff val="40000"/>
            </a:schemeClr>
          </a:solidFill>
          <a:effectLst>
            <a:outerShdw blurRad="76200" dist="38100" dir="3600000" algn="ctr" rotWithShape="0">
              <a:srgbClr val="000000">
                <a:alpha val="50000"/>
              </a:srgb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5" name="Date Placeholder 4"/>
          <p:cNvSpPr>
            <a:spLocks noGrp="1"/>
          </p:cNvSpPr>
          <p:nvPr>
            <p:ph type="dt" sz="half" idx="10"/>
          </p:nvPr>
        </p:nvSpPr>
        <p:spPr/>
        <p:txBody>
          <a:bodyPr/>
          <a:lstStyle/>
          <a:p>
            <a:fld id="{F50717DC-4DB9-4980-A812-E631259F57F4}" type="datetimeFigureOut">
              <a:rPr lang="ru-RU" smtClean="0"/>
              <a:pPr/>
              <a:t>04.01.2012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A8A218A-580D-48D7-B9C4-6342AEEA1675}" type="slidenum">
              <a:rPr lang="ru-RU" smtClean="0"/>
              <a:pPr/>
              <a:t>‹#›</a:t>
            </a:fld>
            <a:endParaRPr lang="ru-RU"/>
          </a:p>
        </p:txBody>
      </p:sp>
      <p:sp>
        <p:nvSpPr>
          <p:cNvPr id="8" name="Rectangle 7"/>
          <p:cNvSpPr/>
          <p:nvPr/>
        </p:nvSpPr>
        <p:spPr>
          <a:xfrm>
            <a:off x="6172200" y="161544"/>
            <a:ext cx="2971800" cy="11521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9" name="Rectangle 8"/>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81000" y="228600"/>
            <a:ext cx="5638800" cy="1005840"/>
          </a:xfrm>
        </p:spPr>
        <p:txBody>
          <a:bodyPr anchor="ctr">
            <a:noAutofit/>
          </a:bodyPr>
          <a:lstStyle>
            <a:lvl1pPr algn="l">
              <a:defRPr sz="4000" b="0"/>
            </a:lvl1pPr>
          </a:lstStyle>
          <a:p>
            <a:r>
              <a:rPr lang="ru-RU" smtClean="0"/>
              <a:t>Образец заголовка</a:t>
            </a:r>
            <a:endParaRPr lang="en-US" dirty="0"/>
          </a:p>
        </p:txBody>
      </p:sp>
      <p:sp>
        <p:nvSpPr>
          <p:cNvPr id="4" name="Text Placeholder 3"/>
          <p:cNvSpPr>
            <a:spLocks noGrp="1"/>
          </p:cNvSpPr>
          <p:nvPr>
            <p:ph type="body" sz="half" idx="2"/>
          </p:nvPr>
        </p:nvSpPr>
        <p:spPr>
          <a:xfrm>
            <a:off x="6248400" y="228600"/>
            <a:ext cx="2819400" cy="1005840"/>
          </a:xfrm>
        </p:spPr>
        <p:txBody>
          <a:bodyPr anchor="ctr">
            <a:normAutofit/>
          </a:bodyPr>
          <a:lstStyle>
            <a:lvl1pPr marL="0" indent="0">
              <a:buNone/>
              <a:defRPr sz="16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1" name="Rectangle 10"/>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100584"/>
            <a:ext cx="9144000" cy="1453896"/>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0" y="167641"/>
            <a:ext cx="9144000" cy="1154314"/>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457200" y="182880"/>
            <a:ext cx="8229600" cy="1111664"/>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F50717DC-4DB9-4980-A812-E631259F57F4}" type="datetimeFigureOut">
              <a:rPr lang="ru-RU" smtClean="0"/>
              <a:pPr/>
              <a:t>04.01.2012</a:t>
            </a:fld>
            <a:endParaRPr lang="ru-R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ru-R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CA8A218A-580D-48D7-B9C4-6342AEEA1675}" type="slidenum">
              <a:rPr lang="ru-RU" smtClean="0"/>
              <a:pPr/>
              <a:t>‹#›</a:t>
            </a:fld>
            <a:endParaRPr lang="ru-RU"/>
          </a:p>
        </p:txBody>
      </p:sp>
      <p:sp>
        <p:nvSpPr>
          <p:cNvPr id="9" name="Rectangle 8"/>
          <p:cNvSpPr/>
          <p:nvPr/>
        </p:nvSpPr>
        <p:spPr>
          <a:xfrm>
            <a:off x="0" y="1368552"/>
            <a:ext cx="9144000" cy="149352"/>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5400" b="0" kern="1200" cap="none" spc="0">
          <a:ln w="13970"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j-ea"/>
          <a:cs typeface="+mj-cs"/>
        </a:defRPr>
      </a:lvl1pPr>
    </p:titleStyle>
    <p:bodyStyle>
      <a:lvl1pPr marL="342900" indent="-342900" algn="l" defTabSz="914400" rtl="0" eaLnBrk="1" latinLnBrk="0" hangingPunct="1">
        <a:spcBef>
          <a:spcPct val="20000"/>
        </a:spcBef>
        <a:buClr>
          <a:schemeClr val="accent1"/>
        </a:buClr>
        <a:buSzPct val="75000"/>
        <a:buFont typeface="Wingdings" pitchFamily="2" charset="2"/>
        <a:buChar char=""/>
        <a:defRPr sz="2400" kern="1200">
          <a:solidFill>
            <a:schemeClr val="tx2"/>
          </a:solidFill>
          <a:latin typeface="+mn-lt"/>
          <a:ea typeface="+mn-ea"/>
          <a:cs typeface="+mn-cs"/>
        </a:defRPr>
      </a:lvl1pPr>
      <a:lvl2pPr marL="742950" indent="-285750" algn="l" defTabSz="914400" rtl="0" eaLnBrk="1" latinLnBrk="0" hangingPunct="1">
        <a:spcBef>
          <a:spcPct val="20000"/>
        </a:spcBef>
        <a:buClr>
          <a:schemeClr val="accent2"/>
        </a:buClr>
        <a:buSzPct val="85000"/>
        <a:buFont typeface="Courier New" pitchFamily="49" charset="0"/>
        <a:buChar char="o"/>
        <a:defRPr sz="2000" kern="1200">
          <a:solidFill>
            <a:schemeClr val="tx2"/>
          </a:solidFill>
          <a:latin typeface="+mn-lt"/>
          <a:ea typeface="+mn-ea"/>
          <a:cs typeface="+mn-cs"/>
        </a:defRPr>
      </a:lvl2pPr>
      <a:lvl3pPr marL="11430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60020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2057400" indent="-228600" algn="l" defTabSz="914400" rtl="0" eaLnBrk="1" latinLnBrk="0" hangingPunct="1">
        <a:spcBef>
          <a:spcPct val="20000"/>
        </a:spcBef>
        <a:buClr>
          <a:schemeClr val="accent5"/>
        </a:buClr>
        <a:buFont typeface="Arial" pitchFamily="34" charset="0"/>
        <a:buChar char="•"/>
        <a:defRPr sz="1400" kern="1200" baseline="0">
          <a:solidFill>
            <a:schemeClr val="tx2"/>
          </a:solidFill>
          <a:latin typeface="+mn-lt"/>
          <a:ea typeface="+mn-ea"/>
          <a:cs typeface="+mn-cs"/>
        </a:defRPr>
      </a:lvl5pPr>
      <a:lvl6pPr marL="2514600" indent="-228600" algn="l" defTabSz="914400" rtl="0" eaLnBrk="1" latinLnBrk="0" hangingPunct="1">
        <a:spcBef>
          <a:spcPct val="20000"/>
        </a:spcBef>
        <a:buClr>
          <a:schemeClr val="accent6"/>
        </a:buClr>
        <a:buFont typeface="Arial" pitchFamily="34" charset="0"/>
        <a:buChar char="•"/>
        <a:defRPr sz="1400" kern="1200">
          <a:solidFill>
            <a:schemeClr val="tx2"/>
          </a:solidFill>
          <a:latin typeface="+mn-lt"/>
          <a:ea typeface="+mn-ea"/>
          <a:cs typeface="+mn-cs"/>
        </a:defRPr>
      </a:lvl6pPr>
      <a:lvl7pPr marL="2971800" indent="-22860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7pPr>
      <a:lvl8pPr marL="3429000" indent="-22860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8pPr>
      <a:lvl9pPr marL="3886200" indent="-228600" algn="l" defTabSz="914400" rtl="0" eaLnBrk="1" latinLnBrk="0" hangingPunct="1">
        <a:spcBef>
          <a:spcPct val="20000"/>
        </a:spcBef>
        <a:buClr>
          <a:schemeClr val="accent5"/>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hyperlink" Target="http://ru.wikipedia.org/wiki/%D0%A4%D0%B0%D0%B9%D0%BB:Milk_glass.jpg" TargetMode="External"/><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hyperlink" Target="http://ru.wikipedia.org/w/index.php?title=%D0%A4%D0%B0%D0%B9%D0%BB:Fried_egg,_sunny_side_up.jpg&amp;filetimestamp=20050116012356"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4.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28599" y="2819400"/>
            <a:ext cx="8686800" cy="1473696"/>
          </a:xfrm>
        </p:spPr>
        <p:txBody>
          <a:bodyPr/>
          <a:lstStyle/>
          <a:p>
            <a:r>
              <a:rPr lang="ru-RU" sz="8000" dirty="0" smtClean="0"/>
              <a:t>Функции </a:t>
            </a:r>
            <a:r>
              <a:rPr lang="ru-RU" sz="8000" dirty="0" smtClean="0"/>
              <a:t>белков</a:t>
            </a:r>
            <a:endParaRPr lang="ru-RU" sz="8000" dirty="0"/>
          </a:p>
        </p:txBody>
      </p:sp>
      <p:sp>
        <p:nvSpPr>
          <p:cNvPr id="3" name="Рамка 2"/>
          <p:cNvSpPr/>
          <p:nvPr/>
        </p:nvSpPr>
        <p:spPr>
          <a:xfrm>
            <a:off x="3929058" y="6357958"/>
            <a:ext cx="2500330" cy="500042"/>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Prezentacii.com</a:t>
            </a:r>
            <a:endParaRPr lang="ru-RU" dirty="0">
              <a:solidFill>
                <a:schemeClr val="tx1"/>
              </a:solidFill>
            </a:endParaRPr>
          </a:p>
        </p:txBody>
      </p:sp>
    </p:spTree>
    <p:extLst>
      <p:ext uri="{BB962C8B-B14F-4D97-AF65-F5344CB8AC3E}">
        <p14:creationId xmlns:p14="http://schemas.microsoft.com/office/powerpoint/2010/main" xmlns="" val="2088942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Защитная функция.</a:t>
            </a:r>
            <a:endParaRPr lang="ru-RU" dirty="0"/>
          </a:p>
        </p:txBody>
      </p:sp>
      <p:sp>
        <p:nvSpPr>
          <p:cNvPr id="3" name="Объект 2"/>
          <p:cNvSpPr>
            <a:spLocks noGrp="1"/>
          </p:cNvSpPr>
          <p:nvPr>
            <p:ph idx="1"/>
          </p:nvPr>
        </p:nvSpPr>
        <p:spPr/>
        <p:txBody>
          <a:bodyPr/>
          <a:lstStyle/>
          <a:p>
            <a:pPr marL="0" indent="0" algn="ctr">
              <a:buNone/>
            </a:pPr>
            <a:r>
              <a:rPr lang="ru-RU" dirty="0"/>
              <a:t>В ответ на проникновение в организм чужеродных белков или микроорганизмов (антигенов) образуются особые белки — </a:t>
            </a:r>
            <a:r>
              <a:rPr lang="ru-RU" b="1" dirty="0"/>
              <a:t>антитела</a:t>
            </a:r>
            <a:r>
              <a:rPr lang="ru-RU" dirty="0"/>
              <a:t>, способные связывать и </a:t>
            </a:r>
            <a:r>
              <a:rPr lang="ru-RU" dirty="0" smtClean="0"/>
              <a:t>обезвреживать их.</a:t>
            </a:r>
          </a:p>
          <a:p>
            <a:pPr marL="0" indent="0" algn="ctr">
              <a:buNone/>
            </a:pPr>
            <a:endParaRPr lang="ru-RU" dirty="0"/>
          </a:p>
        </p:txBody>
      </p:sp>
      <p:pic>
        <p:nvPicPr>
          <p:cNvPr id="4" name="Picture 5" descr="http://visualscience.ru/illustrations/visualization/IgG/immunoglobulin-IgG-molecula.jpg"/>
          <p:cNvPicPr>
            <a:picLocks noChangeAspect="1" noChangeArrowheads="1"/>
          </p:cNvPicPr>
          <p:nvPr/>
        </p:nvPicPr>
        <p:blipFill>
          <a:blip r:embed="rId2" cstate="email"/>
          <a:srcRect/>
          <a:stretch>
            <a:fillRect/>
          </a:stretch>
        </p:blipFill>
        <p:spPr bwMode="auto">
          <a:xfrm>
            <a:off x="539552" y="3068960"/>
            <a:ext cx="2786062" cy="3535363"/>
          </a:xfrm>
          <a:prstGeom prst="rect">
            <a:avLst/>
          </a:prstGeom>
          <a:noFill/>
          <a:ln w="9525">
            <a:noFill/>
            <a:miter lim="800000"/>
            <a:headEnd/>
            <a:tailEnd/>
          </a:ln>
        </p:spPr>
      </p:pic>
      <p:pic>
        <p:nvPicPr>
          <p:cNvPr id="5" name="Picture 2"/>
          <p:cNvPicPr>
            <a:picLocks noChangeAspect="1" noChangeArrowheads="1"/>
          </p:cNvPicPr>
          <p:nvPr/>
        </p:nvPicPr>
        <p:blipFill>
          <a:blip r:embed="rId3" cstate="email"/>
          <a:srcRect/>
          <a:stretch>
            <a:fillRect/>
          </a:stretch>
        </p:blipFill>
        <p:spPr bwMode="auto">
          <a:xfrm>
            <a:off x="3779912" y="3151996"/>
            <a:ext cx="5173147" cy="3456384"/>
          </a:xfrm>
          <a:prstGeom prst="rect">
            <a:avLst/>
          </a:prstGeom>
          <a:noFill/>
          <a:ln w="9525">
            <a:noFill/>
            <a:miter lim="800000"/>
            <a:headEnd/>
            <a:tailEnd/>
          </a:ln>
        </p:spPr>
      </p:pic>
    </p:spTree>
    <p:extLst>
      <p:ext uri="{BB962C8B-B14F-4D97-AF65-F5344CB8AC3E}">
        <p14:creationId xmlns:p14="http://schemas.microsoft.com/office/powerpoint/2010/main" xmlns="" val="21629062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Энергетическая функция.</a:t>
            </a:r>
            <a:endParaRPr lang="ru-RU" dirty="0"/>
          </a:p>
        </p:txBody>
      </p:sp>
      <p:sp>
        <p:nvSpPr>
          <p:cNvPr id="3" name="Объект 2"/>
          <p:cNvSpPr>
            <a:spLocks noGrp="1"/>
          </p:cNvSpPr>
          <p:nvPr>
            <p:ph idx="1"/>
          </p:nvPr>
        </p:nvSpPr>
        <p:spPr>
          <a:xfrm>
            <a:off x="0" y="1556792"/>
            <a:ext cx="9144000" cy="5544616"/>
          </a:xfrm>
        </p:spPr>
        <p:txBody>
          <a:bodyPr>
            <a:normAutofit fontScale="85000" lnSpcReduction="20000"/>
          </a:bodyPr>
          <a:lstStyle/>
          <a:p>
            <a:r>
              <a:rPr lang="ru-RU" b="1" dirty="0"/>
              <a:t>Энергетическая</a:t>
            </a:r>
            <a:r>
              <a:rPr lang="ru-RU" dirty="0"/>
              <a:t> </a:t>
            </a:r>
            <a:r>
              <a:rPr lang="ru-RU" b="1" dirty="0"/>
              <a:t>функция</a:t>
            </a:r>
            <a:r>
              <a:rPr lang="ru-RU" dirty="0"/>
              <a:t> – </a:t>
            </a:r>
            <a:r>
              <a:rPr lang="ru-RU" b="1" dirty="0"/>
              <a:t>белки</a:t>
            </a:r>
            <a:r>
              <a:rPr lang="ru-RU" dirty="0"/>
              <a:t> служат одним из источников энергии в </a:t>
            </a:r>
            <a:r>
              <a:rPr lang="ru-RU" dirty="0" smtClean="0"/>
              <a:t>клетке.</a:t>
            </a:r>
          </a:p>
          <a:p>
            <a:pPr marL="0" indent="0">
              <a:buNone/>
            </a:pPr>
            <a:r>
              <a:rPr lang="ru-RU" dirty="0"/>
              <a:t> </a:t>
            </a:r>
            <a:endParaRPr lang="ru-RU" dirty="0" smtClean="0"/>
          </a:p>
          <a:p>
            <a:pPr marL="0" indent="0">
              <a:buNone/>
            </a:pPr>
            <a:r>
              <a:rPr lang="ru-RU" dirty="0" smtClean="0"/>
              <a:t> При </a:t>
            </a:r>
            <a:r>
              <a:rPr lang="ru-RU" dirty="0"/>
              <a:t>распаде 1 г белка до </a:t>
            </a:r>
            <a:r>
              <a:rPr lang="ru-RU" dirty="0" smtClean="0"/>
              <a:t>конечных</a:t>
            </a:r>
          </a:p>
          <a:p>
            <a:pPr marL="0" indent="0">
              <a:buNone/>
            </a:pPr>
            <a:r>
              <a:rPr lang="ru-RU" dirty="0" smtClean="0"/>
              <a:t> </a:t>
            </a:r>
            <a:r>
              <a:rPr lang="ru-RU" dirty="0"/>
              <a:t>продуктов </a:t>
            </a:r>
            <a:r>
              <a:rPr lang="ru-RU" dirty="0" smtClean="0"/>
              <a:t>выделяется 17,6 </a:t>
            </a:r>
            <a:r>
              <a:rPr lang="ru-RU" dirty="0"/>
              <a:t>кДж энергии. </a:t>
            </a:r>
          </a:p>
          <a:p>
            <a:pPr>
              <a:buNone/>
              <a:defRPr/>
            </a:pPr>
            <a:r>
              <a:rPr lang="ru-RU" dirty="0"/>
              <a:t>	</a:t>
            </a:r>
            <a:endParaRPr lang="ru-RU" dirty="0" smtClean="0"/>
          </a:p>
          <a:p>
            <a:pPr>
              <a:buNone/>
              <a:defRPr/>
            </a:pPr>
            <a:r>
              <a:rPr lang="ru-RU" dirty="0" smtClean="0"/>
              <a:t>  Сначала </a:t>
            </a:r>
            <a:r>
              <a:rPr lang="ru-RU" dirty="0"/>
              <a:t>белки распадаются </a:t>
            </a:r>
            <a:r>
              <a:rPr lang="ru-RU" dirty="0" smtClean="0"/>
              <a:t>до</a:t>
            </a:r>
          </a:p>
          <a:p>
            <a:pPr>
              <a:buNone/>
              <a:defRPr/>
            </a:pPr>
            <a:r>
              <a:rPr lang="ru-RU" dirty="0" smtClean="0"/>
              <a:t>  аминокислот</a:t>
            </a:r>
            <a:r>
              <a:rPr lang="ru-RU" dirty="0"/>
              <a:t>, а затем до конечных продуктов: </a:t>
            </a:r>
          </a:p>
          <a:p>
            <a:pPr marL="0" indent="0">
              <a:buNone/>
              <a:defRPr/>
            </a:pPr>
            <a:r>
              <a:rPr lang="ru-RU" dirty="0" smtClean="0"/>
              <a:t>    -воды</a:t>
            </a:r>
            <a:r>
              <a:rPr lang="ru-RU" dirty="0"/>
              <a:t>,</a:t>
            </a:r>
          </a:p>
          <a:p>
            <a:pPr marL="0" indent="0">
              <a:buNone/>
              <a:defRPr/>
            </a:pPr>
            <a:r>
              <a:rPr lang="ru-RU" dirty="0" smtClean="0"/>
              <a:t>    -углекислого </a:t>
            </a:r>
            <a:r>
              <a:rPr lang="ru-RU" dirty="0"/>
              <a:t>газа,</a:t>
            </a:r>
          </a:p>
          <a:p>
            <a:pPr marL="0" indent="0">
              <a:buNone/>
              <a:defRPr/>
            </a:pPr>
            <a:r>
              <a:rPr lang="ru-RU" dirty="0" smtClean="0"/>
              <a:t>    -аммиака</a:t>
            </a:r>
            <a:r>
              <a:rPr lang="ru-RU" dirty="0"/>
              <a:t>.</a:t>
            </a:r>
          </a:p>
          <a:p>
            <a:endParaRPr lang="ru-RU" dirty="0" smtClean="0"/>
          </a:p>
          <a:p>
            <a:endParaRPr lang="ru-RU" dirty="0"/>
          </a:p>
          <a:p>
            <a:endParaRPr lang="ru-RU" dirty="0" smtClean="0"/>
          </a:p>
          <a:p>
            <a:endParaRPr lang="ru-RU" dirty="0"/>
          </a:p>
          <a:p>
            <a:endParaRPr lang="ru-RU" dirty="0" smtClean="0"/>
          </a:p>
          <a:p>
            <a:pPr marL="0" indent="0" algn="ctr">
              <a:buNone/>
            </a:pPr>
            <a:r>
              <a:rPr lang="ru-RU" sz="1600" b="1" dirty="0" smtClean="0">
                <a:solidFill>
                  <a:srgbClr val="CC0000"/>
                </a:solidFill>
              </a:rPr>
              <a:t>Но </a:t>
            </a:r>
            <a:r>
              <a:rPr lang="ru-RU" sz="1600" b="1" dirty="0">
                <a:solidFill>
                  <a:srgbClr val="CC0000"/>
                </a:solidFill>
              </a:rPr>
              <a:t>в качестве источника энергии белки используются крайне редко.</a:t>
            </a:r>
          </a:p>
          <a:p>
            <a:endParaRPr lang="ru-RU" dirty="0"/>
          </a:p>
        </p:txBody>
      </p:sp>
      <p:graphicFrame>
        <p:nvGraphicFramePr>
          <p:cNvPr id="4" name="Объект 3"/>
          <p:cNvGraphicFramePr>
            <a:graphicFrameLocks noChangeAspect="1"/>
          </p:cNvGraphicFramePr>
          <p:nvPr>
            <p:extLst>
              <p:ext uri="{D42A27DB-BD31-4B8C-83A1-F6EECF244321}">
                <p14:modId xmlns:p14="http://schemas.microsoft.com/office/powerpoint/2010/main" xmlns="" val="2456099870"/>
              </p:ext>
            </p:extLst>
          </p:nvPr>
        </p:nvGraphicFramePr>
        <p:xfrm>
          <a:off x="5868144" y="1916832"/>
          <a:ext cx="3024336" cy="4320480"/>
        </p:xfrm>
        <a:graphic>
          <a:graphicData uri="http://schemas.openxmlformats.org/presentationml/2006/ole">
            <p:oleObj spid="_x0000_s1028" name="PhotoImpact" r:id="rId3" imgW="0" imgH="0" progId="">
              <p:embed/>
            </p:oleObj>
          </a:graphicData>
        </a:graphic>
      </p:graphicFrame>
    </p:spTree>
    <p:extLst>
      <p:ext uri="{BB962C8B-B14F-4D97-AF65-F5344CB8AC3E}">
        <p14:creationId xmlns:p14="http://schemas.microsoft.com/office/powerpoint/2010/main" xmlns="" val="26762739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Рецепторная функция.</a:t>
            </a:r>
            <a:endParaRPr lang="ru-RU" dirty="0"/>
          </a:p>
        </p:txBody>
      </p:sp>
      <p:sp>
        <p:nvSpPr>
          <p:cNvPr id="3" name="Объект 2"/>
          <p:cNvSpPr>
            <a:spLocks noGrp="1"/>
          </p:cNvSpPr>
          <p:nvPr>
            <p:ph idx="1"/>
          </p:nvPr>
        </p:nvSpPr>
        <p:spPr/>
        <p:txBody>
          <a:bodyPr/>
          <a:lstStyle/>
          <a:p>
            <a:r>
              <a:rPr lang="ru-RU" dirty="0"/>
              <a:t>Белки-рецепторы – встроенные в мембрану молекулы белков, способных изменять свою структуру в ответ на присоединение определенного химического вещества. </a:t>
            </a:r>
          </a:p>
        </p:txBody>
      </p:sp>
      <p:pic>
        <p:nvPicPr>
          <p:cNvPr id="4" name="Picture 2"/>
          <p:cNvPicPr>
            <a:picLocks noChangeAspect="1" noChangeArrowheads="1"/>
          </p:cNvPicPr>
          <p:nvPr/>
        </p:nvPicPr>
        <p:blipFill>
          <a:blip r:embed="rId2" cstate="email"/>
          <a:srcRect/>
          <a:stretch>
            <a:fillRect/>
          </a:stretch>
        </p:blipFill>
        <p:spPr bwMode="auto">
          <a:xfrm>
            <a:off x="1202397" y="3212976"/>
            <a:ext cx="6609963" cy="3438862"/>
          </a:xfrm>
          <a:prstGeom prst="rect">
            <a:avLst/>
          </a:prstGeom>
          <a:noFill/>
          <a:ln w="9525">
            <a:noFill/>
            <a:miter lim="800000"/>
            <a:headEnd/>
            <a:tailEnd/>
          </a:ln>
        </p:spPr>
      </p:pic>
    </p:spTree>
    <p:extLst>
      <p:ext uri="{BB962C8B-B14F-4D97-AF65-F5344CB8AC3E}">
        <p14:creationId xmlns:p14="http://schemas.microsoft.com/office/powerpoint/2010/main" xmlns="" val="33440235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484784"/>
          </a:xfrm>
        </p:spPr>
        <p:txBody>
          <a:bodyPr>
            <a:normAutofit fontScale="90000"/>
          </a:bodyPr>
          <a:lstStyle/>
          <a:p>
            <a:r>
              <a:rPr lang="ru-RU" dirty="0" smtClean="0"/>
              <a:t>Иммунная функция.</a:t>
            </a:r>
            <a:br>
              <a:rPr lang="ru-RU" dirty="0" smtClean="0"/>
            </a:br>
            <a:r>
              <a:rPr lang="ru-RU" sz="4400" dirty="0" smtClean="0"/>
              <a:t>(антибиотики)</a:t>
            </a:r>
            <a:endParaRPr lang="ru-RU" sz="4400" dirty="0"/>
          </a:p>
        </p:txBody>
      </p:sp>
      <p:sp>
        <p:nvSpPr>
          <p:cNvPr id="3" name="Объект 2"/>
          <p:cNvSpPr>
            <a:spLocks noGrp="1"/>
          </p:cNvSpPr>
          <p:nvPr>
            <p:ph idx="1"/>
          </p:nvPr>
        </p:nvSpPr>
        <p:spPr/>
        <p:txBody>
          <a:bodyPr>
            <a:normAutofit/>
          </a:bodyPr>
          <a:lstStyle/>
          <a:p>
            <a:pPr marL="0" indent="0" algn="ctr">
              <a:buNone/>
            </a:pPr>
            <a:r>
              <a:rPr lang="ru-RU" sz="1400" dirty="0" smtClean="0"/>
              <a:t>    </a:t>
            </a:r>
            <a:r>
              <a:rPr lang="ru-RU" sz="1600" dirty="0" smtClean="0"/>
              <a:t>В </a:t>
            </a:r>
            <a:r>
              <a:rPr lang="ru-RU" sz="1600" dirty="0"/>
              <a:t>тот момент, когда в организм попадают возбудители — вирусы или бактерии, в </a:t>
            </a:r>
            <a:r>
              <a:rPr lang="ru-RU" sz="1600" dirty="0" smtClean="0"/>
              <a:t>   специализированных </a:t>
            </a:r>
            <a:r>
              <a:rPr lang="ru-RU" sz="1600" dirty="0"/>
              <a:t>органах начинают вырабатываться специальные белки — антитела, которые связывают и обезвреживают возбудителей. Особенность иммунной системы заключается в том, что за счет антител она может бороться с почти любыми видами возбудителей</a:t>
            </a:r>
            <a:r>
              <a:rPr lang="ru-RU" sz="1600" dirty="0" smtClean="0"/>
              <a:t>.</a:t>
            </a:r>
          </a:p>
          <a:p>
            <a:pPr marL="0" indent="0" algn="ctr">
              <a:buNone/>
            </a:pPr>
            <a:endParaRPr lang="ru-RU" sz="1400" dirty="0"/>
          </a:p>
          <a:p>
            <a:pPr marL="0" indent="0" algn="ctr">
              <a:buNone/>
            </a:pPr>
            <a:endParaRPr lang="ru-RU" sz="1400" dirty="0" smtClean="0"/>
          </a:p>
          <a:p>
            <a:pPr marL="0" indent="0" algn="ctr">
              <a:buNone/>
            </a:pPr>
            <a:endParaRPr lang="ru-RU" sz="1400" dirty="0"/>
          </a:p>
          <a:p>
            <a:pPr marL="0" indent="0" algn="ctr">
              <a:buNone/>
            </a:pPr>
            <a:r>
              <a:rPr lang="ru-RU" sz="1400" dirty="0"/>
              <a:t>К защитным белкам иммунной системы относятся также </a:t>
            </a:r>
            <a:r>
              <a:rPr lang="ru-RU" sz="1600" dirty="0"/>
              <a:t>интерфероны</a:t>
            </a:r>
            <a:r>
              <a:rPr lang="ru-RU" sz="1400" dirty="0"/>
              <a:t>. Эти белки производят клетки, зараженные вирусами. Их воздействие на </a:t>
            </a:r>
            <a:r>
              <a:rPr lang="ru-RU" sz="1400" dirty="0" smtClean="0"/>
              <a:t>соседние </a:t>
            </a:r>
            <a:r>
              <a:rPr lang="ru-RU" sz="1400" dirty="0"/>
              <a:t>клетки обеспечивает противовирусную устойчивость, блокируя в клетках-мишенях размножение вирусов или сборку вирусных частиц. Интерфероны обладают и иными механизмами действия, например, влияют на активность лимфоцитов и других клеток иммунной системы.</a:t>
            </a:r>
          </a:p>
        </p:txBody>
      </p:sp>
    </p:spTree>
    <p:extLst>
      <p:ext uri="{BB962C8B-B14F-4D97-AF65-F5344CB8AC3E}">
        <p14:creationId xmlns:p14="http://schemas.microsoft.com/office/powerpoint/2010/main" xmlns="" val="26673859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Токсины</a:t>
            </a:r>
            <a:endParaRPr lang="ru-RU" dirty="0"/>
          </a:p>
        </p:txBody>
      </p:sp>
      <p:sp>
        <p:nvSpPr>
          <p:cNvPr id="3" name="Объект 2"/>
          <p:cNvSpPr>
            <a:spLocks noGrp="1"/>
          </p:cNvSpPr>
          <p:nvPr>
            <p:ph idx="1"/>
          </p:nvPr>
        </p:nvSpPr>
        <p:spPr>
          <a:xfrm>
            <a:off x="5341" y="1556791"/>
            <a:ext cx="8195590" cy="5544616"/>
          </a:xfrm>
        </p:spPr>
        <p:txBody>
          <a:bodyPr>
            <a:normAutofit/>
          </a:bodyPr>
          <a:lstStyle/>
          <a:p>
            <a:r>
              <a:rPr lang="ru-RU" sz="1800" b="1" dirty="0"/>
              <a:t>Токсины</a:t>
            </a:r>
            <a:r>
              <a:rPr lang="ru-RU" sz="1600" dirty="0"/>
              <a:t>, токсичные вещества природного происхождения. Обычно к токсинам относят высокомолекулярные соединения (белки, полипептиды и др.), при </a:t>
            </a:r>
            <a:r>
              <a:rPr lang="ru-RU" sz="1600" dirty="0" smtClean="0"/>
              <a:t>попадании </a:t>
            </a:r>
            <a:r>
              <a:rPr lang="ru-RU" sz="1600" dirty="0"/>
              <a:t>которых в организм происходит выработка антител</a:t>
            </a:r>
            <a:r>
              <a:rPr lang="ru-RU" sz="1600" dirty="0" smtClean="0"/>
              <a:t>.</a:t>
            </a:r>
          </a:p>
          <a:p>
            <a:pPr marL="0" indent="0">
              <a:buNone/>
            </a:pPr>
            <a:r>
              <a:rPr lang="ru-RU" sz="1200" b="1" dirty="0"/>
              <a:t>По мишени действия токсины разделяют на</a:t>
            </a:r>
          </a:p>
          <a:p>
            <a:pPr marL="0" indent="0">
              <a:buNone/>
            </a:pPr>
            <a:r>
              <a:rPr lang="ru-RU" sz="1000" dirty="0" smtClean="0"/>
              <a:t>-</a:t>
            </a:r>
            <a:r>
              <a:rPr lang="ru-RU" sz="1000" dirty="0" err="1" smtClean="0"/>
              <a:t>Гематические</a:t>
            </a:r>
            <a:r>
              <a:rPr lang="ru-RU" sz="1000" dirty="0" smtClean="0"/>
              <a:t> яды </a:t>
            </a:r>
            <a:r>
              <a:rPr lang="ru-RU" sz="1000" dirty="0"/>
              <a:t>— яды, затрагивающие кровь.</a:t>
            </a:r>
          </a:p>
          <a:p>
            <a:pPr marL="0" indent="0">
              <a:buNone/>
            </a:pPr>
            <a:r>
              <a:rPr lang="ru-RU" sz="1000" dirty="0" smtClean="0"/>
              <a:t>-</a:t>
            </a:r>
            <a:r>
              <a:rPr lang="ru-RU" sz="1000" dirty="0" err="1" smtClean="0"/>
              <a:t>Нейротоксины</a:t>
            </a:r>
            <a:r>
              <a:rPr lang="ru-RU" sz="1000" dirty="0" smtClean="0"/>
              <a:t> </a:t>
            </a:r>
            <a:r>
              <a:rPr lang="ru-RU" sz="1000" dirty="0"/>
              <a:t>— яды, поражающие нервную систему и мозг.</a:t>
            </a:r>
          </a:p>
          <a:p>
            <a:pPr marL="0" indent="0">
              <a:buNone/>
            </a:pPr>
            <a:r>
              <a:rPr lang="ru-RU" sz="1000" dirty="0" smtClean="0"/>
              <a:t>-</a:t>
            </a:r>
            <a:r>
              <a:rPr lang="ru-RU" sz="1000" dirty="0" err="1" smtClean="0"/>
              <a:t>Миоксичные</a:t>
            </a:r>
            <a:r>
              <a:rPr lang="ru-RU" sz="1000" dirty="0" smtClean="0"/>
              <a:t> яды </a:t>
            </a:r>
            <a:r>
              <a:rPr lang="ru-RU" sz="1000" dirty="0"/>
              <a:t>— яды, повреждающие мышцы.</a:t>
            </a:r>
          </a:p>
          <a:p>
            <a:pPr marL="0" indent="0">
              <a:buNone/>
            </a:pPr>
            <a:r>
              <a:rPr lang="ru-RU" sz="1000" dirty="0" smtClean="0"/>
              <a:t>-Гемотоксины — </a:t>
            </a:r>
            <a:r>
              <a:rPr lang="ru-RU" sz="1000" dirty="0"/>
              <a:t>токсины, которые повреждают кровеносные сосуды и вызывают </a:t>
            </a:r>
            <a:r>
              <a:rPr lang="ru-RU" sz="1000" dirty="0" smtClean="0"/>
              <a:t>кровотечение</a:t>
            </a:r>
            <a:r>
              <a:rPr lang="ru-RU" sz="1000" dirty="0"/>
              <a:t>.</a:t>
            </a:r>
          </a:p>
          <a:p>
            <a:pPr marL="0" indent="0">
              <a:buNone/>
            </a:pPr>
            <a:r>
              <a:rPr lang="ru-RU" sz="1000" dirty="0" smtClean="0"/>
              <a:t>-Гемолитические </a:t>
            </a:r>
            <a:r>
              <a:rPr lang="ru-RU" sz="1000" dirty="0"/>
              <a:t>токсины </a:t>
            </a:r>
            <a:r>
              <a:rPr lang="ru-RU" sz="1000" dirty="0" smtClean="0"/>
              <a:t> </a:t>
            </a:r>
            <a:r>
              <a:rPr lang="ru-RU" sz="1000" dirty="0"/>
              <a:t>— токсины, которые повреждают эритроциты.</a:t>
            </a:r>
          </a:p>
          <a:p>
            <a:pPr marL="0" indent="0">
              <a:buNone/>
            </a:pPr>
            <a:r>
              <a:rPr lang="ru-RU" sz="1000" dirty="0" smtClean="0"/>
              <a:t>-</a:t>
            </a:r>
            <a:r>
              <a:rPr lang="ru-RU" sz="1000" dirty="0" err="1" smtClean="0"/>
              <a:t>Нефротоксины</a:t>
            </a:r>
            <a:r>
              <a:rPr lang="ru-RU" sz="1000" dirty="0" smtClean="0"/>
              <a:t> — </a:t>
            </a:r>
            <a:r>
              <a:rPr lang="ru-RU" sz="1000" dirty="0"/>
              <a:t>токсины, которые повреждают почки.</a:t>
            </a:r>
          </a:p>
          <a:p>
            <a:pPr marL="0" indent="0">
              <a:buNone/>
            </a:pPr>
            <a:r>
              <a:rPr lang="ru-RU" sz="1000" dirty="0" smtClean="0"/>
              <a:t>-</a:t>
            </a:r>
            <a:r>
              <a:rPr lang="ru-RU" sz="1000" dirty="0" err="1" smtClean="0"/>
              <a:t>Кардиотоксины</a:t>
            </a:r>
            <a:r>
              <a:rPr lang="ru-RU" sz="1000" dirty="0" smtClean="0"/>
              <a:t>  </a:t>
            </a:r>
            <a:r>
              <a:rPr lang="ru-RU" sz="1000" dirty="0"/>
              <a:t>— токсины, которые повреждают сердце.</a:t>
            </a:r>
          </a:p>
          <a:p>
            <a:pPr marL="0" indent="0">
              <a:buNone/>
            </a:pPr>
            <a:r>
              <a:rPr lang="ru-RU" sz="1000" dirty="0" smtClean="0"/>
              <a:t>-</a:t>
            </a:r>
            <a:r>
              <a:rPr lang="ru-RU" sz="1000" dirty="0" err="1" smtClean="0"/>
              <a:t>Некротоксины</a:t>
            </a:r>
            <a:r>
              <a:rPr lang="ru-RU" sz="1000" dirty="0" smtClean="0"/>
              <a:t>  </a:t>
            </a:r>
            <a:r>
              <a:rPr lang="ru-RU" sz="1000" dirty="0"/>
              <a:t>— токсины, которые разрушают ткани, </a:t>
            </a:r>
            <a:r>
              <a:rPr lang="ru-RU" sz="1000" dirty="0" smtClean="0"/>
              <a:t>вызывая </a:t>
            </a:r>
            <a:r>
              <a:rPr lang="ru-RU" sz="1000" dirty="0"/>
              <a:t>их омертвление (</a:t>
            </a:r>
            <a:r>
              <a:rPr lang="ru-RU" sz="1000" dirty="0" smtClean="0"/>
              <a:t>некроз).</a:t>
            </a:r>
          </a:p>
          <a:p>
            <a:pPr marL="0" indent="0">
              <a:buNone/>
            </a:pPr>
            <a:endParaRPr lang="ru-RU" sz="1000" dirty="0"/>
          </a:p>
          <a:p>
            <a:pPr marL="0" indent="0">
              <a:buNone/>
            </a:pPr>
            <a:r>
              <a:rPr lang="ru-RU" sz="1200" dirty="0" smtClean="0"/>
              <a:t>Рассмотрим</a:t>
            </a:r>
            <a:r>
              <a:rPr lang="en-US" sz="1200" dirty="0" smtClean="0"/>
              <a:t> </a:t>
            </a:r>
            <a:r>
              <a:rPr lang="ru-RU" sz="1200" dirty="0" smtClean="0"/>
              <a:t>яды растений</a:t>
            </a:r>
            <a:r>
              <a:rPr lang="en-US" sz="1200" dirty="0" smtClean="0"/>
              <a:t>:</a:t>
            </a:r>
          </a:p>
          <a:p>
            <a:pPr marL="0" indent="0">
              <a:buNone/>
            </a:pPr>
            <a:r>
              <a:rPr lang="ru-RU" sz="1200" dirty="0" err="1"/>
              <a:t>Ф</a:t>
            </a:r>
            <a:r>
              <a:rPr lang="ru-RU" sz="1200" dirty="0" err="1" smtClean="0"/>
              <a:t>аллотоксины</a:t>
            </a:r>
            <a:r>
              <a:rPr lang="ru-RU" sz="1200" dirty="0" smtClean="0"/>
              <a:t> </a:t>
            </a:r>
            <a:r>
              <a:rPr lang="ru-RU" sz="1200" dirty="0"/>
              <a:t>и </a:t>
            </a:r>
            <a:r>
              <a:rPr lang="ru-RU" sz="1200" dirty="0" err="1" smtClean="0"/>
              <a:t>аматоксины</a:t>
            </a:r>
            <a:r>
              <a:rPr lang="ru-RU" sz="1200" dirty="0" smtClean="0"/>
              <a:t> содержатся </a:t>
            </a:r>
            <a:r>
              <a:rPr lang="ru-RU" sz="1200" dirty="0"/>
              <a:t>в </a:t>
            </a:r>
            <a:r>
              <a:rPr lang="ru-RU" sz="1200" dirty="0" smtClean="0"/>
              <a:t>различных </a:t>
            </a:r>
            <a:r>
              <a:rPr lang="ru-RU" sz="1200" dirty="0"/>
              <a:t>видах: бледной </a:t>
            </a:r>
            <a:r>
              <a:rPr lang="ru-RU" sz="1200" dirty="0" smtClean="0"/>
              <a:t>поганке, </a:t>
            </a:r>
          </a:p>
          <a:p>
            <a:pPr marL="0" indent="0">
              <a:buNone/>
            </a:pPr>
            <a:r>
              <a:rPr lang="ru-RU" sz="1200" dirty="0" smtClean="0"/>
              <a:t>мухоморе вонючем, весеннем.</a:t>
            </a:r>
          </a:p>
          <a:p>
            <a:pPr marL="0" indent="0">
              <a:buNone/>
            </a:pPr>
            <a:r>
              <a:rPr lang="ru-RU" sz="1200" b="1" i="1" dirty="0" smtClean="0"/>
              <a:t>Поганка </a:t>
            </a:r>
            <a:r>
              <a:rPr lang="ru-RU" sz="1200" b="1" i="1" dirty="0"/>
              <a:t>белая</a:t>
            </a:r>
            <a:r>
              <a:rPr lang="ru-RU" sz="1200" dirty="0"/>
              <a:t> </a:t>
            </a:r>
            <a:r>
              <a:rPr lang="ru-RU" sz="1200" dirty="0" smtClean="0"/>
              <a:t>(рис.1)- </a:t>
            </a:r>
            <a:r>
              <a:rPr lang="ru-RU" sz="1200" dirty="0"/>
              <a:t>смертельно ядовитый гриб, содержит яды </a:t>
            </a:r>
            <a:r>
              <a:rPr lang="ru-RU" sz="1200" dirty="0" err="1" smtClean="0"/>
              <a:t>аманитины</a:t>
            </a:r>
            <a:r>
              <a:rPr lang="ru-RU" sz="1200" dirty="0" smtClean="0"/>
              <a:t> </a:t>
            </a:r>
          </a:p>
          <a:p>
            <a:pPr marL="0" indent="0">
              <a:buNone/>
            </a:pPr>
            <a:r>
              <a:rPr lang="ru-RU" sz="1200" dirty="0" smtClean="0"/>
              <a:t>и </a:t>
            </a:r>
            <a:r>
              <a:rPr lang="ru-RU" sz="1200" dirty="0" err="1"/>
              <a:t>вирозин</a:t>
            </a:r>
            <a:r>
              <a:rPr lang="ru-RU" sz="1200" dirty="0"/>
              <a:t>. Для человека смертельная доза a-</a:t>
            </a:r>
            <a:r>
              <a:rPr lang="ru-RU" sz="1200" dirty="0" err="1"/>
              <a:t>аманитина</a:t>
            </a:r>
            <a:r>
              <a:rPr lang="ru-RU" sz="1200" dirty="0"/>
              <a:t> 5-7 мг, </a:t>
            </a:r>
            <a:r>
              <a:rPr lang="ru-RU" sz="1200" dirty="0" err="1"/>
              <a:t>фаллоидина</a:t>
            </a:r>
            <a:r>
              <a:rPr lang="ru-RU" sz="1200" dirty="0"/>
              <a:t> </a:t>
            </a:r>
            <a:endParaRPr lang="ru-RU" sz="1200" dirty="0" smtClean="0"/>
          </a:p>
          <a:p>
            <a:pPr marL="0" indent="0">
              <a:buNone/>
            </a:pPr>
            <a:r>
              <a:rPr lang="ru-RU" sz="1200" dirty="0" smtClean="0"/>
              <a:t>20-30 </a:t>
            </a:r>
            <a:r>
              <a:rPr lang="ru-RU" sz="1200" dirty="0"/>
              <a:t>мг (в одном грибе в среднем содержится до 10 мг </a:t>
            </a:r>
            <a:r>
              <a:rPr lang="ru-RU" sz="1200" dirty="0" err="1"/>
              <a:t>фаллоидина</a:t>
            </a:r>
            <a:r>
              <a:rPr lang="ru-RU" sz="1200" dirty="0"/>
              <a:t>, </a:t>
            </a:r>
            <a:endParaRPr lang="ru-RU" sz="1200" dirty="0" smtClean="0"/>
          </a:p>
          <a:p>
            <a:pPr marL="0" indent="0">
              <a:buNone/>
            </a:pPr>
            <a:r>
              <a:rPr lang="ru-RU" sz="1200" dirty="0" smtClean="0"/>
              <a:t>8 </a:t>
            </a:r>
            <a:r>
              <a:rPr lang="ru-RU" sz="1200" dirty="0"/>
              <a:t>мг </a:t>
            </a:r>
            <a:r>
              <a:rPr lang="en-US" sz="1200" dirty="0" smtClean="0"/>
              <a:t>L</a:t>
            </a:r>
            <a:r>
              <a:rPr lang="ru-RU" sz="1200" dirty="0" smtClean="0"/>
              <a:t>-</a:t>
            </a:r>
            <a:r>
              <a:rPr lang="ru-RU" sz="1200" dirty="0" err="1" smtClean="0"/>
              <a:t>аманитина</a:t>
            </a:r>
            <a:r>
              <a:rPr lang="ru-RU" sz="1200" dirty="0" smtClean="0"/>
              <a:t> </a:t>
            </a:r>
            <a:r>
              <a:rPr lang="ru-RU" sz="1200" dirty="0"/>
              <a:t>и 5 мг  </a:t>
            </a:r>
            <a:r>
              <a:rPr lang="en-US" sz="1200" dirty="0" smtClean="0"/>
              <a:t>B</a:t>
            </a:r>
            <a:r>
              <a:rPr lang="ru-RU" sz="1200" dirty="0" smtClean="0"/>
              <a:t>-</a:t>
            </a:r>
            <a:r>
              <a:rPr lang="ru-RU" sz="1200" dirty="0" err="1" smtClean="0"/>
              <a:t>аманитина</a:t>
            </a:r>
            <a:r>
              <a:rPr lang="ru-RU" sz="1200" dirty="0" smtClean="0"/>
              <a:t>). При отравлении, происходит летальный исход.</a:t>
            </a: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300192" y="2420888"/>
            <a:ext cx="2735585" cy="4348878"/>
          </a:xfrm>
          <a:prstGeom prst="rect">
            <a:avLst/>
          </a:prstGeom>
        </p:spPr>
      </p:pic>
    </p:spTree>
    <p:extLst>
      <p:ext uri="{BB962C8B-B14F-4D97-AF65-F5344CB8AC3E}">
        <p14:creationId xmlns:p14="http://schemas.microsoft.com/office/powerpoint/2010/main" xmlns="" val="55051922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Сократительная функция.</a:t>
            </a:r>
            <a:endParaRPr lang="ru-RU" dirty="0"/>
          </a:p>
        </p:txBody>
      </p:sp>
      <p:sp>
        <p:nvSpPr>
          <p:cNvPr id="3" name="Объект 2"/>
          <p:cNvSpPr>
            <a:spLocks noGrp="1"/>
          </p:cNvSpPr>
          <p:nvPr>
            <p:ph idx="1"/>
          </p:nvPr>
        </p:nvSpPr>
        <p:spPr/>
        <p:txBody>
          <a:bodyPr/>
          <a:lstStyle/>
          <a:p>
            <a:r>
              <a:rPr lang="ru-RU" dirty="0"/>
              <a:t>Белки - участвуют в сокращении </a:t>
            </a:r>
            <a:r>
              <a:rPr lang="ru-RU" dirty="0" smtClean="0"/>
              <a:t>мышечных </a:t>
            </a:r>
            <a:r>
              <a:rPr lang="ru-RU" dirty="0"/>
              <a:t>волокон</a:t>
            </a:r>
            <a:r>
              <a:rPr lang="ru-RU" dirty="0" smtClean="0"/>
              <a:t>.</a:t>
            </a:r>
          </a:p>
          <a:p>
            <a:pPr marL="0" indent="0" algn="ctr">
              <a:buNone/>
            </a:pPr>
            <a:r>
              <a:rPr lang="ru-RU" sz="1600" dirty="0"/>
              <a:t>Сократительная функция. В акте мышечного сокращения и расслабления участвует множество белковых веществ. Однако главную роль в этих жизненно важных процессах играют актин и миозин – специфические белки мышечной ткани. Сократительная функция присуща не только мышечным белкам, но и белкам </a:t>
            </a:r>
            <a:r>
              <a:rPr lang="ru-RU" sz="1600" dirty="0" err="1"/>
              <a:t>цитоскелета</a:t>
            </a:r>
            <a:r>
              <a:rPr lang="ru-RU" sz="1600" dirty="0"/>
              <a:t>, что обеспечивает тончайшие процессы жизнедеятельности клеток (расхождение хромосом в процессе митоза).</a:t>
            </a:r>
            <a:endParaRPr lang="ru-RU" dirty="0" smtClean="0"/>
          </a:p>
          <a:p>
            <a:endParaRPr lang="ru-RU" dirty="0"/>
          </a:p>
          <a:p>
            <a:endParaRPr lang="ru-RU" dirty="0"/>
          </a:p>
        </p:txBody>
      </p:sp>
      <p:pic>
        <p:nvPicPr>
          <p:cNvPr id="4" name="Picture 7" descr="миозин"/>
          <p:cNvPicPr>
            <a:picLocks noChangeAspect="1" noChangeArrowheads="1"/>
          </p:cNvPicPr>
          <p:nvPr/>
        </p:nvPicPr>
        <p:blipFill>
          <a:blip r:embed="rId2" cstate="print"/>
          <a:srcRect/>
          <a:stretch>
            <a:fillRect/>
          </a:stretch>
        </p:blipFill>
        <p:spPr bwMode="auto">
          <a:xfrm>
            <a:off x="4311225" y="3644106"/>
            <a:ext cx="3887788" cy="2295525"/>
          </a:xfrm>
          <a:prstGeom prst="rect">
            <a:avLst/>
          </a:prstGeom>
          <a:noFill/>
          <a:ln w="38100">
            <a:solidFill>
              <a:srgbClr val="993300"/>
            </a:solidFill>
            <a:miter lim="800000"/>
            <a:headEnd/>
            <a:tailEnd/>
          </a:ln>
        </p:spPr>
      </p:pic>
      <p:pic>
        <p:nvPicPr>
          <p:cNvPr id="5" name="Picture 6" descr="мышцы"/>
          <p:cNvPicPr>
            <a:picLocks noChangeAspect="1" noChangeArrowheads="1"/>
          </p:cNvPicPr>
          <p:nvPr/>
        </p:nvPicPr>
        <p:blipFill>
          <a:blip r:embed="rId3" cstate="print"/>
          <a:srcRect/>
          <a:stretch>
            <a:fillRect/>
          </a:stretch>
        </p:blipFill>
        <p:spPr bwMode="auto">
          <a:xfrm>
            <a:off x="395536" y="3644107"/>
            <a:ext cx="3240087" cy="3071812"/>
          </a:xfrm>
          <a:prstGeom prst="rect">
            <a:avLst/>
          </a:prstGeom>
          <a:noFill/>
          <a:ln w="38100">
            <a:solidFill>
              <a:srgbClr val="993300"/>
            </a:solidFill>
            <a:miter lim="800000"/>
            <a:headEnd/>
            <a:tailEnd/>
          </a:ln>
        </p:spPr>
      </p:pic>
      <p:sp>
        <p:nvSpPr>
          <p:cNvPr id="7" name="Rectangle 8"/>
          <p:cNvSpPr>
            <a:spLocks noChangeArrowheads="1"/>
          </p:cNvSpPr>
          <p:nvPr/>
        </p:nvSpPr>
        <p:spPr bwMode="auto">
          <a:xfrm>
            <a:off x="4310984" y="6072755"/>
            <a:ext cx="3816350" cy="647700"/>
          </a:xfrm>
          <a:prstGeom prst="rect">
            <a:avLst/>
          </a:prstGeom>
          <a:solidFill>
            <a:srgbClr val="C0C0C0"/>
          </a:solidFill>
          <a:ln w="57150">
            <a:solidFill>
              <a:srgbClr val="5F5F5F"/>
            </a:solidFill>
            <a:miter lim="800000"/>
            <a:headEnd/>
            <a:tailEnd/>
          </a:ln>
          <a:effectLst/>
        </p:spPr>
        <p:txBody>
          <a:bodyPr wrap="none" anchor="ctr"/>
          <a:lstStyle/>
          <a:p>
            <a:pPr algn="ctr"/>
            <a:endParaRPr lang="ru-RU" sz="2800" b="1">
              <a:solidFill>
                <a:srgbClr val="660033"/>
              </a:solidFill>
            </a:endParaRPr>
          </a:p>
        </p:txBody>
      </p:sp>
      <p:sp>
        <p:nvSpPr>
          <p:cNvPr id="8" name="Text Box 9"/>
          <p:cNvSpPr txBox="1">
            <a:spLocks noChangeArrowheads="1"/>
          </p:cNvSpPr>
          <p:nvPr/>
        </p:nvSpPr>
        <p:spPr bwMode="auto">
          <a:xfrm>
            <a:off x="4382421" y="6213248"/>
            <a:ext cx="3744913" cy="366713"/>
          </a:xfrm>
          <a:prstGeom prst="rect">
            <a:avLst/>
          </a:prstGeom>
          <a:noFill/>
          <a:ln w="9525">
            <a:noFill/>
            <a:miter lim="800000"/>
            <a:headEnd/>
            <a:tailEnd/>
          </a:ln>
          <a:effectLst/>
        </p:spPr>
        <p:txBody>
          <a:bodyPr>
            <a:spAutoFit/>
          </a:bodyPr>
          <a:lstStyle/>
          <a:p>
            <a:r>
              <a:rPr lang="ru-RU" b="1" dirty="0">
                <a:solidFill>
                  <a:srgbClr val="990000"/>
                </a:solidFill>
              </a:rPr>
              <a:t>Актин и миозин – белки мышц</a:t>
            </a:r>
          </a:p>
        </p:txBody>
      </p:sp>
    </p:spTree>
    <p:extLst>
      <p:ext uri="{BB962C8B-B14F-4D97-AF65-F5344CB8AC3E}">
        <p14:creationId xmlns:p14="http://schemas.microsoft.com/office/powerpoint/2010/main" xmlns="" val="38747934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Гормональная функция.</a:t>
            </a:r>
            <a:endParaRPr lang="ru-RU" dirty="0"/>
          </a:p>
        </p:txBody>
      </p:sp>
      <p:sp>
        <p:nvSpPr>
          <p:cNvPr id="3" name="Объект 2"/>
          <p:cNvSpPr>
            <a:spLocks noGrp="1"/>
          </p:cNvSpPr>
          <p:nvPr>
            <p:ph idx="1"/>
          </p:nvPr>
        </p:nvSpPr>
        <p:spPr/>
        <p:txBody>
          <a:bodyPr/>
          <a:lstStyle/>
          <a:p>
            <a:pPr marL="0" indent="0" algn="ctr">
              <a:buNone/>
            </a:pPr>
            <a:r>
              <a:rPr lang="ru-RU" sz="2000" dirty="0" smtClean="0"/>
              <a:t>  Гормональная </a:t>
            </a:r>
            <a:r>
              <a:rPr lang="ru-RU" sz="2000" dirty="0"/>
              <a:t>функция. Обмен веществ в организме регулируется разнообразными механизмами. В этой регуляции важное место занимают гормоны, синтезируемые не только в железах внутренней секреции, но и во многих других клетках организма (см. далее). Ряд гормонов представлен белками или полипептидами, например гормоны гипофиза, поджелудочной железы и др. Некоторые гормоны являются производными аминокислот.</a:t>
            </a:r>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555776" y="4365104"/>
            <a:ext cx="3810000" cy="2092796"/>
          </a:xfrm>
          <a:prstGeom prst="rect">
            <a:avLst/>
          </a:prstGeom>
        </p:spPr>
      </p:pic>
    </p:spTree>
    <p:extLst>
      <p:ext uri="{BB962C8B-B14F-4D97-AF65-F5344CB8AC3E}">
        <p14:creationId xmlns:p14="http://schemas.microsoft.com/office/powerpoint/2010/main" xmlns="" val="188452038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Питательная функция.</a:t>
            </a:r>
            <a:br>
              <a:rPr lang="ru-RU" dirty="0" smtClean="0"/>
            </a:br>
            <a:r>
              <a:rPr lang="ru-RU" sz="4000" dirty="0" smtClean="0"/>
              <a:t>(резервная)</a:t>
            </a:r>
            <a:endParaRPr lang="ru-RU" sz="4000" dirty="0"/>
          </a:p>
        </p:txBody>
      </p:sp>
      <p:sp>
        <p:nvSpPr>
          <p:cNvPr id="3" name="Объект 2"/>
          <p:cNvSpPr>
            <a:spLocks noGrp="1"/>
          </p:cNvSpPr>
          <p:nvPr>
            <p:ph idx="1"/>
          </p:nvPr>
        </p:nvSpPr>
        <p:spPr/>
        <p:txBody>
          <a:bodyPr>
            <a:normAutofit/>
          </a:bodyPr>
          <a:lstStyle/>
          <a:p>
            <a:pPr marL="0" indent="0" algn="ctr">
              <a:buNone/>
            </a:pPr>
            <a:r>
              <a:rPr lang="ru-RU" sz="1600" dirty="0"/>
              <a:t>Питательная (резервная) функция. Эту функцию выполняют так называемые резервные белки, являющиеся источниками питания для плода, например белки яйца (овальбумины). Основной белок молока (казеин) также выполняет главным образом питательную функцию. Ряд других белков используется в организме в качестве источника аминокислот, которые в свою очередь являются предшественниками биологически активных веществ, регулирующих процессы метаболизма</a:t>
            </a:r>
            <a:r>
              <a:rPr lang="ru-RU" sz="1600" dirty="0" smtClean="0"/>
              <a:t>.</a:t>
            </a:r>
          </a:p>
          <a:p>
            <a:pPr marL="0" indent="0" algn="ctr">
              <a:buNone/>
            </a:pPr>
            <a:endParaRPr lang="ru-RU" sz="1600" dirty="0" smtClean="0"/>
          </a:p>
          <a:p>
            <a:pPr marL="0" indent="0" algn="ctr">
              <a:buNone/>
            </a:pPr>
            <a:r>
              <a:rPr lang="ru-RU" sz="1600" b="1" i="1" dirty="0" smtClean="0"/>
              <a:t>Казеин  молока                                                           Альбумин  яиц</a:t>
            </a:r>
            <a:endParaRPr lang="ru-RU" sz="1800" b="1" i="1" dirty="0"/>
          </a:p>
        </p:txBody>
      </p:sp>
      <p:pic>
        <p:nvPicPr>
          <p:cNvPr id="4" name="Picture 2" descr="http://upload.wikimedia.org/wikipedia/commons/thumb/0/0e/Milk_glass.jpg/210px-Milk_glass.jpg">
            <a:hlinkClick r:id="rId2"/>
          </p:cNvPr>
          <p:cNvPicPr>
            <a:picLocks noChangeAspect="1" noChangeArrowheads="1"/>
          </p:cNvPicPr>
          <p:nvPr/>
        </p:nvPicPr>
        <p:blipFill>
          <a:blip r:embed="rId3" cstate="email"/>
          <a:srcRect b="49"/>
          <a:stretch>
            <a:fillRect/>
          </a:stretch>
        </p:blipFill>
        <p:spPr bwMode="auto">
          <a:xfrm>
            <a:off x="611560" y="3961656"/>
            <a:ext cx="3096344" cy="2725575"/>
          </a:xfrm>
          <a:prstGeom prst="rect">
            <a:avLst/>
          </a:prstGeom>
          <a:noFill/>
          <a:ln w="9525">
            <a:noFill/>
            <a:miter lim="800000"/>
            <a:headEnd/>
            <a:tailEnd/>
          </a:ln>
        </p:spPr>
      </p:pic>
      <p:pic>
        <p:nvPicPr>
          <p:cNvPr id="5" name="Picture 6" descr="http://upload.wikimedia.org/wikipedia/commons/thumb/0/02/Fried_egg%2C_sunny_side_up.jpg/220px-Fried_egg%2C_sunny_side_up.jpg">
            <a:hlinkClick r:id="rId4"/>
          </p:cNvPr>
          <p:cNvPicPr>
            <a:picLocks noChangeAspect="1" noChangeArrowheads="1"/>
          </p:cNvPicPr>
          <p:nvPr/>
        </p:nvPicPr>
        <p:blipFill>
          <a:blip r:embed="rId5" cstate="email"/>
          <a:srcRect/>
          <a:stretch>
            <a:fillRect/>
          </a:stretch>
        </p:blipFill>
        <p:spPr bwMode="auto">
          <a:xfrm>
            <a:off x="5286008" y="3961656"/>
            <a:ext cx="3154631" cy="2725576"/>
          </a:xfrm>
          <a:prstGeom prst="rect">
            <a:avLst/>
          </a:prstGeom>
          <a:noFill/>
          <a:ln w="9525">
            <a:noFill/>
            <a:miter lim="800000"/>
            <a:headEnd/>
            <a:tailEnd/>
          </a:ln>
        </p:spPr>
      </p:pic>
    </p:spTree>
    <p:extLst>
      <p:ext uri="{BB962C8B-B14F-4D97-AF65-F5344CB8AC3E}">
        <p14:creationId xmlns:p14="http://schemas.microsoft.com/office/powerpoint/2010/main" xmlns="" val="204266227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Регуляторная функция.</a:t>
            </a:r>
            <a:endParaRPr lang="ru-RU" dirty="0"/>
          </a:p>
        </p:txBody>
      </p:sp>
      <p:sp>
        <p:nvSpPr>
          <p:cNvPr id="3" name="Объект 2"/>
          <p:cNvSpPr>
            <a:spLocks noGrp="1"/>
          </p:cNvSpPr>
          <p:nvPr>
            <p:ph idx="1"/>
          </p:nvPr>
        </p:nvSpPr>
        <p:spPr>
          <a:xfrm>
            <a:off x="457200" y="1600200"/>
            <a:ext cx="8686800" cy="4525963"/>
          </a:xfrm>
        </p:spPr>
        <p:txBody>
          <a:bodyPr>
            <a:normAutofit/>
          </a:bodyPr>
          <a:lstStyle/>
          <a:p>
            <a:r>
              <a:rPr lang="ru-RU" dirty="0"/>
              <a:t>Некоторые белки являются гормонами. </a:t>
            </a:r>
            <a:r>
              <a:rPr lang="ru-RU" i="1" dirty="0"/>
              <a:t>Гормоны - </a:t>
            </a:r>
            <a:r>
              <a:rPr lang="ru-RU" dirty="0"/>
              <a:t>биологически активные вещества, выделяющиеся в кровь различными железами, которые принимают участие в регуляции процессов обмена веществ.</a:t>
            </a:r>
          </a:p>
          <a:p>
            <a:pPr marL="0" lvl="0" indent="0">
              <a:buNone/>
            </a:pPr>
            <a:r>
              <a:rPr lang="ru-RU" dirty="0" smtClean="0"/>
              <a:t>                                           </a:t>
            </a:r>
          </a:p>
          <a:p>
            <a:pPr marL="0" lvl="0" indent="0">
              <a:buNone/>
            </a:pPr>
            <a:endParaRPr lang="ru-RU" dirty="0">
              <a:solidFill>
                <a:schemeClr val="accent4">
                  <a:lumMod val="50000"/>
                </a:schemeClr>
              </a:solidFill>
              <a:latin typeface="Bookman Old Style" pitchFamily="18" charset="0"/>
            </a:endParaRPr>
          </a:p>
          <a:p>
            <a:pPr marL="0" lvl="0" indent="0">
              <a:buNone/>
            </a:pPr>
            <a:endParaRPr lang="ru-RU" dirty="0" smtClean="0">
              <a:solidFill>
                <a:schemeClr val="accent4">
                  <a:lumMod val="50000"/>
                </a:schemeClr>
              </a:solidFill>
              <a:latin typeface="Bookman Old Style" pitchFamily="18" charset="0"/>
            </a:endParaRPr>
          </a:p>
          <a:p>
            <a:pPr marL="0" lvl="0" indent="0">
              <a:buNone/>
            </a:pPr>
            <a:r>
              <a:rPr lang="ru-RU" dirty="0">
                <a:solidFill>
                  <a:schemeClr val="accent4">
                    <a:lumMod val="50000"/>
                  </a:schemeClr>
                </a:solidFill>
                <a:latin typeface="Bookman Old Style" pitchFamily="18" charset="0"/>
              </a:rPr>
              <a:t> </a:t>
            </a:r>
            <a:r>
              <a:rPr lang="ru-RU" dirty="0" smtClean="0">
                <a:solidFill>
                  <a:schemeClr val="accent4">
                    <a:lumMod val="50000"/>
                  </a:schemeClr>
                </a:solidFill>
                <a:latin typeface="Bookman Old Style" pitchFamily="18" charset="0"/>
              </a:rPr>
              <a:t>                                    Гормон </a:t>
            </a:r>
            <a:r>
              <a:rPr lang="ru-RU" i="1" u="sng" dirty="0">
                <a:solidFill>
                  <a:schemeClr val="accent4">
                    <a:lumMod val="50000"/>
                  </a:schemeClr>
                </a:solidFill>
                <a:latin typeface="Bookman Old Style" pitchFamily="18" charset="0"/>
              </a:rPr>
              <a:t>инсулин</a:t>
            </a:r>
            <a:r>
              <a:rPr lang="ru-RU" dirty="0">
                <a:solidFill>
                  <a:schemeClr val="accent4">
                    <a:lumMod val="50000"/>
                  </a:schemeClr>
                </a:solidFill>
                <a:latin typeface="Bookman Old Style" pitchFamily="18" charset="0"/>
              </a:rPr>
              <a:t> регулирует </a:t>
            </a:r>
            <a:r>
              <a:rPr lang="ru-RU" dirty="0" smtClean="0">
                <a:solidFill>
                  <a:schemeClr val="accent4">
                    <a:lumMod val="50000"/>
                  </a:schemeClr>
                </a:solidFill>
                <a:latin typeface="Bookman Old Style" pitchFamily="18" charset="0"/>
              </a:rPr>
              <a:t>      </a:t>
            </a:r>
          </a:p>
          <a:p>
            <a:pPr marL="0" lvl="0" indent="0">
              <a:buNone/>
            </a:pPr>
            <a:r>
              <a:rPr lang="ru-RU" dirty="0" smtClean="0">
                <a:solidFill>
                  <a:schemeClr val="accent4">
                    <a:lumMod val="50000"/>
                  </a:schemeClr>
                </a:solidFill>
                <a:latin typeface="Bookman Old Style" pitchFamily="18" charset="0"/>
              </a:rPr>
              <a:t>                                      уровень углеводов </a:t>
            </a:r>
            <a:r>
              <a:rPr lang="ru-RU" dirty="0">
                <a:solidFill>
                  <a:schemeClr val="accent4">
                    <a:lumMod val="50000"/>
                  </a:schemeClr>
                </a:solidFill>
                <a:latin typeface="Bookman Old Style" pitchFamily="18" charset="0"/>
              </a:rPr>
              <a:t>в </a:t>
            </a:r>
            <a:r>
              <a:rPr lang="ru-RU" dirty="0" smtClean="0">
                <a:solidFill>
                  <a:schemeClr val="accent4">
                    <a:lumMod val="50000"/>
                  </a:schemeClr>
                </a:solidFill>
                <a:latin typeface="Bookman Old Style" pitchFamily="18" charset="0"/>
              </a:rPr>
              <a:t>крови.</a:t>
            </a:r>
            <a:endParaRPr lang="ru-RU" dirty="0"/>
          </a:p>
        </p:txBody>
      </p:sp>
      <p:pic>
        <p:nvPicPr>
          <p:cNvPr id="4" name="Picture 9" descr="модель инсулина"/>
          <p:cNvPicPr>
            <a:picLocks noChangeAspect="1" noChangeArrowheads="1"/>
          </p:cNvPicPr>
          <p:nvPr/>
        </p:nvPicPr>
        <p:blipFill>
          <a:blip r:embed="rId2" cstate="print"/>
          <a:srcRect/>
          <a:stretch>
            <a:fillRect/>
          </a:stretch>
        </p:blipFill>
        <p:spPr bwMode="auto">
          <a:xfrm>
            <a:off x="179512" y="3501008"/>
            <a:ext cx="3816350" cy="2947987"/>
          </a:xfrm>
          <a:prstGeom prst="rect">
            <a:avLst/>
          </a:prstGeom>
          <a:noFill/>
        </p:spPr>
      </p:pic>
    </p:spTree>
    <p:extLst>
      <p:ext uri="{BB962C8B-B14F-4D97-AF65-F5344CB8AC3E}">
        <p14:creationId xmlns:p14="http://schemas.microsoft.com/office/powerpoint/2010/main" xmlns="" val="376019126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28599" y="2819400"/>
            <a:ext cx="8686800" cy="1761728"/>
          </a:xfrm>
        </p:spPr>
        <p:txBody>
          <a:bodyPr/>
          <a:lstStyle/>
          <a:p>
            <a:r>
              <a:rPr lang="ru-RU" dirty="0" smtClean="0"/>
              <a:t>Спасибо за    внимание.</a:t>
            </a:r>
            <a:endParaRPr lang="ru-RU" dirty="0"/>
          </a:p>
        </p:txBody>
      </p:sp>
      <p:sp>
        <p:nvSpPr>
          <p:cNvPr id="3" name="Подзаголовок 2"/>
          <p:cNvSpPr>
            <a:spLocks noGrp="1"/>
          </p:cNvSpPr>
          <p:nvPr>
            <p:ph type="subTitle" idx="1"/>
          </p:nvPr>
        </p:nvSpPr>
        <p:spPr/>
        <p:txBody>
          <a:bodyPr>
            <a:normAutofit fontScale="92500"/>
          </a:bodyPr>
          <a:lstStyle/>
          <a:p>
            <a:r>
              <a:rPr lang="ru-RU" dirty="0" smtClean="0"/>
              <a:t>                                                                       Выполнила</a:t>
            </a:r>
            <a:r>
              <a:rPr lang="en-US" dirty="0" smtClean="0"/>
              <a:t>: </a:t>
            </a:r>
            <a:r>
              <a:rPr lang="ru-RU" dirty="0" smtClean="0"/>
              <a:t>Федотова В.</a:t>
            </a:r>
            <a:endParaRPr lang="ru-RU" dirty="0"/>
          </a:p>
        </p:txBody>
      </p:sp>
    </p:spTree>
    <p:extLst>
      <p:ext uri="{BB962C8B-B14F-4D97-AF65-F5344CB8AC3E}">
        <p14:creationId xmlns:p14="http://schemas.microsoft.com/office/powerpoint/2010/main" xmlns="" val="33532674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Белки</a:t>
            </a:r>
            <a:endParaRPr lang="ru-RU" dirty="0"/>
          </a:p>
        </p:txBody>
      </p:sp>
      <p:sp>
        <p:nvSpPr>
          <p:cNvPr id="3" name="Объект 2"/>
          <p:cNvSpPr>
            <a:spLocks noGrp="1"/>
          </p:cNvSpPr>
          <p:nvPr>
            <p:ph idx="1"/>
          </p:nvPr>
        </p:nvSpPr>
        <p:spPr/>
        <p:txBody>
          <a:bodyPr>
            <a:normAutofit lnSpcReduction="10000"/>
          </a:bodyPr>
          <a:lstStyle/>
          <a:p>
            <a:r>
              <a:rPr lang="ru-RU" dirty="0" smtClean="0"/>
              <a:t>Белки (протеины, полипептиды) -высокомолекулярные </a:t>
            </a:r>
            <a:r>
              <a:rPr lang="ru-RU" dirty="0"/>
              <a:t>органические вещества, состоящие из соединённых в цепочку пептидной связью альфа-аминокислот</a:t>
            </a:r>
            <a:r>
              <a:rPr lang="ru-RU" dirty="0" smtClean="0"/>
              <a:t>.</a:t>
            </a:r>
          </a:p>
          <a:p>
            <a:r>
              <a:rPr lang="ru-RU" dirty="0"/>
              <a:t>Белки — важная часть питания животных и человека, поскольку в их организме не могут синтезироваться все необходимые аминокислоты и часть из них поступает с белковой пищей. В процессе пищеварения ферменты разрушают потреблённые белки до аминокислот, которые используются при биосинтезе белков организма или подвергаются дальнейшему распаду для получения энергии.</a:t>
            </a:r>
          </a:p>
        </p:txBody>
      </p:sp>
    </p:spTree>
    <p:extLst>
      <p:ext uri="{BB962C8B-B14F-4D97-AF65-F5344CB8AC3E}">
        <p14:creationId xmlns:p14="http://schemas.microsoft.com/office/powerpoint/2010/main" xmlns="" val="30664737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sp>
        <p:nvSpPr>
          <p:cNvPr id="4" name="Овал 3"/>
          <p:cNvSpPr/>
          <p:nvPr/>
        </p:nvSpPr>
        <p:spPr>
          <a:xfrm>
            <a:off x="3419872" y="2924944"/>
            <a:ext cx="2016224" cy="165618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ru-RU" sz="3200" dirty="0" smtClean="0">
                <a:solidFill>
                  <a:schemeClr val="tx1"/>
                </a:solidFill>
              </a:rPr>
              <a:t>Белки</a:t>
            </a:r>
            <a:endParaRPr lang="ru-RU" sz="3200" dirty="0">
              <a:solidFill>
                <a:schemeClr val="tx1"/>
              </a:solidFill>
            </a:endParaRPr>
          </a:p>
        </p:txBody>
      </p:sp>
      <p:cxnSp>
        <p:nvCxnSpPr>
          <p:cNvPr id="9" name="Прямая со стрелкой 8"/>
          <p:cNvCxnSpPr/>
          <p:nvPr/>
        </p:nvCxnSpPr>
        <p:spPr>
          <a:xfrm flipV="1">
            <a:off x="4891346" y="2414864"/>
            <a:ext cx="313180" cy="58938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Прямая со стрелкой 12"/>
          <p:cNvCxnSpPr/>
          <p:nvPr/>
        </p:nvCxnSpPr>
        <p:spPr>
          <a:xfrm flipV="1">
            <a:off x="4410934" y="2414228"/>
            <a:ext cx="8525" cy="510716"/>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Прямая со стрелкой 14"/>
          <p:cNvCxnSpPr/>
          <p:nvPr/>
        </p:nvCxnSpPr>
        <p:spPr>
          <a:xfrm flipV="1">
            <a:off x="5275242" y="3028010"/>
            <a:ext cx="583301" cy="314551"/>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Прямая со стрелкой 16"/>
          <p:cNvCxnSpPr/>
          <p:nvPr/>
        </p:nvCxnSpPr>
        <p:spPr>
          <a:xfrm>
            <a:off x="5436096" y="3622360"/>
            <a:ext cx="648072"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Прямая со стрелкой 18"/>
          <p:cNvCxnSpPr/>
          <p:nvPr/>
        </p:nvCxnSpPr>
        <p:spPr>
          <a:xfrm flipH="1" flipV="1">
            <a:off x="3535981" y="2560200"/>
            <a:ext cx="360040" cy="497901"/>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Прямая со стрелкой 20"/>
          <p:cNvCxnSpPr/>
          <p:nvPr/>
        </p:nvCxnSpPr>
        <p:spPr>
          <a:xfrm flipH="1" flipV="1">
            <a:off x="2959917" y="3058101"/>
            <a:ext cx="588386" cy="248456"/>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Прямая со стрелкой 22"/>
          <p:cNvCxnSpPr>
            <a:endCxn id="40" idx="6"/>
          </p:cNvCxnSpPr>
          <p:nvPr/>
        </p:nvCxnSpPr>
        <p:spPr>
          <a:xfrm flipH="1" flipV="1">
            <a:off x="2836945" y="3606287"/>
            <a:ext cx="554597" cy="32146"/>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5" name="Прямая со стрелкой 24"/>
          <p:cNvCxnSpPr>
            <a:endCxn id="39" idx="6"/>
          </p:cNvCxnSpPr>
          <p:nvPr/>
        </p:nvCxnSpPr>
        <p:spPr>
          <a:xfrm flipH="1">
            <a:off x="2836945" y="4069833"/>
            <a:ext cx="677696" cy="18881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7" name="Прямая со стрелкой 26"/>
          <p:cNvCxnSpPr/>
          <p:nvPr/>
        </p:nvCxnSpPr>
        <p:spPr>
          <a:xfrm>
            <a:off x="5237648" y="4274570"/>
            <a:ext cx="453531" cy="45057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9" name="Прямая со стрелкой 28"/>
          <p:cNvCxnSpPr/>
          <p:nvPr/>
        </p:nvCxnSpPr>
        <p:spPr>
          <a:xfrm>
            <a:off x="5436094" y="3890523"/>
            <a:ext cx="510171" cy="26967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3" name="Овал 32"/>
          <p:cNvSpPr/>
          <p:nvPr/>
        </p:nvSpPr>
        <p:spPr>
          <a:xfrm>
            <a:off x="3806303" y="1901774"/>
            <a:ext cx="1209262" cy="512454"/>
          </a:xfrm>
          <a:prstGeom prst="ellips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50" dirty="0" smtClean="0">
                <a:solidFill>
                  <a:schemeClr val="tx1"/>
                </a:solidFill>
              </a:rPr>
              <a:t>Ферменты</a:t>
            </a:r>
            <a:endParaRPr lang="ru-RU" sz="1050" dirty="0">
              <a:solidFill>
                <a:schemeClr val="tx1"/>
              </a:solidFill>
            </a:endParaRPr>
          </a:p>
        </p:txBody>
      </p:sp>
      <p:sp>
        <p:nvSpPr>
          <p:cNvPr id="34" name="Овал 33"/>
          <p:cNvSpPr/>
          <p:nvPr/>
        </p:nvSpPr>
        <p:spPr>
          <a:xfrm>
            <a:off x="5091406" y="1973184"/>
            <a:ext cx="1337450" cy="553190"/>
          </a:xfrm>
          <a:prstGeom prst="ellips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solidFill>
                  <a:schemeClr val="tx1"/>
                </a:solidFill>
              </a:rPr>
              <a:t>Защитные</a:t>
            </a:r>
            <a:endParaRPr lang="ru-RU" sz="1200" dirty="0">
              <a:solidFill>
                <a:schemeClr val="tx1"/>
              </a:solidFill>
            </a:endParaRPr>
          </a:p>
        </p:txBody>
      </p:sp>
      <p:sp>
        <p:nvSpPr>
          <p:cNvPr id="35" name="Овал 34"/>
          <p:cNvSpPr/>
          <p:nvPr/>
        </p:nvSpPr>
        <p:spPr>
          <a:xfrm>
            <a:off x="5832972" y="2560200"/>
            <a:ext cx="1418890" cy="571860"/>
          </a:xfrm>
          <a:prstGeom prst="ellips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50" dirty="0" smtClean="0">
                <a:solidFill>
                  <a:schemeClr val="tx1"/>
                </a:solidFill>
              </a:rPr>
              <a:t>Антибиотики</a:t>
            </a:r>
            <a:endParaRPr lang="ru-RU" sz="1050" dirty="0">
              <a:solidFill>
                <a:schemeClr val="tx1"/>
              </a:solidFill>
            </a:endParaRPr>
          </a:p>
        </p:txBody>
      </p:sp>
      <p:sp>
        <p:nvSpPr>
          <p:cNvPr id="36" name="Овал 35"/>
          <p:cNvSpPr/>
          <p:nvPr/>
        </p:nvSpPr>
        <p:spPr>
          <a:xfrm>
            <a:off x="6055802" y="3247063"/>
            <a:ext cx="1486608" cy="539993"/>
          </a:xfrm>
          <a:prstGeom prst="ellips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100" dirty="0" smtClean="0">
                <a:solidFill>
                  <a:schemeClr val="tx1"/>
                </a:solidFill>
              </a:rPr>
              <a:t>Структурные </a:t>
            </a:r>
            <a:endParaRPr lang="ru-RU" sz="1100" dirty="0">
              <a:solidFill>
                <a:schemeClr val="tx1"/>
              </a:solidFill>
            </a:endParaRPr>
          </a:p>
        </p:txBody>
      </p:sp>
      <p:sp>
        <p:nvSpPr>
          <p:cNvPr id="37" name="Овал 36"/>
          <p:cNvSpPr/>
          <p:nvPr/>
        </p:nvSpPr>
        <p:spPr>
          <a:xfrm>
            <a:off x="3040890" y="5098234"/>
            <a:ext cx="1596145" cy="540060"/>
          </a:xfrm>
          <a:prstGeom prst="ellips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50" dirty="0" smtClean="0">
                <a:solidFill>
                  <a:schemeClr val="tx1"/>
                </a:solidFill>
              </a:rPr>
              <a:t>Двигательные</a:t>
            </a:r>
            <a:endParaRPr lang="ru-RU" sz="1050" dirty="0">
              <a:solidFill>
                <a:schemeClr val="tx1"/>
              </a:solidFill>
            </a:endParaRPr>
          </a:p>
        </p:txBody>
      </p:sp>
      <p:sp>
        <p:nvSpPr>
          <p:cNvPr id="38" name="Овал 37"/>
          <p:cNvSpPr/>
          <p:nvPr/>
        </p:nvSpPr>
        <p:spPr>
          <a:xfrm>
            <a:off x="5671436" y="4570040"/>
            <a:ext cx="1380831" cy="504056"/>
          </a:xfrm>
          <a:prstGeom prst="ellips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solidFill>
                  <a:schemeClr val="tx1"/>
                </a:solidFill>
              </a:rPr>
              <a:t>Защитные</a:t>
            </a:r>
            <a:endParaRPr lang="ru-RU" sz="1200" dirty="0">
              <a:solidFill>
                <a:schemeClr val="tx1"/>
              </a:solidFill>
            </a:endParaRPr>
          </a:p>
        </p:txBody>
      </p:sp>
      <p:sp>
        <p:nvSpPr>
          <p:cNvPr id="39" name="Овал 38"/>
          <p:cNvSpPr/>
          <p:nvPr/>
        </p:nvSpPr>
        <p:spPr>
          <a:xfrm>
            <a:off x="1612809" y="4006619"/>
            <a:ext cx="1224136" cy="504056"/>
          </a:xfrm>
          <a:prstGeom prst="ellips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solidFill>
                  <a:schemeClr val="tx1"/>
                </a:solidFill>
              </a:rPr>
              <a:t>Токсины</a:t>
            </a:r>
            <a:endParaRPr lang="ru-RU" sz="1200" dirty="0">
              <a:solidFill>
                <a:schemeClr val="tx1"/>
              </a:solidFill>
            </a:endParaRPr>
          </a:p>
        </p:txBody>
      </p:sp>
      <p:sp>
        <p:nvSpPr>
          <p:cNvPr id="40" name="Овал 39"/>
          <p:cNvSpPr/>
          <p:nvPr/>
        </p:nvSpPr>
        <p:spPr>
          <a:xfrm>
            <a:off x="1439229" y="3354225"/>
            <a:ext cx="1397716" cy="504123"/>
          </a:xfrm>
          <a:prstGeom prst="ellips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solidFill>
                  <a:schemeClr val="tx1"/>
                </a:solidFill>
              </a:rPr>
              <a:t>Запасные </a:t>
            </a:r>
            <a:endParaRPr lang="ru-RU" sz="1200" dirty="0">
              <a:solidFill>
                <a:schemeClr val="tx1"/>
              </a:solidFill>
            </a:endParaRPr>
          </a:p>
        </p:txBody>
      </p:sp>
      <p:sp>
        <p:nvSpPr>
          <p:cNvPr id="41" name="Овал 40"/>
          <p:cNvSpPr/>
          <p:nvPr/>
        </p:nvSpPr>
        <p:spPr>
          <a:xfrm>
            <a:off x="1549321" y="2669586"/>
            <a:ext cx="1410596" cy="570783"/>
          </a:xfrm>
          <a:prstGeom prst="ellips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solidFill>
                  <a:schemeClr val="tx1"/>
                </a:solidFill>
              </a:rPr>
              <a:t>Рецепторные </a:t>
            </a:r>
            <a:endParaRPr lang="ru-RU" sz="1000" dirty="0">
              <a:solidFill>
                <a:schemeClr val="tx1"/>
              </a:solidFill>
            </a:endParaRPr>
          </a:p>
        </p:txBody>
      </p:sp>
      <p:sp>
        <p:nvSpPr>
          <p:cNvPr id="42" name="Овал 41"/>
          <p:cNvSpPr/>
          <p:nvPr/>
        </p:nvSpPr>
        <p:spPr>
          <a:xfrm>
            <a:off x="2380861" y="2101841"/>
            <a:ext cx="1335140" cy="511585"/>
          </a:xfrm>
          <a:prstGeom prst="ellips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solidFill>
                  <a:schemeClr val="tx1"/>
                </a:solidFill>
              </a:rPr>
              <a:t>Гормоны</a:t>
            </a:r>
            <a:endParaRPr lang="ru-RU" sz="1400" dirty="0">
              <a:solidFill>
                <a:schemeClr val="tx1"/>
              </a:solidFill>
            </a:endParaRPr>
          </a:p>
        </p:txBody>
      </p:sp>
      <p:sp>
        <p:nvSpPr>
          <p:cNvPr id="10" name="Овал 9"/>
          <p:cNvSpPr/>
          <p:nvPr/>
        </p:nvSpPr>
        <p:spPr>
          <a:xfrm>
            <a:off x="1907704" y="4570040"/>
            <a:ext cx="1632351" cy="504056"/>
          </a:xfrm>
          <a:prstGeom prst="ellipse">
            <a:avLst/>
          </a:prstGeom>
          <a:solidFill>
            <a:srgbClr val="00B0F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solidFill>
                  <a:schemeClr val="tx1"/>
                </a:solidFill>
              </a:rPr>
              <a:t>Каталитические </a:t>
            </a:r>
            <a:endParaRPr lang="ru-RU" sz="1000" dirty="0">
              <a:solidFill>
                <a:schemeClr val="tx1"/>
              </a:solidFill>
            </a:endParaRPr>
          </a:p>
        </p:txBody>
      </p:sp>
      <p:sp>
        <p:nvSpPr>
          <p:cNvPr id="20" name="Овал 19"/>
          <p:cNvSpPr/>
          <p:nvPr/>
        </p:nvSpPr>
        <p:spPr>
          <a:xfrm>
            <a:off x="6061315" y="3900055"/>
            <a:ext cx="1658110" cy="587152"/>
          </a:xfrm>
          <a:prstGeom prst="ellipse">
            <a:avLst/>
          </a:prstGeom>
          <a:solidFill>
            <a:srgbClr val="00B0F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100" dirty="0" smtClean="0">
                <a:solidFill>
                  <a:schemeClr val="tx1"/>
                </a:solidFill>
              </a:rPr>
              <a:t>Транспортные</a:t>
            </a:r>
            <a:endParaRPr lang="ru-RU" sz="2800" dirty="0">
              <a:solidFill>
                <a:schemeClr val="tx1"/>
              </a:solidFill>
            </a:endParaRPr>
          </a:p>
        </p:txBody>
      </p:sp>
      <p:sp>
        <p:nvSpPr>
          <p:cNvPr id="22" name="Овал 21"/>
          <p:cNvSpPr/>
          <p:nvPr/>
        </p:nvSpPr>
        <p:spPr>
          <a:xfrm>
            <a:off x="4813645" y="5074096"/>
            <a:ext cx="1728772" cy="503786"/>
          </a:xfrm>
          <a:prstGeom prst="ellipse">
            <a:avLst/>
          </a:prstGeom>
          <a:solidFill>
            <a:srgbClr val="00B0F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solidFill>
                  <a:schemeClr val="tx1"/>
                </a:solidFill>
              </a:rPr>
              <a:t>Сократительные</a:t>
            </a:r>
            <a:endParaRPr lang="ru-RU" dirty="0">
              <a:solidFill>
                <a:schemeClr val="tx1"/>
              </a:solidFill>
            </a:endParaRPr>
          </a:p>
        </p:txBody>
      </p:sp>
      <p:cxnSp>
        <p:nvCxnSpPr>
          <p:cNvPr id="26" name="Прямая со стрелкой 25"/>
          <p:cNvCxnSpPr>
            <a:stCxn id="4" idx="3"/>
            <a:endCxn id="10" idx="7"/>
          </p:cNvCxnSpPr>
          <p:nvPr/>
        </p:nvCxnSpPr>
        <p:spPr>
          <a:xfrm flipH="1">
            <a:off x="3301003" y="4338585"/>
            <a:ext cx="414138" cy="305272"/>
          </a:xfrm>
          <a:prstGeom prst="straightConnector1">
            <a:avLst/>
          </a:prstGeom>
          <a:ln>
            <a:solidFill>
              <a:schemeClr val="tx1">
                <a:lumMod val="95000"/>
                <a:lumOff val="5000"/>
              </a:schemeClr>
            </a:solidFill>
            <a:tailEnd type="arrow"/>
          </a:ln>
          <a:scene3d>
            <a:camera prst="orthographicFront"/>
            <a:lightRig rig="threePt" dir="t"/>
          </a:scene3d>
          <a:sp3d extrusionH="12700"/>
        </p:spPr>
        <p:style>
          <a:lnRef idx="1">
            <a:schemeClr val="accent1"/>
          </a:lnRef>
          <a:fillRef idx="0">
            <a:schemeClr val="accent1"/>
          </a:fillRef>
          <a:effectRef idx="0">
            <a:schemeClr val="accent1"/>
          </a:effectRef>
          <a:fontRef idx="minor">
            <a:schemeClr val="tx1"/>
          </a:fontRef>
        </p:style>
      </p:cxnSp>
      <p:cxnSp>
        <p:nvCxnSpPr>
          <p:cNvPr id="30" name="Прямая со стрелкой 29"/>
          <p:cNvCxnSpPr/>
          <p:nvPr/>
        </p:nvCxnSpPr>
        <p:spPr>
          <a:xfrm flipH="1">
            <a:off x="4040037" y="4581128"/>
            <a:ext cx="144016" cy="492968"/>
          </a:xfrm>
          <a:prstGeom prst="straightConnector1">
            <a:avLst/>
          </a:prstGeom>
          <a:ln>
            <a:solidFill>
              <a:schemeClr val="tx1">
                <a:lumMod val="95000"/>
                <a:lumOff val="5000"/>
              </a:schemeClr>
            </a:solidFill>
            <a:tailEnd type="arrow"/>
          </a:ln>
          <a:scene3d>
            <a:camera prst="orthographicFront"/>
            <a:lightRig rig="threePt" dir="t"/>
          </a:scene3d>
          <a:sp3d extrusionH="6350" contourW="6350"/>
        </p:spPr>
        <p:style>
          <a:lnRef idx="1">
            <a:schemeClr val="accent1"/>
          </a:lnRef>
          <a:fillRef idx="0">
            <a:schemeClr val="accent1"/>
          </a:fillRef>
          <a:effectRef idx="0">
            <a:schemeClr val="accent1"/>
          </a:effectRef>
          <a:fontRef idx="minor">
            <a:schemeClr val="tx1"/>
          </a:fontRef>
        </p:style>
      </p:cxnSp>
      <p:cxnSp>
        <p:nvCxnSpPr>
          <p:cNvPr id="32" name="Прямая со стрелкой 31"/>
          <p:cNvCxnSpPr/>
          <p:nvPr/>
        </p:nvCxnSpPr>
        <p:spPr>
          <a:xfrm>
            <a:off x="4891346" y="4510675"/>
            <a:ext cx="383896" cy="563421"/>
          </a:xfrm>
          <a:prstGeom prst="straightConnector1">
            <a:avLst/>
          </a:prstGeom>
          <a:ln>
            <a:solidFill>
              <a:schemeClr val="tx1">
                <a:lumMod val="95000"/>
                <a:lumOff val="5000"/>
              </a:schemeClr>
            </a:solidFill>
            <a:tailEnd type="arrow"/>
          </a:ln>
          <a:scene3d>
            <a:camera prst="orthographicFront"/>
            <a:lightRig rig="threePt" dir="t"/>
          </a:scene3d>
          <a:sp3d contourW="63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511771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Функции белков</a:t>
            </a:r>
            <a:endParaRPr lang="ru-RU" dirty="0"/>
          </a:p>
        </p:txBody>
      </p:sp>
      <p:sp>
        <p:nvSpPr>
          <p:cNvPr id="12" name="Объект 11"/>
          <p:cNvSpPr>
            <a:spLocks noGrp="1"/>
          </p:cNvSpPr>
          <p:nvPr>
            <p:ph sz="half" idx="1"/>
          </p:nvPr>
        </p:nvSpPr>
        <p:spPr>
          <a:xfrm>
            <a:off x="457200" y="1600200"/>
            <a:ext cx="8291264" cy="4997152"/>
          </a:xfrm>
        </p:spPr>
        <p:txBody>
          <a:bodyPr>
            <a:normAutofit/>
          </a:bodyPr>
          <a:lstStyle/>
          <a:p>
            <a:pPr marL="0" indent="0">
              <a:buNone/>
            </a:pPr>
            <a:r>
              <a:rPr lang="ru-RU" sz="2000" dirty="0"/>
              <a:t>Функции белков в клетках </a:t>
            </a:r>
            <a:r>
              <a:rPr lang="ru-RU" sz="2000" dirty="0" smtClean="0"/>
              <a:t>живых</a:t>
            </a:r>
          </a:p>
          <a:p>
            <a:pPr marL="0" indent="0">
              <a:buNone/>
            </a:pPr>
            <a:r>
              <a:rPr lang="ru-RU" sz="2000" dirty="0" smtClean="0"/>
              <a:t>организмов </a:t>
            </a:r>
            <a:r>
              <a:rPr lang="ru-RU" sz="2000" dirty="0"/>
              <a:t>более разнообразны</a:t>
            </a:r>
            <a:r>
              <a:rPr lang="ru-RU" sz="2000" dirty="0" smtClean="0"/>
              <a:t>,</a:t>
            </a:r>
          </a:p>
          <a:p>
            <a:pPr marL="0" indent="0">
              <a:buNone/>
            </a:pPr>
            <a:r>
              <a:rPr lang="ru-RU" sz="2000" dirty="0" smtClean="0"/>
              <a:t>чем </a:t>
            </a:r>
            <a:r>
              <a:rPr lang="ru-RU" sz="2000" dirty="0"/>
              <a:t>функции других </a:t>
            </a:r>
            <a:r>
              <a:rPr lang="ru-RU" sz="2000" dirty="0" smtClean="0"/>
              <a:t>биополимеров</a:t>
            </a:r>
          </a:p>
          <a:p>
            <a:pPr marL="0" indent="0">
              <a:buNone/>
            </a:pPr>
            <a:r>
              <a:rPr lang="ru-RU" sz="2000" dirty="0" smtClean="0"/>
              <a:t>— </a:t>
            </a:r>
            <a:r>
              <a:rPr lang="ru-RU" sz="2000" dirty="0"/>
              <a:t>полисахаридов и ДНК. </a:t>
            </a:r>
          </a:p>
          <a:p>
            <a:pPr marL="0" indent="0">
              <a:buNone/>
            </a:pPr>
            <a:r>
              <a:rPr lang="ru-RU" sz="2000" dirty="0" smtClean="0"/>
              <a:t>Так</a:t>
            </a:r>
            <a:r>
              <a:rPr lang="ru-RU" sz="2000" dirty="0"/>
              <a:t>, белки-ферменты катализируют </a:t>
            </a:r>
            <a:endParaRPr lang="ru-RU" sz="2000" dirty="0" smtClean="0"/>
          </a:p>
          <a:p>
            <a:pPr marL="0" indent="0">
              <a:buNone/>
            </a:pPr>
            <a:r>
              <a:rPr lang="ru-RU" sz="2000" dirty="0" smtClean="0"/>
              <a:t>протекание </a:t>
            </a:r>
            <a:r>
              <a:rPr lang="ru-RU" sz="2000" dirty="0"/>
              <a:t>биохимических </a:t>
            </a:r>
            <a:r>
              <a:rPr lang="ru-RU" sz="2000" dirty="0" smtClean="0"/>
              <a:t>реакций</a:t>
            </a:r>
          </a:p>
          <a:p>
            <a:pPr marL="0" indent="0">
              <a:buNone/>
            </a:pPr>
            <a:r>
              <a:rPr lang="ru-RU" sz="2000" dirty="0" smtClean="0"/>
              <a:t>и </a:t>
            </a:r>
            <a:r>
              <a:rPr lang="ru-RU" sz="2000" dirty="0"/>
              <a:t>играют важную роль в обмене веществ. </a:t>
            </a:r>
            <a:r>
              <a:rPr lang="ru-RU" sz="2000" dirty="0" smtClean="0"/>
              <a:t>           </a:t>
            </a:r>
            <a:r>
              <a:rPr lang="ru-RU" sz="1100" dirty="0" err="1" smtClean="0"/>
              <a:t>Цитоскелет</a:t>
            </a:r>
            <a:r>
              <a:rPr lang="ru-RU" sz="1100" dirty="0" smtClean="0"/>
              <a:t>  эукариот ( рис.1)</a:t>
            </a:r>
          </a:p>
          <a:p>
            <a:pPr marL="0" indent="0">
              <a:buNone/>
            </a:pPr>
            <a:r>
              <a:rPr lang="ru-RU" sz="2000" dirty="0" smtClean="0"/>
              <a:t>Некоторые </a:t>
            </a:r>
            <a:r>
              <a:rPr lang="ru-RU" sz="2000" dirty="0"/>
              <a:t>белки выполняют структурную </a:t>
            </a:r>
            <a:r>
              <a:rPr lang="ru-RU" sz="2000" dirty="0" smtClean="0"/>
              <a:t>или </a:t>
            </a:r>
            <a:r>
              <a:rPr lang="ru-RU" sz="2000" dirty="0"/>
              <a:t>механическую </a:t>
            </a:r>
            <a:endParaRPr lang="ru-RU" sz="2000" dirty="0" smtClean="0"/>
          </a:p>
          <a:p>
            <a:pPr marL="0" indent="0">
              <a:buNone/>
            </a:pPr>
            <a:r>
              <a:rPr lang="ru-RU" sz="2000" dirty="0" smtClean="0"/>
              <a:t>функцию</a:t>
            </a:r>
            <a:r>
              <a:rPr lang="ru-RU" sz="2000" dirty="0"/>
              <a:t>, образуя </a:t>
            </a:r>
            <a:r>
              <a:rPr lang="ru-RU" sz="2000" dirty="0" err="1" smtClean="0"/>
              <a:t>цитоскелет</a:t>
            </a:r>
            <a:r>
              <a:rPr lang="ru-RU" sz="2000" dirty="0" smtClean="0"/>
              <a:t>(рис.1), </a:t>
            </a:r>
            <a:r>
              <a:rPr lang="ru-RU" sz="2000" dirty="0"/>
              <a:t>поддерживающий </a:t>
            </a:r>
            <a:r>
              <a:rPr lang="ru-RU" sz="2000" dirty="0" smtClean="0"/>
              <a:t>форму</a:t>
            </a:r>
          </a:p>
          <a:p>
            <a:pPr marL="0" indent="0">
              <a:buNone/>
            </a:pPr>
            <a:r>
              <a:rPr lang="ru-RU" sz="2000" dirty="0" smtClean="0"/>
              <a:t> </a:t>
            </a:r>
            <a:r>
              <a:rPr lang="ru-RU" sz="2000" dirty="0"/>
              <a:t>клеток. Также белки играют важную роль в сигнальных системах </a:t>
            </a:r>
            <a:endParaRPr lang="ru-RU" sz="2000" dirty="0" smtClean="0"/>
          </a:p>
          <a:p>
            <a:pPr marL="0" indent="0">
              <a:buNone/>
            </a:pPr>
            <a:r>
              <a:rPr lang="ru-RU" sz="2000" dirty="0" smtClean="0"/>
              <a:t>клеток</a:t>
            </a:r>
            <a:r>
              <a:rPr lang="ru-RU" sz="2000" dirty="0"/>
              <a:t>, при иммунном ответе и в клеточном цикле.</a:t>
            </a:r>
          </a:p>
        </p:txBody>
      </p:sp>
      <p:pic>
        <p:nvPicPr>
          <p:cNvPr id="16" name="Объект 15"/>
          <p:cNvPicPr>
            <a:picLocks noGrp="1" noChangeAspect="1"/>
          </p:cNvPicPr>
          <p:nvPr>
            <p:ph sz="half" idx="2"/>
          </p:nvPr>
        </p:nvPicPr>
        <p:blipFill>
          <a:blip r:embed="rId2" cstate="print">
            <a:extLst>
              <a:ext uri="{28A0092B-C50C-407E-A947-70E740481C1C}">
                <a14:useLocalDpi xmlns:a14="http://schemas.microsoft.com/office/drawing/2010/main" xmlns="" val="0"/>
              </a:ext>
            </a:extLst>
          </a:blip>
          <a:stretch>
            <a:fillRect/>
          </a:stretch>
        </p:blipFill>
        <p:spPr>
          <a:xfrm>
            <a:off x="5220072" y="1628800"/>
            <a:ext cx="3528392" cy="2260779"/>
          </a:xfrm>
        </p:spPr>
      </p:pic>
    </p:spTree>
    <p:extLst>
      <p:ext uri="{BB962C8B-B14F-4D97-AF65-F5344CB8AC3E}">
        <p14:creationId xmlns:p14="http://schemas.microsoft.com/office/powerpoint/2010/main" xmlns="" val="29316340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Структурная функция.</a:t>
            </a:r>
            <a:endParaRPr lang="ru-RU" dirty="0"/>
          </a:p>
        </p:txBody>
      </p:sp>
      <p:sp>
        <p:nvSpPr>
          <p:cNvPr id="3" name="Объект 2"/>
          <p:cNvSpPr>
            <a:spLocks noGrp="1"/>
          </p:cNvSpPr>
          <p:nvPr>
            <p:ph idx="1"/>
          </p:nvPr>
        </p:nvSpPr>
        <p:spPr>
          <a:xfrm>
            <a:off x="-9737" y="1467887"/>
            <a:ext cx="8229600" cy="4525963"/>
          </a:xfrm>
        </p:spPr>
        <p:txBody>
          <a:bodyPr>
            <a:normAutofit/>
          </a:bodyPr>
          <a:lstStyle/>
          <a:p>
            <a:pPr marL="0" indent="0">
              <a:buNone/>
            </a:pPr>
            <a:r>
              <a:rPr lang="ru-RU" sz="1800" b="1" dirty="0" smtClean="0"/>
              <a:t>  </a:t>
            </a:r>
            <a:r>
              <a:rPr lang="ru-RU" sz="2000" b="1" dirty="0" smtClean="0"/>
              <a:t>Структурная </a:t>
            </a:r>
            <a:r>
              <a:rPr lang="ru-RU" sz="2000" b="1" dirty="0"/>
              <a:t>функция белков</a:t>
            </a:r>
            <a:r>
              <a:rPr lang="ru-RU" sz="1800" dirty="0"/>
              <a:t> заключается в том, что белки</a:t>
            </a:r>
          </a:p>
          <a:p>
            <a:r>
              <a:rPr lang="ru-RU" sz="1400" b="1" i="1" dirty="0"/>
              <a:t>участвуют в образовании практически </a:t>
            </a:r>
            <a:r>
              <a:rPr lang="ru-RU" sz="1400" b="1" i="1" dirty="0" smtClean="0"/>
              <a:t>всех органоидов</a:t>
            </a:r>
          </a:p>
          <a:p>
            <a:pPr marL="0" indent="0">
              <a:buNone/>
            </a:pPr>
            <a:r>
              <a:rPr lang="ru-RU" sz="1400" b="1" i="1" dirty="0" smtClean="0"/>
              <a:t>клеток</a:t>
            </a:r>
            <a:r>
              <a:rPr lang="ru-RU" sz="1400" b="1" i="1" dirty="0"/>
              <a:t>, во многом определяя их структуру (форму);</a:t>
            </a:r>
          </a:p>
          <a:p>
            <a:r>
              <a:rPr lang="ru-RU" sz="1400" b="1" i="1" dirty="0"/>
              <a:t>образуют </a:t>
            </a:r>
            <a:r>
              <a:rPr lang="ru-RU" sz="1400" b="1" i="1" dirty="0" err="1"/>
              <a:t>цитоскелет</a:t>
            </a:r>
            <a:r>
              <a:rPr lang="ru-RU" sz="1400" b="1" i="1" dirty="0"/>
              <a:t>, придающий форму клеткам </a:t>
            </a:r>
            <a:r>
              <a:rPr lang="ru-RU" sz="1400" b="1" i="1" dirty="0" smtClean="0"/>
              <a:t>и многим </a:t>
            </a:r>
          </a:p>
          <a:p>
            <a:pPr marL="0" indent="0">
              <a:buNone/>
            </a:pPr>
            <a:r>
              <a:rPr lang="ru-RU" sz="1400" b="1" i="1" dirty="0" smtClean="0"/>
              <a:t>органоидам и обеспечивающий механическую форму ряда тканей;</a:t>
            </a:r>
          </a:p>
          <a:p>
            <a:r>
              <a:rPr lang="ru-RU" sz="1400" b="1" i="1" dirty="0" smtClean="0"/>
              <a:t>входят </a:t>
            </a:r>
            <a:r>
              <a:rPr lang="ru-RU" sz="1400" b="1" i="1" dirty="0"/>
              <a:t>в состав межклеточного вещества, во многом </a:t>
            </a:r>
          </a:p>
          <a:p>
            <a:pPr marL="0" indent="0">
              <a:buNone/>
            </a:pPr>
            <a:r>
              <a:rPr lang="ru-RU" sz="1400" b="1" i="1" dirty="0" smtClean="0"/>
              <a:t>определяющего </a:t>
            </a:r>
            <a:r>
              <a:rPr lang="ru-RU" sz="1400" b="1" i="1" dirty="0"/>
              <a:t>структуру тканей и форму тела животных.</a:t>
            </a:r>
          </a:p>
          <a:p>
            <a:pPr marL="0" indent="0">
              <a:buNone/>
            </a:pPr>
            <a:r>
              <a:rPr lang="ru-RU" sz="800" dirty="0" smtClean="0"/>
              <a:t>           </a:t>
            </a:r>
          </a:p>
          <a:p>
            <a:pPr marL="0" indent="0">
              <a:buNone/>
            </a:pPr>
            <a:r>
              <a:rPr lang="ru-RU" sz="1400" b="1" i="1" dirty="0" smtClean="0"/>
              <a:t>К структурным белкам относятся</a:t>
            </a:r>
            <a:r>
              <a:rPr lang="en-US" sz="1400" b="1" i="1" dirty="0" smtClean="0"/>
              <a:t>:</a:t>
            </a:r>
            <a:endParaRPr lang="ru-RU" sz="1400" b="1" i="1" dirty="0" smtClean="0"/>
          </a:p>
          <a:p>
            <a:pPr marL="0" indent="0">
              <a:buNone/>
            </a:pPr>
            <a:r>
              <a:rPr lang="ru-RU" sz="1100" b="1" i="1" dirty="0" smtClean="0"/>
              <a:t> </a:t>
            </a:r>
            <a:r>
              <a:rPr lang="ru-RU" sz="1200" b="1" i="1" dirty="0" smtClean="0"/>
              <a:t>-коллаген                         -актин</a:t>
            </a:r>
          </a:p>
          <a:p>
            <a:pPr marL="0" indent="0">
              <a:buNone/>
            </a:pPr>
            <a:r>
              <a:rPr lang="ru-RU" sz="1200" b="1" i="1" dirty="0" smtClean="0"/>
              <a:t> -эластин                          -миозин</a:t>
            </a:r>
          </a:p>
          <a:p>
            <a:pPr marL="0" indent="0">
              <a:buNone/>
            </a:pPr>
            <a:r>
              <a:rPr lang="ru-RU" sz="1200" b="1" i="1" dirty="0" smtClean="0"/>
              <a:t> -кератин                          -тубулин</a:t>
            </a:r>
            <a:endParaRPr lang="ru-RU" sz="1200" b="1" i="1" dirty="0"/>
          </a:p>
        </p:txBody>
      </p:sp>
      <p:pic>
        <p:nvPicPr>
          <p:cNvPr id="4" name="Содержимое 6" descr="01_07.jpg"/>
          <p:cNvPicPr>
            <a:picLocks noChangeAspect="1"/>
          </p:cNvPicPr>
          <p:nvPr/>
        </p:nvPicPr>
        <p:blipFill>
          <a:blip r:embed="rId2" cstate="email"/>
          <a:srcRect/>
          <a:stretch>
            <a:fillRect/>
          </a:stretch>
        </p:blipFill>
        <p:spPr bwMode="auto">
          <a:xfrm>
            <a:off x="53888" y="5065918"/>
            <a:ext cx="3771074" cy="1764109"/>
          </a:xfrm>
          <a:prstGeom prst="rect">
            <a:avLst/>
          </a:prstGeom>
          <a:noFill/>
          <a:ln w="9525">
            <a:noFill/>
            <a:miter lim="800000"/>
            <a:headEnd/>
            <a:tailEnd/>
          </a:ln>
        </p:spPr>
      </p:pic>
      <p:pic>
        <p:nvPicPr>
          <p:cNvPr id="5" name="Picture 3"/>
          <p:cNvPicPr>
            <a:picLocks noChangeAspect="1" noChangeArrowheads="1"/>
          </p:cNvPicPr>
          <p:nvPr/>
        </p:nvPicPr>
        <p:blipFill>
          <a:blip r:embed="rId3" cstate="email"/>
          <a:srcRect/>
          <a:stretch>
            <a:fillRect/>
          </a:stretch>
        </p:blipFill>
        <p:spPr bwMode="auto">
          <a:xfrm>
            <a:off x="3865982" y="5065918"/>
            <a:ext cx="2535585" cy="1764109"/>
          </a:xfrm>
          <a:prstGeom prst="rect">
            <a:avLst/>
          </a:prstGeom>
          <a:noFill/>
          <a:ln w="9525">
            <a:noFill/>
            <a:miter lim="800000"/>
            <a:headEnd/>
            <a:tailEnd/>
          </a:ln>
        </p:spPr>
      </p:pic>
      <p:pic>
        <p:nvPicPr>
          <p:cNvPr id="6" name="Picture 7" descr="мембрана 3"/>
          <p:cNvPicPr>
            <a:picLocks noChangeAspect="1" noChangeArrowheads="1"/>
          </p:cNvPicPr>
          <p:nvPr/>
        </p:nvPicPr>
        <p:blipFill>
          <a:blip r:embed="rId4" cstate="print"/>
          <a:srcRect/>
          <a:stretch>
            <a:fillRect/>
          </a:stretch>
        </p:blipFill>
        <p:spPr bwMode="auto">
          <a:xfrm>
            <a:off x="6444020" y="3175281"/>
            <a:ext cx="1812144" cy="1553603"/>
          </a:xfrm>
          <a:prstGeom prst="rect">
            <a:avLst/>
          </a:prstGeom>
          <a:noFill/>
          <a:ln w="38100">
            <a:solidFill>
              <a:srgbClr val="993300"/>
            </a:solidFill>
            <a:miter lim="800000"/>
            <a:headEnd/>
            <a:tailEnd/>
          </a:ln>
        </p:spPr>
      </p:pic>
      <p:pic>
        <p:nvPicPr>
          <p:cNvPr id="7" name="Picture 3"/>
          <p:cNvPicPr>
            <a:picLocks noChangeAspect="1" noChangeArrowheads="1"/>
          </p:cNvPicPr>
          <p:nvPr/>
        </p:nvPicPr>
        <p:blipFill>
          <a:blip r:embed="rId5" cstate="email"/>
          <a:srcRect/>
          <a:stretch>
            <a:fillRect/>
          </a:stretch>
        </p:blipFill>
        <p:spPr bwMode="auto">
          <a:xfrm>
            <a:off x="6853609" y="1791793"/>
            <a:ext cx="2204384" cy="1338067"/>
          </a:xfrm>
          <a:prstGeom prst="rect">
            <a:avLst/>
          </a:prstGeom>
          <a:noFill/>
          <a:ln w="9525">
            <a:noFill/>
            <a:miter lim="800000"/>
            <a:headEnd/>
            <a:tailEnd/>
          </a:ln>
        </p:spPr>
      </p:pic>
      <p:sp>
        <p:nvSpPr>
          <p:cNvPr id="8" name="AutoShape 8"/>
          <p:cNvSpPr>
            <a:spLocks noChangeArrowheads="1"/>
          </p:cNvSpPr>
          <p:nvPr/>
        </p:nvSpPr>
        <p:spPr bwMode="auto">
          <a:xfrm>
            <a:off x="7730887" y="4262814"/>
            <a:ext cx="720080" cy="408294"/>
          </a:xfrm>
          <a:prstGeom prst="leftArrow">
            <a:avLst>
              <a:gd name="adj1" fmla="val 50000"/>
              <a:gd name="adj2" fmla="val 38728"/>
            </a:avLst>
          </a:prstGeom>
          <a:solidFill>
            <a:schemeClr val="accent1"/>
          </a:solidFill>
          <a:ln w="9525">
            <a:solidFill>
              <a:srgbClr val="993300"/>
            </a:solidFill>
            <a:miter lim="800000"/>
            <a:headEnd/>
            <a:tailEnd/>
          </a:ln>
          <a:effectLst/>
        </p:spPr>
        <p:txBody>
          <a:bodyPr wrap="none" anchor="ctr"/>
          <a:lstStyle/>
          <a:p>
            <a:pPr algn="ctr"/>
            <a:r>
              <a:rPr lang="ru-RU" b="1" dirty="0" smtClean="0"/>
              <a:t>белок</a:t>
            </a:r>
            <a:endParaRPr lang="ru-RU" b="1" dirty="0"/>
          </a:p>
        </p:txBody>
      </p:sp>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6444020" y="4794727"/>
            <a:ext cx="2655122" cy="2035300"/>
          </a:xfrm>
          <a:prstGeom prst="rect">
            <a:avLst/>
          </a:prstGeom>
        </p:spPr>
      </p:pic>
      <p:sp>
        <p:nvSpPr>
          <p:cNvPr id="10" name="Line 14"/>
          <p:cNvSpPr>
            <a:spLocks noChangeShapeType="1"/>
          </p:cNvSpPr>
          <p:nvPr/>
        </p:nvSpPr>
        <p:spPr bwMode="auto">
          <a:xfrm flipH="1" flipV="1">
            <a:off x="5753867" y="5723958"/>
            <a:ext cx="1295400" cy="287337"/>
          </a:xfrm>
          <a:prstGeom prst="line">
            <a:avLst/>
          </a:prstGeom>
          <a:noFill/>
          <a:ln w="57150">
            <a:solidFill>
              <a:srgbClr val="993300"/>
            </a:solidFill>
            <a:round/>
            <a:headEnd/>
            <a:tailEnd type="triangle" w="med" len="med"/>
          </a:ln>
          <a:effectLst/>
        </p:spPr>
        <p:txBody>
          <a:bodyPr/>
          <a:lstStyle/>
          <a:p>
            <a:endParaRPr lang="ru-RU"/>
          </a:p>
        </p:txBody>
      </p:sp>
      <p:sp>
        <p:nvSpPr>
          <p:cNvPr id="11" name="Line 15"/>
          <p:cNvSpPr>
            <a:spLocks noChangeShapeType="1"/>
          </p:cNvSpPr>
          <p:nvPr/>
        </p:nvSpPr>
        <p:spPr bwMode="auto">
          <a:xfrm flipV="1">
            <a:off x="7049267" y="5723958"/>
            <a:ext cx="288925" cy="287337"/>
          </a:xfrm>
          <a:prstGeom prst="line">
            <a:avLst/>
          </a:prstGeom>
          <a:noFill/>
          <a:ln w="57150">
            <a:solidFill>
              <a:srgbClr val="993300"/>
            </a:solidFill>
            <a:round/>
            <a:headEnd/>
            <a:tailEnd type="triangle" w="med" len="med"/>
          </a:ln>
          <a:effectLst/>
        </p:spPr>
        <p:txBody>
          <a:bodyPr/>
          <a:lstStyle/>
          <a:p>
            <a:endParaRPr lang="ru-RU"/>
          </a:p>
        </p:txBody>
      </p:sp>
      <p:sp>
        <p:nvSpPr>
          <p:cNvPr id="12" name="Text Box 13"/>
          <p:cNvSpPr txBox="1">
            <a:spLocks noChangeArrowheads="1"/>
          </p:cNvSpPr>
          <p:nvPr/>
        </p:nvSpPr>
        <p:spPr bwMode="auto">
          <a:xfrm>
            <a:off x="6853609" y="5947972"/>
            <a:ext cx="1187094" cy="369332"/>
          </a:xfrm>
          <a:prstGeom prst="rect">
            <a:avLst/>
          </a:prstGeom>
          <a:noFill/>
          <a:ln w="9525">
            <a:noFill/>
            <a:miter lim="800000"/>
            <a:headEnd/>
            <a:tailEnd/>
          </a:ln>
          <a:effectLst/>
        </p:spPr>
        <p:txBody>
          <a:bodyPr wrap="square">
            <a:spAutoFit/>
          </a:bodyPr>
          <a:lstStyle/>
          <a:p>
            <a:r>
              <a:rPr lang="ru-RU" b="1" dirty="0">
                <a:solidFill>
                  <a:srgbClr val="993300"/>
                </a:solidFill>
              </a:rPr>
              <a:t>кератин</a:t>
            </a:r>
          </a:p>
        </p:txBody>
      </p:sp>
    </p:spTree>
    <p:extLst>
      <p:ext uri="{BB962C8B-B14F-4D97-AF65-F5344CB8AC3E}">
        <p14:creationId xmlns:p14="http://schemas.microsoft.com/office/powerpoint/2010/main" xmlns="" val="1727786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Каталитическая функция.</a:t>
            </a:r>
            <a:br>
              <a:rPr lang="ru-RU" dirty="0" smtClean="0"/>
            </a:br>
            <a:r>
              <a:rPr lang="ru-RU" sz="4000" dirty="0" smtClean="0"/>
              <a:t>(ферментативная)</a:t>
            </a:r>
            <a:endParaRPr lang="ru-RU" sz="4000" dirty="0"/>
          </a:p>
        </p:txBody>
      </p:sp>
      <p:sp>
        <p:nvSpPr>
          <p:cNvPr id="4" name="Объект 3"/>
          <p:cNvSpPr>
            <a:spLocks noGrp="1"/>
          </p:cNvSpPr>
          <p:nvPr>
            <p:ph sz="half" idx="1"/>
          </p:nvPr>
        </p:nvSpPr>
        <p:spPr>
          <a:xfrm>
            <a:off x="0" y="1556792"/>
            <a:ext cx="9144000" cy="5301208"/>
          </a:xfrm>
          <a:ln>
            <a:solidFill>
              <a:schemeClr val="tx1">
                <a:lumMod val="95000"/>
                <a:lumOff val="5000"/>
              </a:schemeClr>
            </a:solidFill>
          </a:ln>
        </p:spPr>
        <p:txBody>
          <a:bodyPr>
            <a:noAutofit/>
          </a:bodyPr>
          <a:lstStyle/>
          <a:p>
            <a:pPr marL="0" indent="0">
              <a:buNone/>
            </a:pPr>
            <a:r>
              <a:rPr lang="ru-RU" sz="1400" b="1" i="1" dirty="0">
                <a:solidFill>
                  <a:schemeClr val="tx1"/>
                </a:solidFill>
                <a:latin typeface="Century Gothic" pitchFamily="34" charset="0"/>
              </a:rPr>
              <a:t>Наиболее хорошо известная роль белков в организме — </a:t>
            </a:r>
            <a:r>
              <a:rPr lang="ru-RU" sz="1600" b="1" i="1" dirty="0">
                <a:solidFill>
                  <a:schemeClr val="tx1"/>
                </a:solidFill>
                <a:latin typeface="Century Gothic" pitchFamily="34" charset="0"/>
              </a:rPr>
              <a:t>катализ различных химических реакций</a:t>
            </a:r>
            <a:r>
              <a:rPr lang="ru-RU" sz="1400" b="1" i="1" dirty="0" smtClean="0">
                <a:solidFill>
                  <a:schemeClr val="tx1"/>
                </a:solidFill>
                <a:latin typeface="Century Gothic" pitchFamily="34" charset="0"/>
              </a:rPr>
              <a:t>.</a:t>
            </a:r>
          </a:p>
          <a:p>
            <a:pPr marL="0" indent="0">
              <a:buNone/>
            </a:pPr>
            <a:r>
              <a:rPr lang="ru-RU" sz="1400" b="1" i="1" dirty="0">
                <a:solidFill>
                  <a:schemeClr val="tx1"/>
                </a:solidFill>
              </a:rPr>
              <a:t>Ферменты — группа белков, обладающая </a:t>
            </a:r>
            <a:r>
              <a:rPr lang="ru-RU" sz="1400" b="1" i="1" dirty="0" smtClean="0">
                <a:solidFill>
                  <a:schemeClr val="tx1"/>
                </a:solidFill>
              </a:rPr>
              <a:t>специфическими</a:t>
            </a:r>
          </a:p>
          <a:p>
            <a:pPr marL="0" indent="0">
              <a:buNone/>
            </a:pPr>
            <a:r>
              <a:rPr lang="ru-RU" sz="1400" b="1" i="1" dirty="0" smtClean="0">
                <a:solidFill>
                  <a:schemeClr val="tx1"/>
                </a:solidFill>
              </a:rPr>
              <a:t>каталитическими </a:t>
            </a:r>
            <a:r>
              <a:rPr lang="ru-RU" sz="1400" b="1" i="1" dirty="0">
                <a:solidFill>
                  <a:schemeClr val="tx1"/>
                </a:solidFill>
              </a:rPr>
              <a:t>свойствами, то есть каждый </a:t>
            </a:r>
            <a:r>
              <a:rPr lang="ru-RU" sz="1400" b="1" i="1" dirty="0" smtClean="0">
                <a:solidFill>
                  <a:schemeClr val="tx1"/>
                </a:solidFill>
              </a:rPr>
              <a:t>фермент</a:t>
            </a:r>
          </a:p>
          <a:p>
            <a:pPr marL="0" indent="0">
              <a:buNone/>
            </a:pPr>
            <a:r>
              <a:rPr lang="ru-RU" sz="1400" b="1" i="1" dirty="0" smtClean="0">
                <a:solidFill>
                  <a:schemeClr val="tx1"/>
                </a:solidFill>
              </a:rPr>
              <a:t>катализирует </a:t>
            </a:r>
            <a:r>
              <a:rPr lang="ru-RU" sz="1400" b="1" i="1" dirty="0">
                <a:solidFill>
                  <a:schemeClr val="tx1"/>
                </a:solidFill>
              </a:rPr>
              <a:t>одну или несколько сходных </a:t>
            </a:r>
            <a:r>
              <a:rPr lang="ru-RU" sz="1400" b="1" i="1" dirty="0" smtClean="0">
                <a:solidFill>
                  <a:schemeClr val="tx1"/>
                </a:solidFill>
              </a:rPr>
              <a:t>реакций, ускоряя их.</a:t>
            </a:r>
            <a:endParaRPr lang="ru-RU" sz="1400" b="1" i="1" dirty="0">
              <a:solidFill>
                <a:schemeClr val="tx1"/>
              </a:solidFill>
            </a:endParaRPr>
          </a:p>
          <a:p>
            <a:pPr marL="0" indent="0">
              <a:buNone/>
            </a:pPr>
            <a:endParaRPr lang="ru-RU" sz="1400" b="1" i="1" dirty="0" smtClean="0"/>
          </a:p>
          <a:p>
            <a:pPr marL="0" indent="0">
              <a:buNone/>
            </a:pPr>
            <a:r>
              <a:rPr lang="ru-RU" sz="1400" b="1" i="1" dirty="0" smtClean="0"/>
              <a:t>Пример</a:t>
            </a:r>
            <a:r>
              <a:rPr lang="en-US" sz="1400" b="1" i="1" dirty="0" smtClean="0"/>
              <a:t>:</a:t>
            </a:r>
            <a:r>
              <a:rPr lang="ru-RU" sz="1400" b="1" i="1" dirty="0" smtClean="0"/>
              <a:t>    </a:t>
            </a:r>
            <a:r>
              <a:rPr lang="ru-RU" sz="1400" dirty="0">
                <a:solidFill>
                  <a:schemeClr val="tx1"/>
                </a:solidFill>
              </a:rPr>
              <a:t>2Н</a:t>
            </a:r>
            <a:r>
              <a:rPr lang="ru-RU" sz="1400" baseline="-25000" dirty="0">
                <a:solidFill>
                  <a:schemeClr val="tx1"/>
                </a:solidFill>
              </a:rPr>
              <a:t>2</a:t>
            </a:r>
            <a:r>
              <a:rPr lang="ru-RU" sz="1400" dirty="0">
                <a:solidFill>
                  <a:schemeClr val="tx1"/>
                </a:solidFill>
              </a:rPr>
              <a:t>0</a:t>
            </a:r>
            <a:r>
              <a:rPr lang="ru-RU" sz="1400" baseline="-25000" dirty="0">
                <a:solidFill>
                  <a:schemeClr val="tx1"/>
                </a:solidFill>
              </a:rPr>
              <a:t>2</a:t>
            </a:r>
            <a:r>
              <a:rPr lang="ru-RU" sz="1400" dirty="0">
                <a:solidFill>
                  <a:schemeClr val="tx1"/>
                </a:solidFill>
              </a:rPr>
              <a:t> → 2Н</a:t>
            </a:r>
            <a:r>
              <a:rPr lang="ru-RU" sz="1400" baseline="-25000" dirty="0">
                <a:solidFill>
                  <a:schemeClr val="tx1"/>
                </a:solidFill>
              </a:rPr>
              <a:t>2</a:t>
            </a:r>
            <a:r>
              <a:rPr lang="ru-RU" sz="1400" dirty="0">
                <a:solidFill>
                  <a:schemeClr val="tx1"/>
                </a:solidFill>
              </a:rPr>
              <a:t>0 + 0</a:t>
            </a:r>
            <a:r>
              <a:rPr lang="ru-RU" sz="1400" baseline="-25000" dirty="0">
                <a:solidFill>
                  <a:schemeClr val="tx1"/>
                </a:solidFill>
              </a:rPr>
              <a:t>2</a:t>
            </a:r>
            <a:endParaRPr lang="ru-RU" sz="1400" dirty="0">
              <a:solidFill>
                <a:schemeClr val="tx1"/>
              </a:solidFill>
            </a:endParaRPr>
          </a:p>
          <a:p>
            <a:pPr marL="0" indent="0">
              <a:buNone/>
            </a:pPr>
            <a:r>
              <a:rPr lang="ru-RU" sz="1400" b="1" i="1" dirty="0"/>
              <a:t>В присутствии солей железа (катализатора) эта </a:t>
            </a:r>
            <a:r>
              <a:rPr lang="ru-RU" sz="1400" b="1" i="1" dirty="0" smtClean="0"/>
              <a:t>реакция</a:t>
            </a:r>
          </a:p>
          <a:p>
            <a:pPr marL="0" indent="0">
              <a:buNone/>
            </a:pPr>
            <a:r>
              <a:rPr lang="ru-RU" sz="1400" b="1" i="1" dirty="0" smtClean="0"/>
              <a:t>идет </a:t>
            </a:r>
            <a:r>
              <a:rPr lang="ru-RU" sz="1400" b="1" i="1" dirty="0"/>
              <a:t>несколько быстрее. </a:t>
            </a:r>
            <a:endParaRPr lang="ru-RU" sz="1400" b="1" i="1" dirty="0" smtClean="0"/>
          </a:p>
          <a:p>
            <a:pPr marL="0" indent="0">
              <a:buNone/>
            </a:pPr>
            <a:r>
              <a:rPr lang="ru-RU" sz="900" b="1" i="1" dirty="0" smtClean="0"/>
              <a:t>Фермент </a:t>
            </a:r>
            <a:r>
              <a:rPr lang="ru-RU" sz="900" b="1" i="1" dirty="0"/>
              <a:t>каталаза за 1 сек. расщепляет до 100 тыс. молекул Н202.</a:t>
            </a:r>
          </a:p>
          <a:p>
            <a:pPr marL="0" indent="0">
              <a:buNone/>
            </a:pPr>
            <a:endParaRPr lang="ru-RU" sz="1400" b="1" i="1" dirty="0" smtClean="0"/>
          </a:p>
          <a:p>
            <a:pPr marL="0" indent="0">
              <a:buNone/>
            </a:pPr>
            <a:r>
              <a:rPr lang="ru-RU" sz="1400" b="1" i="1" dirty="0" smtClean="0"/>
              <a:t>Молекулы, </a:t>
            </a:r>
            <a:r>
              <a:rPr lang="ru-RU" sz="1400" b="1" i="1" dirty="0"/>
              <a:t>которые присоединяются </a:t>
            </a:r>
            <a:r>
              <a:rPr lang="ru-RU" sz="1400" b="1" i="1" dirty="0" smtClean="0"/>
              <a:t>к</a:t>
            </a:r>
          </a:p>
          <a:p>
            <a:pPr marL="0" indent="0">
              <a:buNone/>
            </a:pPr>
            <a:r>
              <a:rPr lang="ru-RU" sz="1400" b="1" i="1" dirty="0" smtClean="0"/>
              <a:t>ферменту </a:t>
            </a:r>
            <a:r>
              <a:rPr lang="ru-RU" sz="1400" b="1" i="1" dirty="0"/>
              <a:t>и </a:t>
            </a:r>
            <a:r>
              <a:rPr lang="ru-RU" sz="1400" b="1" i="1" dirty="0" smtClean="0"/>
              <a:t>изменяются </a:t>
            </a:r>
            <a:r>
              <a:rPr lang="ru-RU" sz="1400" b="1" i="1" dirty="0"/>
              <a:t>в </a:t>
            </a:r>
            <a:r>
              <a:rPr lang="ru-RU" sz="1400" b="1" i="1" dirty="0" smtClean="0"/>
              <a:t>результате</a:t>
            </a:r>
          </a:p>
          <a:p>
            <a:pPr marL="0" indent="0">
              <a:buNone/>
            </a:pPr>
            <a:r>
              <a:rPr lang="ru-RU" sz="1400" b="1" i="1" dirty="0"/>
              <a:t>р</a:t>
            </a:r>
            <a:r>
              <a:rPr lang="ru-RU" sz="1400" b="1" i="1" dirty="0" smtClean="0"/>
              <a:t>еакции, называются-субстратами.</a:t>
            </a:r>
          </a:p>
          <a:p>
            <a:pPr marL="0" indent="0">
              <a:buNone/>
            </a:pPr>
            <a:endParaRPr lang="ru-RU" sz="1400" i="1" dirty="0" smtClean="0">
              <a:solidFill>
                <a:schemeClr val="tx1"/>
              </a:solidFill>
            </a:endParaRPr>
          </a:p>
          <a:p>
            <a:pPr marL="0" indent="0">
              <a:buNone/>
            </a:pPr>
            <a:r>
              <a:rPr lang="ru-RU" sz="1400" i="1" dirty="0" smtClean="0">
                <a:solidFill>
                  <a:schemeClr val="tx1"/>
                </a:solidFill>
              </a:rPr>
              <a:t>Масса </a:t>
            </a:r>
            <a:r>
              <a:rPr lang="ru-RU" sz="1400" i="1" dirty="0">
                <a:solidFill>
                  <a:schemeClr val="tx1"/>
                </a:solidFill>
              </a:rPr>
              <a:t>фермента гораздо больше массы </a:t>
            </a:r>
            <a:endParaRPr lang="ru-RU" sz="1400" i="1" dirty="0" smtClean="0">
              <a:solidFill>
                <a:schemeClr val="tx1"/>
              </a:solidFill>
            </a:endParaRPr>
          </a:p>
          <a:p>
            <a:pPr marL="0" indent="0">
              <a:buNone/>
            </a:pPr>
            <a:r>
              <a:rPr lang="ru-RU" sz="1400" i="1" dirty="0" smtClean="0">
                <a:solidFill>
                  <a:schemeClr val="tx1"/>
                </a:solidFill>
              </a:rPr>
              <a:t>субстрата. Часть </a:t>
            </a:r>
            <a:r>
              <a:rPr lang="ru-RU" sz="1400" i="1" dirty="0">
                <a:solidFill>
                  <a:schemeClr val="tx1"/>
                </a:solidFill>
              </a:rPr>
              <a:t>фермента, которая </a:t>
            </a:r>
            <a:endParaRPr lang="ru-RU" sz="1400" i="1" dirty="0" smtClean="0">
              <a:solidFill>
                <a:schemeClr val="tx1"/>
              </a:solidFill>
            </a:endParaRPr>
          </a:p>
          <a:p>
            <a:pPr marL="0" indent="0">
              <a:buNone/>
            </a:pPr>
            <a:r>
              <a:rPr lang="ru-RU" sz="1400" i="1" dirty="0" smtClean="0">
                <a:solidFill>
                  <a:schemeClr val="tx1"/>
                </a:solidFill>
              </a:rPr>
              <a:t>присоединяет субстраты </a:t>
            </a:r>
            <a:r>
              <a:rPr lang="ru-RU" sz="1400" i="1" dirty="0">
                <a:solidFill>
                  <a:schemeClr val="tx1"/>
                </a:solidFill>
              </a:rPr>
              <a:t>содержит </a:t>
            </a:r>
            <a:endParaRPr lang="ru-RU" sz="1400" i="1" dirty="0" smtClean="0">
              <a:solidFill>
                <a:schemeClr val="tx1"/>
              </a:solidFill>
            </a:endParaRPr>
          </a:p>
          <a:p>
            <a:pPr marL="0" indent="0">
              <a:buNone/>
            </a:pPr>
            <a:r>
              <a:rPr lang="ru-RU" sz="1400" i="1" dirty="0" smtClean="0">
                <a:solidFill>
                  <a:schemeClr val="tx1"/>
                </a:solidFill>
              </a:rPr>
              <a:t>каталитические </a:t>
            </a:r>
            <a:r>
              <a:rPr lang="ru-RU" sz="1400" i="1" dirty="0">
                <a:solidFill>
                  <a:schemeClr val="tx1"/>
                </a:solidFill>
              </a:rPr>
              <a:t>аминокислоты, </a:t>
            </a:r>
            <a:endParaRPr lang="ru-RU" sz="1400" i="1" dirty="0" smtClean="0">
              <a:solidFill>
                <a:schemeClr val="tx1"/>
              </a:solidFill>
            </a:endParaRPr>
          </a:p>
          <a:p>
            <a:pPr marL="0" indent="0">
              <a:buNone/>
            </a:pPr>
            <a:r>
              <a:rPr lang="ru-RU" sz="1400" i="1" dirty="0" smtClean="0">
                <a:solidFill>
                  <a:schemeClr val="tx1"/>
                </a:solidFill>
              </a:rPr>
              <a:t>называется </a:t>
            </a:r>
            <a:r>
              <a:rPr lang="ru-RU" sz="1400" i="1" dirty="0">
                <a:solidFill>
                  <a:schemeClr val="tx1"/>
                </a:solidFill>
              </a:rPr>
              <a:t>активным центром фермента.</a:t>
            </a:r>
          </a:p>
          <a:p>
            <a:pPr marL="0" indent="0">
              <a:buNone/>
            </a:pPr>
            <a:endParaRPr lang="ru-RU" sz="1400" b="1" i="1" dirty="0"/>
          </a:p>
          <a:p>
            <a:pPr marL="0" indent="0">
              <a:buNone/>
            </a:pPr>
            <a:endParaRPr lang="ru-RU" sz="1400" b="1" i="1" dirty="0" smtClean="0">
              <a:solidFill>
                <a:schemeClr val="tx1"/>
              </a:solidFill>
              <a:latin typeface="Century Gothic" pitchFamily="34" charset="0"/>
            </a:endParaRPr>
          </a:p>
        </p:txBody>
      </p:sp>
      <p:pic>
        <p:nvPicPr>
          <p:cNvPr id="7" name="Picture 6"/>
          <p:cNvPicPr>
            <a:picLocks noChangeAspect="1" noChangeArrowheads="1"/>
          </p:cNvPicPr>
          <p:nvPr/>
        </p:nvPicPr>
        <p:blipFill>
          <a:blip r:embed="rId2" cstate="print"/>
          <a:srcRect/>
          <a:stretch>
            <a:fillRect/>
          </a:stretch>
        </p:blipFill>
        <p:spPr bwMode="auto">
          <a:xfrm>
            <a:off x="6588224" y="1907638"/>
            <a:ext cx="2016224" cy="1996126"/>
          </a:xfrm>
          <a:prstGeom prst="rect">
            <a:avLst/>
          </a:prstGeom>
          <a:noFill/>
          <a:ln w="9525">
            <a:noFill/>
            <a:miter lim="800000"/>
            <a:headEnd/>
            <a:tailEnd/>
          </a:ln>
          <a:effectLst/>
        </p:spPr>
      </p:pic>
      <p:pic>
        <p:nvPicPr>
          <p:cNvPr id="8" name="Picture 6" descr="http://www.rosalindfranklin.edu/DNN/Portals/24/Images/Biochem/faculty/Glucksman/activeSite.jpg"/>
          <p:cNvPicPr>
            <a:picLocks noChangeAspect="1" noChangeArrowheads="1"/>
          </p:cNvPicPr>
          <p:nvPr/>
        </p:nvPicPr>
        <p:blipFill>
          <a:blip r:embed="rId3" cstate="email"/>
          <a:srcRect/>
          <a:stretch>
            <a:fillRect/>
          </a:stretch>
        </p:blipFill>
        <p:spPr bwMode="auto">
          <a:xfrm>
            <a:off x="6576325" y="4009794"/>
            <a:ext cx="2339174" cy="2745986"/>
          </a:xfrm>
          <a:prstGeom prst="rect">
            <a:avLst/>
          </a:prstGeom>
          <a:noFill/>
          <a:ln w="9525">
            <a:noFill/>
            <a:miter lim="800000"/>
            <a:headEnd/>
            <a:tailEnd/>
          </a:ln>
        </p:spPr>
      </p:pic>
      <p:pic>
        <p:nvPicPr>
          <p:cNvPr id="9" name="Picture 4" descr="http://waksman.rutgers.edu/Ebright/ebright_mccj25.gif"/>
          <p:cNvPicPr>
            <a:picLocks noChangeAspect="1" noChangeArrowheads="1"/>
          </p:cNvPicPr>
          <p:nvPr/>
        </p:nvPicPr>
        <p:blipFill>
          <a:blip r:embed="rId4" cstate="email"/>
          <a:srcRect/>
          <a:stretch>
            <a:fillRect/>
          </a:stretch>
        </p:blipFill>
        <p:spPr bwMode="auto">
          <a:xfrm>
            <a:off x="4139952" y="3821946"/>
            <a:ext cx="2330273" cy="2938433"/>
          </a:xfrm>
          <a:prstGeom prst="rect">
            <a:avLst/>
          </a:prstGeom>
          <a:noFill/>
          <a:ln w="9525">
            <a:noFill/>
            <a:miter lim="800000"/>
            <a:headEnd/>
            <a:tailEnd/>
          </a:ln>
        </p:spPr>
      </p:pic>
    </p:spTree>
    <p:extLst>
      <p:ext uri="{BB962C8B-B14F-4D97-AF65-F5344CB8AC3E}">
        <p14:creationId xmlns:p14="http://schemas.microsoft.com/office/powerpoint/2010/main" xmlns="" val="165605628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r>
              <a:rPr lang="ru-RU" dirty="0" smtClean="0"/>
              <a:t>Двигательная функция.</a:t>
            </a:r>
            <a:endParaRPr lang="ru-RU" dirty="0"/>
          </a:p>
        </p:txBody>
      </p:sp>
      <p:sp>
        <p:nvSpPr>
          <p:cNvPr id="6" name="Объект 5"/>
          <p:cNvSpPr>
            <a:spLocks noGrp="1"/>
          </p:cNvSpPr>
          <p:nvPr>
            <p:ph idx="1"/>
          </p:nvPr>
        </p:nvSpPr>
        <p:spPr>
          <a:xfrm>
            <a:off x="0" y="1556792"/>
            <a:ext cx="8686800" cy="4569371"/>
          </a:xfrm>
        </p:spPr>
        <p:txBody>
          <a:bodyPr>
            <a:normAutofit/>
          </a:bodyPr>
          <a:lstStyle/>
          <a:p>
            <a:r>
              <a:rPr lang="ru-RU" sz="1400" b="1" i="1" dirty="0"/>
              <a:t>Мышечное сокращение является процессом, в ходе которого происходит превращение химической энергии, запасенной в виде макроэргических </a:t>
            </a:r>
            <a:r>
              <a:rPr lang="ru-RU" sz="1400" b="1" i="1" dirty="0" err="1"/>
              <a:t>пирофосфатных</a:t>
            </a:r>
            <a:r>
              <a:rPr lang="ru-RU" sz="1400" b="1" i="1" dirty="0"/>
              <a:t> связей в молекулах АТФ, в механическую работу. Непосредственными участниками процесса сокращения являются два белка - актин и миозин</a:t>
            </a:r>
            <a:r>
              <a:rPr lang="ru-RU" sz="1400" b="1" i="1" dirty="0" smtClean="0"/>
              <a:t>.</a:t>
            </a:r>
          </a:p>
          <a:p>
            <a:pPr>
              <a:buNone/>
            </a:pPr>
            <a:endParaRPr lang="ru-RU" sz="1400" dirty="0" smtClean="0"/>
          </a:p>
          <a:p>
            <a:pPr>
              <a:buNone/>
            </a:pPr>
            <a:r>
              <a:rPr lang="ru-RU" sz="1400" dirty="0" smtClean="0"/>
              <a:t>Особые </a:t>
            </a:r>
            <a:r>
              <a:rPr lang="ru-RU" sz="1400" dirty="0"/>
              <a:t>сократительные белки </a:t>
            </a:r>
            <a:r>
              <a:rPr lang="ru-RU" sz="1400" i="1" dirty="0"/>
              <a:t>(актин и миозин</a:t>
            </a:r>
            <a:r>
              <a:rPr lang="ru-RU" sz="1400" i="1" dirty="0" smtClean="0"/>
              <a:t>)</a:t>
            </a:r>
          </a:p>
          <a:p>
            <a:pPr>
              <a:buNone/>
            </a:pPr>
            <a:r>
              <a:rPr lang="ru-RU" sz="1400" i="1" dirty="0" smtClean="0"/>
              <a:t> </a:t>
            </a:r>
            <a:r>
              <a:rPr lang="ru-RU" sz="1400" dirty="0"/>
              <a:t>участвуют во всех видах движения </a:t>
            </a:r>
            <a:r>
              <a:rPr lang="ru-RU" sz="1400" dirty="0" smtClean="0"/>
              <a:t>клетки и </a:t>
            </a:r>
          </a:p>
          <a:p>
            <a:pPr>
              <a:buNone/>
            </a:pPr>
            <a:r>
              <a:rPr lang="ru-RU" sz="1400" dirty="0" smtClean="0"/>
              <a:t>организма</a:t>
            </a:r>
            <a:r>
              <a:rPr lang="ru-RU" sz="1400" dirty="0"/>
              <a:t>: образовании псевдоподий, мерцании </a:t>
            </a:r>
            <a:endParaRPr lang="ru-RU" sz="1400" dirty="0" smtClean="0"/>
          </a:p>
          <a:p>
            <a:pPr>
              <a:buNone/>
            </a:pPr>
            <a:r>
              <a:rPr lang="ru-RU" sz="1400" dirty="0" smtClean="0"/>
              <a:t>ресничек </a:t>
            </a:r>
            <a:r>
              <a:rPr lang="ru-RU" sz="1400" dirty="0"/>
              <a:t>и </a:t>
            </a:r>
            <a:r>
              <a:rPr lang="ru-RU" sz="1400" dirty="0" smtClean="0"/>
              <a:t>биении жгутиков у простейших,</a:t>
            </a:r>
          </a:p>
          <a:p>
            <a:pPr>
              <a:buNone/>
            </a:pPr>
            <a:r>
              <a:rPr lang="ru-RU" sz="1400" dirty="0" smtClean="0"/>
              <a:t>сокращении мышц у многоклеточных животных</a:t>
            </a:r>
            <a:r>
              <a:rPr lang="ru-RU" sz="1400" dirty="0"/>
              <a:t>, </a:t>
            </a:r>
          </a:p>
          <a:p>
            <a:pPr>
              <a:buNone/>
            </a:pPr>
            <a:r>
              <a:rPr lang="ru-RU" sz="1400" dirty="0" smtClean="0"/>
              <a:t>движении </a:t>
            </a:r>
            <a:r>
              <a:rPr lang="ru-RU" sz="1400" dirty="0"/>
              <a:t>листьев </a:t>
            </a:r>
            <a:r>
              <a:rPr lang="ru-RU" sz="1400" dirty="0" smtClean="0"/>
              <a:t>у </a:t>
            </a:r>
            <a:r>
              <a:rPr lang="ru-RU" sz="1400" dirty="0"/>
              <a:t>растений и др.</a:t>
            </a:r>
          </a:p>
          <a:p>
            <a:endParaRPr lang="ru-RU" sz="1400" b="1" i="1" dirty="0"/>
          </a:p>
        </p:txBody>
      </p:sp>
      <p:pic>
        <p:nvPicPr>
          <p:cNvPr id="7" name="Picture 2" descr="C:\Users\Admin\Desktop\презентации биология\картинки\мышца.png"/>
          <p:cNvPicPr>
            <a:picLocks noChangeAspect="1" noChangeArrowheads="1"/>
          </p:cNvPicPr>
          <p:nvPr/>
        </p:nvPicPr>
        <p:blipFill>
          <a:blip r:embed="rId2" cstate="email"/>
          <a:srcRect/>
          <a:stretch>
            <a:fillRect/>
          </a:stretch>
        </p:blipFill>
        <p:spPr bwMode="auto">
          <a:xfrm>
            <a:off x="4170919" y="2420888"/>
            <a:ext cx="4944917" cy="4437112"/>
          </a:xfrm>
          <a:prstGeom prst="rect">
            <a:avLst/>
          </a:prstGeom>
          <a:noFill/>
        </p:spPr>
      </p:pic>
    </p:spTree>
    <p:extLst>
      <p:ext uri="{BB962C8B-B14F-4D97-AF65-F5344CB8AC3E}">
        <p14:creationId xmlns:p14="http://schemas.microsoft.com/office/powerpoint/2010/main" xmlns="" val="37799603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Транспортная функция.</a:t>
            </a:r>
            <a:endParaRPr lang="ru-RU" dirty="0"/>
          </a:p>
        </p:txBody>
      </p:sp>
      <p:sp>
        <p:nvSpPr>
          <p:cNvPr id="3" name="Объект 2"/>
          <p:cNvSpPr>
            <a:spLocks noGrp="1"/>
          </p:cNvSpPr>
          <p:nvPr>
            <p:ph idx="1"/>
          </p:nvPr>
        </p:nvSpPr>
        <p:spPr/>
        <p:txBody>
          <a:bodyPr>
            <a:normAutofit/>
          </a:bodyPr>
          <a:lstStyle/>
          <a:p>
            <a:pPr marL="0" indent="0">
              <a:buNone/>
            </a:pPr>
            <a:r>
              <a:rPr lang="ru-RU" sz="1800" b="1" i="1" dirty="0"/>
              <a:t>Транспортная функция белков </a:t>
            </a:r>
            <a:r>
              <a:rPr lang="ru-RU" sz="1600" b="1" i="1" dirty="0"/>
              <a:t>— участие белков в переносе веществ </a:t>
            </a:r>
          </a:p>
          <a:p>
            <a:pPr marL="0" indent="0">
              <a:buNone/>
            </a:pPr>
            <a:r>
              <a:rPr lang="ru-RU" sz="1600" b="1" i="1" dirty="0" smtClean="0"/>
              <a:t>в клетки </a:t>
            </a:r>
            <a:r>
              <a:rPr lang="ru-RU" sz="1600" b="1" i="1" dirty="0"/>
              <a:t>и из клеток, в их перемещениях внутри клеток, а также в их транспорте кровью и другими жидкостями по организму.</a:t>
            </a:r>
          </a:p>
          <a:p>
            <a:pPr marL="0" indent="0">
              <a:buNone/>
            </a:pPr>
            <a:r>
              <a:rPr lang="ru-RU" sz="1600" dirty="0" smtClean="0"/>
              <a:t>      Есть </a:t>
            </a:r>
            <a:r>
              <a:rPr lang="ru-RU" sz="1600" dirty="0"/>
              <a:t>разные виды транспорта, которые осуществляются при помощи белков</a:t>
            </a:r>
            <a:r>
              <a:rPr lang="ru-RU" sz="1600" dirty="0" smtClean="0"/>
              <a:t>.</a:t>
            </a:r>
          </a:p>
          <a:p>
            <a:pPr marL="0" indent="0">
              <a:buNone/>
            </a:pPr>
            <a:endParaRPr lang="ru-RU" sz="1600" dirty="0"/>
          </a:p>
          <a:p>
            <a:pPr marL="0" indent="0">
              <a:buNone/>
            </a:pPr>
            <a:endParaRPr lang="ru-RU" sz="1600" dirty="0" smtClean="0"/>
          </a:p>
          <a:p>
            <a:pPr marL="0" indent="0">
              <a:buNone/>
            </a:pPr>
            <a:endParaRPr lang="ru-RU" sz="1600" dirty="0"/>
          </a:p>
          <a:p>
            <a:pPr marL="0" indent="0">
              <a:buNone/>
            </a:pPr>
            <a:r>
              <a:rPr lang="ru-RU" sz="600" dirty="0" smtClean="0"/>
              <a:t>                                                                                                                                                                                                                                                                                                                                                                                                                                                                    </a:t>
            </a:r>
          </a:p>
          <a:p>
            <a:pPr marL="0" indent="0">
              <a:buNone/>
            </a:pPr>
            <a:r>
              <a:rPr lang="ru-RU" sz="600" dirty="0"/>
              <a:t> </a:t>
            </a:r>
            <a:endParaRPr lang="ru-RU" sz="600" dirty="0" smtClean="0"/>
          </a:p>
        </p:txBody>
      </p:sp>
      <p:sp>
        <p:nvSpPr>
          <p:cNvPr id="4" name="Овал 3"/>
          <p:cNvSpPr/>
          <p:nvPr/>
        </p:nvSpPr>
        <p:spPr>
          <a:xfrm>
            <a:off x="3167844" y="3058513"/>
            <a:ext cx="2664296" cy="648072"/>
          </a:xfrm>
          <a:prstGeom prst="ellipse">
            <a:avLst/>
          </a:prstGeom>
          <a:solidFill>
            <a:srgbClr val="00B0F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100" b="1" i="1" dirty="0">
                <a:solidFill>
                  <a:schemeClr val="tx1"/>
                </a:solidFill>
              </a:rPr>
              <a:t>Перенос веществ через клеточную </a:t>
            </a:r>
            <a:r>
              <a:rPr lang="ru-RU" sz="1050" b="1" i="1" dirty="0">
                <a:solidFill>
                  <a:schemeClr val="tx1"/>
                </a:solidFill>
              </a:rPr>
              <a:t>мембрану</a:t>
            </a:r>
          </a:p>
        </p:txBody>
      </p:sp>
      <p:sp>
        <p:nvSpPr>
          <p:cNvPr id="5" name="Овал 4"/>
          <p:cNvSpPr/>
          <p:nvPr/>
        </p:nvSpPr>
        <p:spPr>
          <a:xfrm>
            <a:off x="251520" y="3019602"/>
            <a:ext cx="2592288" cy="648072"/>
          </a:xfrm>
          <a:prstGeom prst="ellipse">
            <a:avLst/>
          </a:prstGeom>
          <a:solidFill>
            <a:srgbClr val="00B0F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i="1" dirty="0">
                <a:solidFill>
                  <a:schemeClr val="tx1"/>
                </a:solidFill>
              </a:rPr>
              <a:t>Перенос веществ внутри клетки</a:t>
            </a:r>
          </a:p>
        </p:txBody>
      </p:sp>
      <p:sp>
        <p:nvSpPr>
          <p:cNvPr id="6" name="Овал 5"/>
          <p:cNvSpPr/>
          <p:nvPr/>
        </p:nvSpPr>
        <p:spPr>
          <a:xfrm>
            <a:off x="6037989" y="3027546"/>
            <a:ext cx="2592288" cy="648072"/>
          </a:xfrm>
          <a:prstGeom prst="ellipse">
            <a:avLst/>
          </a:prstGeom>
          <a:solidFill>
            <a:srgbClr val="00B0F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i="1" dirty="0">
                <a:solidFill>
                  <a:schemeClr val="tx1"/>
                </a:solidFill>
              </a:rPr>
              <a:t>Перенос веществ по организму</a:t>
            </a:r>
          </a:p>
        </p:txBody>
      </p:sp>
      <p:cxnSp>
        <p:nvCxnSpPr>
          <p:cNvPr id="8" name="Прямая со стрелкой 7"/>
          <p:cNvCxnSpPr/>
          <p:nvPr/>
        </p:nvCxnSpPr>
        <p:spPr>
          <a:xfrm flipH="1">
            <a:off x="1835696" y="2708920"/>
            <a:ext cx="288032" cy="288032"/>
          </a:xfrm>
          <a:prstGeom prst="straightConnector1">
            <a:avLst/>
          </a:prstGeom>
          <a:ln>
            <a:solidFill>
              <a:schemeClr val="tx1">
                <a:lumMod val="95000"/>
                <a:lumOff val="5000"/>
              </a:schemeClr>
            </a:solidFill>
            <a:tailEnd type="arrow"/>
          </a:ln>
          <a:scene3d>
            <a:camera prst="orthographicFront"/>
            <a:lightRig rig="threePt" dir="t"/>
          </a:scene3d>
          <a:sp3d extrusionH="6350" contourW="6350"/>
        </p:spPr>
        <p:style>
          <a:lnRef idx="1">
            <a:schemeClr val="accent1"/>
          </a:lnRef>
          <a:fillRef idx="0">
            <a:schemeClr val="accent1"/>
          </a:fillRef>
          <a:effectRef idx="0">
            <a:schemeClr val="accent1"/>
          </a:effectRef>
          <a:fontRef idx="minor">
            <a:schemeClr val="tx1"/>
          </a:fontRef>
        </p:style>
      </p:cxnSp>
      <p:cxnSp>
        <p:nvCxnSpPr>
          <p:cNvPr id="9" name="Прямая со стрелкой 8"/>
          <p:cNvCxnSpPr/>
          <p:nvPr/>
        </p:nvCxnSpPr>
        <p:spPr>
          <a:xfrm>
            <a:off x="4499992" y="2731570"/>
            <a:ext cx="0" cy="288032"/>
          </a:xfrm>
          <a:prstGeom prst="straightConnector1">
            <a:avLst/>
          </a:prstGeom>
          <a:ln>
            <a:solidFill>
              <a:schemeClr val="tx1">
                <a:lumMod val="95000"/>
                <a:lumOff val="5000"/>
              </a:schemeClr>
            </a:solidFill>
            <a:tailEnd type="arrow"/>
          </a:ln>
          <a:scene3d>
            <a:camera prst="orthographicFront"/>
            <a:lightRig rig="threePt" dir="t"/>
          </a:scene3d>
          <a:sp3d extrusionH="6350" contourW="6350"/>
        </p:spPr>
        <p:style>
          <a:lnRef idx="1">
            <a:schemeClr val="accent1"/>
          </a:lnRef>
          <a:fillRef idx="0">
            <a:schemeClr val="accent1"/>
          </a:fillRef>
          <a:effectRef idx="0">
            <a:schemeClr val="accent1"/>
          </a:effectRef>
          <a:fontRef idx="minor">
            <a:schemeClr val="tx1"/>
          </a:fontRef>
        </p:style>
      </p:cxnSp>
      <p:cxnSp>
        <p:nvCxnSpPr>
          <p:cNvPr id="11" name="Прямая со стрелкой 10"/>
          <p:cNvCxnSpPr/>
          <p:nvPr/>
        </p:nvCxnSpPr>
        <p:spPr>
          <a:xfrm>
            <a:off x="6804248" y="2726341"/>
            <a:ext cx="226252" cy="253190"/>
          </a:xfrm>
          <a:prstGeom prst="straightConnector1">
            <a:avLst/>
          </a:prstGeom>
          <a:ln>
            <a:solidFill>
              <a:schemeClr val="tx1">
                <a:lumMod val="95000"/>
                <a:lumOff val="5000"/>
              </a:schemeClr>
            </a:solidFill>
            <a:tailEnd type="arrow"/>
          </a:ln>
          <a:scene3d>
            <a:camera prst="orthographicFront"/>
            <a:lightRig rig="threePt" dir="t"/>
          </a:scene3d>
          <a:sp3d extrusionH="6350" contourW="6350"/>
        </p:spPr>
        <p:style>
          <a:lnRef idx="1">
            <a:schemeClr val="accent1"/>
          </a:lnRef>
          <a:fillRef idx="0">
            <a:schemeClr val="accent1"/>
          </a:fillRef>
          <a:effectRef idx="0">
            <a:schemeClr val="accent1"/>
          </a:effectRef>
          <a:fontRef idx="minor">
            <a:schemeClr val="tx1"/>
          </a:fontRef>
        </p:style>
      </p:cxnSp>
      <p:pic>
        <p:nvPicPr>
          <p:cNvPr id="13" name="Picture 7" descr="кровь 2"/>
          <p:cNvPicPr>
            <a:picLocks noChangeAspect="1" noChangeArrowheads="1"/>
          </p:cNvPicPr>
          <p:nvPr/>
        </p:nvPicPr>
        <p:blipFill>
          <a:blip r:embed="rId2" cstate="print"/>
          <a:srcRect/>
          <a:stretch>
            <a:fillRect/>
          </a:stretch>
        </p:blipFill>
        <p:spPr bwMode="auto">
          <a:xfrm>
            <a:off x="2907847" y="4077072"/>
            <a:ext cx="2303463" cy="2520528"/>
          </a:xfrm>
          <a:prstGeom prst="rect">
            <a:avLst/>
          </a:prstGeom>
          <a:noFill/>
          <a:ln w="38100">
            <a:solidFill>
              <a:srgbClr val="993300"/>
            </a:solidFill>
            <a:miter lim="800000"/>
            <a:headEnd/>
            <a:tailEnd/>
          </a:ln>
        </p:spPr>
      </p:pic>
      <p:pic>
        <p:nvPicPr>
          <p:cNvPr id="14" name="Picture 3"/>
          <p:cNvPicPr>
            <a:picLocks noChangeAspect="1" noChangeArrowheads="1"/>
          </p:cNvPicPr>
          <p:nvPr/>
        </p:nvPicPr>
        <p:blipFill>
          <a:blip r:embed="rId3" cstate="email"/>
          <a:srcRect/>
          <a:stretch>
            <a:fillRect/>
          </a:stretch>
        </p:blipFill>
        <p:spPr bwMode="auto">
          <a:xfrm>
            <a:off x="240361" y="4077072"/>
            <a:ext cx="2614606" cy="2173063"/>
          </a:xfrm>
          <a:prstGeom prst="rect">
            <a:avLst/>
          </a:prstGeom>
          <a:noFill/>
          <a:ln w="9525">
            <a:noFill/>
            <a:miter lim="800000"/>
            <a:headEnd/>
            <a:tailEnd/>
          </a:ln>
        </p:spPr>
      </p:pic>
      <p:sp>
        <p:nvSpPr>
          <p:cNvPr id="15" name="Rectangle 8"/>
          <p:cNvSpPr>
            <a:spLocks noChangeArrowheads="1"/>
          </p:cNvSpPr>
          <p:nvPr/>
        </p:nvSpPr>
        <p:spPr bwMode="auto">
          <a:xfrm>
            <a:off x="5630336" y="5445224"/>
            <a:ext cx="3456633" cy="914400"/>
          </a:xfrm>
          <a:prstGeom prst="rect">
            <a:avLst/>
          </a:prstGeom>
          <a:solidFill>
            <a:srgbClr val="C0C0C0"/>
          </a:solidFill>
          <a:ln w="57150">
            <a:solidFill>
              <a:srgbClr val="5F5F5F"/>
            </a:solidFill>
            <a:miter lim="800000"/>
            <a:headEnd/>
            <a:tailEnd/>
          </a:ln>
          <a:effectLst/>
        </p:spPr>
        <p:txBody>
          <a:bodyPr wrap="none" anchor="ctr"/>
          <a:lstStyle/>
          <a:p>
            <a:r>
              <a:rPr lang="ru-RU" b="1" dirty="0">
                <a:solidFill>
                  <a:srgbClr val="CC0000"/>
                </a:solidFill>
              </a:rPr>
              <a:t>Например,  г е м о г л о б и н </a:t>
            </a:r>
          </a:p>
          <a:p>
            <a:r>
              <a:rPr lang="ru-RU" b="1" dirty="0">
                <a:solidFill>
                  <a:srgbClr val="CC0000"/>
                </a:solidFill>
              </a:rPr>
              <a:t>крови   переносит    </a:t>
            </a:r>
            <a:r>
              <a:rPr lang="ru-RU" b="1" dirty="0" smtClean="0">
                <a:solidFill>
                  <a:srgbClr val="CC0000"/>
                </a:solidFill>
              </a:rPr>
              <a:t>кислород</a:t>
            </a:r>
            <a:endParaRPr lang="ru-RU" dirty="0"/>
          </a:p>
        </p:txBody>
      </p:sp>
      <p:sp>
        <p:nvSpPr>
          <p:cNvPr id="16" name="AutoShape 9"/>
          <p:cNvSpPr>
            <a:spLocks noChangeArrowheads="1"/>
          </p:cNvSpPr>
          <p:nvPr/>
        </p:nvSpPr>
        <p:spPr bwMode="auto">
          <a:xfrm rot="10800000">
            <a:off x="5211310" y="5647975"/>
            <a:ext cx="431800" cy="558800"/>
          </a:xfrm>
          <a:prstGeom prst="chevron">
            <a:avLst>
              <a:gd name="adj" fmla="val 56250"/>
            </a:avLst>
          </a:prstGeom>
          <a:solidFill>
            <a:srgbClr val="CC0000"/>
          </a:solidFill>
          <a:ln w="9525">
            <a:solidFill>
              <a:srgbClr val="CC0000"/>
            </a:solidFill>
            <a:miter lim="800000"/>
            <a:headEnd/>
            <a:tailEnd/>
          </a:ln>
          <a:effectLst/>
        </p:spPr>
        <p:txBody>
          <a:bodyPr wrap="none" anchor="ctr"/>
          <a:lstStyle/>
          <a:p>
            <a:endParaRPr lang="ru-RU"/>
          </a:p>
        </p:txBody>
      </p:sp>
    </p:spTree>
    <p:extLst>
      <p:ext uri="{BB962C8B-B14F-4D97-AF65-F5344CB8AC3E}">
        <p14:creationId xmlns:p14="http://schemas.microsoft.com/office/powerpoint/2010/main" xmlns="" val="8276763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Защитная функция.</a:t>
            </a:r>
            <a:endParaRPr lang="ru-RU" dirty="0"/>
          </a:p>
        </p:txBody>
      </p:sp>
      <p:sp>
        <p:nvSpPr>
          <p:cNvPr id="3" name="Объект 2"/>
          <p:cNvSpPr>
            <a:spLocks noGrp="1"/>
          </p:cNvSpPr>
          <p:nvPr>
            <p:ph idx="1"/>
          </p:nvPr>
        </p:nvSpPr>
        <p:spPr/>
        <p:txBody>
          <a:bodyPr/>
          <a:lstStyle/>
          <a:p>
            <a:pPr marL="0" indent="0">
              <a:buNone/>
            </a:pPr>
            <a:r>
              <a:rPr lang="ru-RU" b="1" dirty="0">
                <a:solidFill>
                  <a:srgbClr val="993300"/>
                </a:solidFill>
                <a:latin typeface="Arial Black" pitchFamily="34" charset="0"/>
              </a:rPr>
              <a:t>Предохраняют    организм   от   </a:t>
            </a:r>
            <a:r>
              <a:rPr lang="ru-RU" b="1" dirty="0" smtClean="0">
                <a:solidFill>
                  <a:srgbClr val="993300"/>
                </a:solidFill>
                <a:latin typeface="Arial Black" pitchFamily="34" charset="0"/>
              </a:rPr>
              <a:t>вторжения чужеродных </a:t>
            </a:r>
            <a:r>
              <a:rPr lang="ru-RU" b="1" dirty="0">
                <a:solidFill>
                  <a:srgbClr val="993300"/>
                </a:solidFill>
                <a:latin typeface="Arial Black" pitchFamily="34" charset="0"/>
              </a:rPr>
              <a:t>организмов и от повреждений</a:t>
            </a:r>
          </a:p>
          <a:p>
            <a:endParaRPr lang="ru-RU" dirty="0"/>
          </a:p>
        </p:txBody>
      </p:sp>
      <p:pic>
        <p:nvPicPr>
          <p:cNvPr id="5" name="Picture 7" descr="антитела 2"/>
          <p:cNvPicPr>
            <a:picLocks noChangeAspect="1" noChangeArrowheads="1"/>
          </p:cNvPicPr>
          <p:nvPr/>
        </p:nvPicPr>
        <p:blipFill>
          <a:blip r:embed="rId2" cstate="print"/>
          <a:srcRect/>
          <a:stretch>
            <a:fillRect/>
          </a:stretch>
        </p:blipFill>
        <p:spPr bwMode="auto">
          <a:xfrm>
            <a:off x="5508625" y="2420888"/>
            <a:ext cx="2159719" cy="1813495"/>
          </a:xfrm>
          <a:prstGeom prst="rect">
            <a:avLst/>
          </a:prstGeom>
          <a:noFill/>
          <a:ln w="38100">
            <a:solidFill>
              <a:srgbClr val="993300"/>
            </a:solidFill>
            <a:miter lim="800000"/>
            <a:headEnd/>
            <a:tailEnd/>
          </a:ln>
        </p:spPr>
      </p:pic>
      <p:sp>
        <p:nvSpPr>
          <p:cNvPr id="6" name="Rectangle 14"/>
          <p:cNvSpPr>
            <a:spLocks noChangeArrowheads="1"/>
          </p:cNvSpPr>
          <p:nvPr/>
        </p:nvSpPr>
        <p:spPr bwMode="auto">
          <a:xfrm>
            <a:off x="611560" y="2900363"/>
            <a:ext cx="4248150" cy="914400"/>
          </a:xfrm>
          <a:prstGeom prst="rect">
            <a:avLst/>
          </a:prstGeom>
          <a:solidFill>
            <a:srgbClr val="C0C0C0"/>
          </a:solidFill>
          <a:ln w="57150">
            <a:solidFill>
              <a:srgbClr val="5F5F5F"/>
            </a:solidFill>
            <a:miter lim="800000"/>
            <a:headEnd/>
            <a:tailEnd/>
          </a:ln>
          <a:effectLst/>
        </p:spPr>
        <p:txBody>
          <a:bodyPr wrap="none" anchor="ctr"/>
          <a:lstStyle/>
          <a:p>
            <a:pPr algn="ctr"/>
            <a:r>
              <a:rPr lang="ru-RU" b="1" dirty="0">
                <a:solidFill>
                  <a:srgbClr val="CC0000"/>
                </a:solidFill>
              </a:rPr>
              <a:t>Антитела  блокируют чужеродные</a:t>
            </a:r>
          </a:p>
          <a:p>
            <a:pPr algn="ctr"/>
            <a:r>
              <a:rPr lang="ru-RU" b="1" dirty="0">
                <a:solidFill>
                  <a:srgbClr val="CC0000"/>
                </a:solidFill>
              </a:rPr>
              <a:t>белки</a:t>
            </a:r>
          </a:p>
        </p:txBody>
      </p:sp>
      <p:sp>
        <p:nvSpPr>
          <p:cNvPr id="7" name="AutoShape 12"/>
          <p:cNvSpPr>
            <a:spLocks noChangeArrowheads="1"/>
          </p:cNvSpPr>
          <p:nvPr/>
        </p:nvSpPr>
        <p:spPr bwMode="auto">
          <a:xfrm rot="-289823">
            <a:off x="4954551" y="3080144"/>
            <a:ext cx="478688" cy="554838"/>
          </a:xfrm>
          <a:prstGeom prst="chevron">
            <a:avLst>
              <a:gd name="adj" fmla="val 56250"/>
            </a:avLst>
          </a:prstGeom>
          <a:solidFill>
            <a:srgbClr val="CC0000"/>
          </a:solidFill>
          <a:ln w="9525">
            <a:solidFill>
              <a:srgbClr val="CC0000"/>
            </a:solidFill>
            <a:miter lim="800000"/>
            <a:headEnd/>
            <a:tailEnd/>
          </a:ln>
          <a:effectLst/>
        </p:spPr>
        <p:txBody>
          <a:bodyPr wrap="none" anchor="ctr"/>
          <a:lstStyle/>
          <a:p>
            <a:endParaRPr lang="ru-RU"/>
          </a:p>
        </p:txBody>
      </p:sp>
      <p:pic>
        <p:nvPicPr>
          <p:cNvPr id="8" name="Picture 5" descr="свертывание крови"/>
          <p:cNvPicPr>
            <a:picLocks noChangeAspect="1" noChangeArrowheads="1"/>
          </p:cNvPicPr>
          <p:nvPr/>
        </p:nvPicPr>
        <p:blipFill>
          <a:blip r:embed="rId3" cstate="print"/>
          <a:srcRect/>
          <a:stretch>
            <a:fillRect/>
          </a:stretch>
        </p:blipFill>
        <p:spPr bwMode="auto">
          <a:xfrm>
            <a:off x="83766" y="4261834"/>
            <a:ext cx="3172626" cy="2479534"/>
          </a:xfrm>
          <a:prstGeom prst="rect">
            <a:avLst/>
          </a:prstGeom>
          <a:noFill/>
          <a:ln w="38100">
            <a:solidFill>
              <a:srgbClr val="993300"/>
            </a:solidFill>
            <a:miter lim="800000"/>
            <a:headEnd/>
            <a:tailEnd/>
          </a:ln>
        </p:spPr>
      </p:pic>
      <p:sp>
        <p:nvSpPr>
          <p:cNvPr id="9" name="Rectangle 13"/>
          <p:cNvSpPr>
            <a:spLocks noChangeArrowheads="1"/>
          </p:cNvSpPr>
          <p:nvPr/>
        </p:nvSpPr>
        <p:spPr bwMode="auto">
          <a:xfrm>
            <a:off x="3851920" y="4360961"/>
            <a:ext cx="4787900" cy="863600"/>
          </a:xfrm>
          <a:prstGeom prst="rect">
            <a:avLst/>
          </a:prstGeom>
          <a:solidFill>
            <a:srgbClr val="C0C0C0"/>
          </a:solidFill>
          <a:ln w="57150">
            <a:solidFill>
              <a:srgbClr val="5F5F5F"/>
            </a:solidFill>
            <a:miter lim="800000"/>
            <a:headEnd/>
            <a:tailEnd/>
          </a:ln>
          <a:effectLst/>
        </p:spPr>
        <p:txBody>
          <a:bodyPr wrap="none" anchor="ctr"/>
          <a:lstStyle/>
          <a:p>
            <a:r>
              <a:rPr lang="ru-RU" b="1" dirty="0">
                <a:solidFill>
                  <a:srgbClr val="CC0000"/>
                </a:solidFill>
              </a:rPr>
              <a:t>Например, фибриноген и протромбин</a:t>
            </a:r>
          </a:p>
          <a:p>
            <a:r>
              <a:rPr lang="ru-RU" b="1" dirty="0">
                <a:solidFill>
                  <a:srgbClr val="CC0000"/>
                </a:solidFill>
              </a:rPr>
              <a:t>обеспечивают свертываемость крови</a:t>
            </a:r>
          </a:p>
        </p:txBody>
      </p:sp>
      <p:sp>
        <p:nvSpPr>
          <p:cNvPr id="10" name="AutoShape 11"/>
          <p:cNvSpPr>
            <a:spLocks noChangeArrowheads="1"/>
          </p:cNvSpPr>
          <p:nvPr/>
        </p:nvSpPr>
        <p:spPr bwMode="auto">
          <a:xfrm rot="10800000">
            <a:off x="3321051" y="4494636"/>
            <a:ext cx="431800" cy="558800"/>
          </a:xfrm>
          <a:prstGeom prst="chevron">
            <a:avLst>
              <a:gd name="adj" fmla="val 56250"/>
            </a:avLst>
          </a:prstGeom>
          <a:solidFill>
            <a:srgbClr val="CC0000"/>
          </a:solidFill>
          <a:ln w="9525">
            <a:solidFill>
              <a:srgbClr val="CC0000"/>
            </a:solidFill>
            <a:miter lim="800000"/>
            <a:headEnd/>
            <a:tailEnd/>
          </a:ln>
          <a:effectLst/>
        </p:spPr>
        <p:txBody>
          <a:bodyPr wrap="none" anchor="ctr"/>
          <a:lstStyle/>
          <a:p>
            <a:endParaRPr lang="ru-RU"/>
          </a:p>
        </p:txBody>
      </p:sp>
      <p:pic>
        <p:nvPicPr>
          <p:cNvPr id="11" name="Picture 8" descr="http://www.pathakwavecurecenter.com/content/2008092724_image.bmp"/>
          <p:cNvPicPr>
            <a:picLocks noChangeAspect="1" noChangeArrowheads="1"/>
          </p:cNvPicPr>
          <p:nvPr/>
        </p:nvPicPr>
        <p:blipFill>
          <a:blip r:embed="rId4" cstate="email"/>
          <a:stretch>
            <a:fillRect/>
          </a:stretch>
        </p:blipFill>
        <p:spPr bwMode="auto">
          <a:xfrm>
            <a:off x="3851920" y="5308902"/>
            <a:ext cx="4828913" cy="1420567"/>
          </a:xfrm>
          <a:prstGeom prst="rect">
            <a:avLst/>
          </a:prstGeom>
          <a:noFill/>
          <a:ln w="9525">
            <a:noFill/>
            <a:miter lim="800000"/>
            <a:headEnd/>
            <a:tailEnd/>
          </a:ln>
        </p:spPr>
      </p:pic>
    </p:spTree>
    <p:extLst>
      <p:ext uri="{BB962C8B-B14F-4D97-AF65-F5344CB8AC3E}">
        <p14:creationId xmlns:p14="http://schemas.microsoft.com/office/powerpoint/2010/main" xmlns="" val="254044845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ecatur">
  <a:themeElements>
    <a:clrScheme name="Decatur">
      <a:dk1>
        <a:sysClr val="windowText" lastClr="000000"/>
      </a:dk1>
      <a:lt1>
        <a:sysClr val="window" lastClr="FFFFFF"/>
      </a:lt1>
      <a:dk2>
        <a:srgbClr val="55554A"/>
      </a:dk2>
      <a:lt2>
        <a:srgbClr val="D7DAE1"/>
      </a:lt2>
      <a:accent1>
        <a:srgbClr val="F4680B"/>
      </a:accent1>
      <a:accent2>
        <a:srgbClr val="ABB19F"/>
      </a:accent2>
      <a:accent3>
        <a:srgbClr val="948774"/>
      </a:accent3>
      <a:accent4>
        <a:srgbClr val="7EB8E7"/>
      </a:accent4>
      <a:accent5>
        <a:srgbClr val="E3B651"/>
      </a:accent5>
      <a:accent6>
        <a:srgbClr val="96756C"/>
      </a:accent6>
      <a:hlink>
        <a:srgbClr val="66AACD"/>
      </a:hlink>
      <a:folHlink>
        <a:srgbClr val="809DB3"/>
      </a:folHlink>
    </a:clrScheme>
    <a:fontScheme name="Decatur">
      <a:majorFont>
        <a:latin typeface="Bodoni MT Condensed"/>
        <a:ea typeface=""/>
        <a:cs typeface=""/>
        <a:font script="Grek" typeface="Times New Roman"/>
        <a:font script="Cyrl" typeface="Times New Roman"/>
        <a:font script="Jpan" typeface="HG明朝E"/>
        <a:font script="Hang" typeface="HY목각파임B"/>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catur">
      <a:fillStyleLst>
        <a:solidFill>
          <a:schemeClr val="phClr"/>
        </a:solidFill>
        <a:gradFill rotWithShape="1">
          <a:gsLst>
            <a:gs pos="0">
              <a:schemeClr val="phClr">
                <a:tint val="90000"/>
                <a:satMod val="110000"/>
              </a:schemeClr>
            </a:gs>
            <a:gs pos="47500">
              <a:schemeClr val="phClr">
                <a:tint val="53000"/>
                <a:satMod val="120000"/>
              </a:schemeClr>
            </a:gs>
            <a:gs pos="58500">
              <a:schemeClr val="phClr">
                <a:tint val="53000"/>
                <a:satMod val="120000"/>
              </a:schemeClr>
            </a:gs>
            <a:gs pos="100000">
              <a:schemeClr val="phClr">
                <a:tint val="90000"/>
                <a:satMod val="110000"/>
              </a:schemeClr>
            </a:gs>
          </a:gsLst>
          <a:lin ang="3600000" scaled="1"/>
        </a:gradFill>
        <a:gradFill rotWithShape="1">
          <a:gsLst>
            <a:gs pos="0">
              <a:schemeClr val="phClr">
                <a:shade val="54000"/>
                <a:satMod val="105000"/>
              </a:schemeClr>
            </a:gs>
            <a:gs pos="47500">
              <a:schemeClr val="phClr">
                <a:shade val="88000"/>
                <a:satMod val="105000"/>
              </a:schemeClr>
            </a:gs>
            <a:gs pos="58500">
              <a:schemeClr val="phClr">
                <a:shade val="88000"/>
                <a:satMod val="105000"/>
              </a:schemeClr>
            </a:gs>
            <a:gs pos="100000">
              <a:schemeClr val="phClr">
                <a:shade val="54000"/>
                <a:satMod val="105000"/>
              </a:schemeClr>
            </a:gs>
          </a:gsLst>
          <a:lin ang="3600000" scaled="1"/>
        </a:gradFill>
      </a:fillStyleLst>
      <a:lnStyleLst>
        <a:ln w="10000" cap="flat" cmpd="sng" algn="ctr">
          <a:solidFill>
            <a:schemeClr val="phClr"/>
          </a:solidFill>
          <a:prstDash val="solid"/>
        </a:ln>
        <a:ln w="2825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3600000" algn="r" rotWithShape="0">
              <a:srgbClr val="000000">
                <a:alpha val="30000"/>
              </a:srgbClr>
            </a:outerShdw>
          </a:effectLst>
        </a:effectStyle>
        <a:effectStyle>
          <a:effectLst>
            <a:outerShdw blurRad="63500" dist="25400" dir="3600000" algn="r" rotWithShape="0">
              <a:srgbClr val="000000">
                <a:alpha val="36000"/>
              </a:srgbClr>
            </a:outerShdw>
          </a:effectLst>
          <a:scene3d>
            <a:camera prst="orthographicFront">
              <a:rot lat="0" lon="0" rev="0"/>
            </a:camera>
            <a:lightRig rig="harsh" dir="tl">
              <a:rot lat="0" lon="0" rev="9000000"/>
            </a:lightRig>
          </a:scene3d>
          <a:sp3d prstMaterial="flat">
            <a:bevelT w="38100" h="50800" prst="softRound"/>
          </a:sp3d>
        </a:effectStyle>
        <a:effectStyle>
          <a:effectLst>
            <a:outerShdw blurRad="76200" dist="38100" dir="3600000" algn="r" rotWithShape="0">
              <a:srgbClr val="000000">
                <a:alpha val="60000"/>
              </a:srgbClr>
            </a:outerShdw>
          </a:effectLst>
          <a:scene3d>
            <a:camera prst="orthographicFront">
              <a:rot lat="0" lon="0" rev="0"/>
            </a:camera>
            <a:lightRig rig="harsh" dir="tl">
              <a:rot lat="0" lon="0" rev="9000000"/>
            </a:lightRig>
          </a:scene3d>
          <a:sp3d contourW="44450" prstMaterial="flat">
            <a:bevelT w="38100" h="50800" prst="softRound"/>
            <a:contourClr>
              <a:schemeClr val="phClr">
                <a:tint val="5"/>
                <a:satMod val="130000"/>
              </a:schemeClr>
            </a:contourClr>
          </a:sp3d>
        </a:effectStyle>
      </a:effectStyleLst>
      <a:bgFillStyleLst>
        <a:solidFill>
          <a:schemeClr val="phClr"/>
        </a:solidFill>
        <a:gradFill rotWithShape="1">
          <a:gsLst>
            <a:gs pos="0">
              <a:schemeClr val="phClr">
                <a:tint val="100000"/>
                <a:shade val="52000"/>
                <a:satMod val="105000"/>
              </a:schemeClr>
            </a:gs>
            <a:gs pos="47500">
              <a:schemeClr val="phClr">
                <a:tint val="90000"/>
                <a:shade val="89000"/>
                <a:satMod val="105000"/>
              </a:schemeClr>
            </a:gs>
            <a:gs pos="58500">
              <a:schemeClr val="phClr">
                <a:tint val="85000"/>
                <a:shade val="89000"/>
                <a:satMod val="105000"/>
              </a:schemeClr>
            </a:gs>
            <a:gs pos="100000">
              <a:schemeClr val="phClr">
                <a:tint val="100000"/>
                <a:shade val="52000"/>
                <a:satMod val="105000"/>
              </a:schemeClr>
            </a:gs>
          </a:gsLst>
          <a:lin ang="3600000" scaled="0"/>
        </a:gradFill>
        <a:blipFill rotWithShape="1">
          <a:blip xmlns:r="http://schemas.openxmlformats.org/officeDocument/2006/relationships" r:embed="rId1">
            <a:duotone>
              <a:schemeClr val="phClr">
                <a:tint val="98000"/>
              </a:schemeClr>
              <a:schemeClr val="phClr">
                <a:shade val="85000"/>
                <a:satMod val="120000"/>
              </a:schemeClr>
            </a:duotone>
          </a:blip>
          <a:tile tx="0" ty="0" sx="52000" sy="52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TC101790490[[fn=Decatur]]</Template>
  <TotalTime>375</TotalTime>
  <Words>1090</Words>
  <Application>Microsoft Office PowerPoint</Application>
  <PresentationFormat>Экран (4:3)</PresentationFormat>
  <Paragraphs>160</Paragraphs>
  <Slides>19</Slides>
  <Notes>0</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19</vt:i4>
      </vt:variant>
    </vt:vector>
  </HeadingPairs>
  <TitlesOfParts>
    <vt:vector size="21" baseType="lpstr">
      <vt:lpstr>Decatur</vt:lpstr>
      <vt:lpstr>PhotoImpact</vt:lpstr>
      <vt:lpstr>Функции белков</vt:lpstr>
      <vt:lpstr>Белки</vt:lpstr>
      <vt:lpstr>Слайд 3</vt:lpstr>
      <vt:lpstr>Функции белков</vt:lpstr>
      <vt:lpstr>Структурная функция.</vt:lpstr>
      <vt:lpstr>Каталитическая функция. (ферментативная)</vt:lpstr>
      <vt:lpstr>Двигательная функция.</vt:lpstr>
      <vt:lpstr>Транспортная функция.</vt:lpstr>
      <vt:lpstr>Защитная функция.</vt:lpstr>
      <vt:lpstr>Защитная функция.</vt:lpstr>
      <vt:lpstr>Энергетическая функция.</vt:lpstr>
      <vt:lpstr>Рецепторная функция.</vt:lpstr>
      <vt:lpstr>Иммунная функция. (антибиотики)</vt:lpstr>
      <vt:lpstr>Токсины</vt:lpstr>
      <vt:lpstr>Сократительная функция.</vt:lpstr>
      <vt:lpstr>Гормональная функция.</vt:lpstr>
      <vt:lpstr>Питательная функция. (резервная)</vt:lpstr>
      <vt:lpstr>Регуляторная функция.</vt:lpstr>
      <vt:lpstr>Спасибо за    внимание.</vt:lpstr>
    </vt:vector>
  </TitlesOfParts>
  <Company>Home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Функции белков.</dc:title>
  <dc:creator>User</dc:creator>
  <cp:lastModifiedBy>Admin</cp:lastModifiedBy>
  <cp:revision>33</cp:revision>
  <dcterms:created xsi:type="dcterms:W3CDTF">2011-11-03T13:21:56Z</dcterms:created>
  <dcterms:modified xsi:type="dcterms:W3CDTF">2012-01-04T13:20:39Z</dcterms:modified>
</cp:coreProperties>
</file>