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265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8603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35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56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53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984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59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92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981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9338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262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5C81C3-9D96-4F7D-B4C0-D5BA93CF9935}" type="datetimeFigureOut">
              <a:rPr lang="ru-RU" smtClean="0"/>
              <a:t>12.03.2016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5710B8-8B5C-4F4A-8B75-B665216E5D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1466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2%D0%B0%D0%BC%D0%B5%D1%80%D0%BB%D0%B0%D0%BD" TargetMode="External"/><Relationship Id="rId13" Type="http://schemas.openxmlformats.org/officeDocument/2006/relationships/hyperlink" Target="https://ru.wikipedia.org/wiki/%D0%92%D1%81%D0%B5%D0%BC%D0%B8%D1%80%D0%BD%D0%BE%D0%B5_%D0%BD%D0%B0%D1%81%D0%BB%D0%B5%D0%B4%D0%B8%D0%B5_%D0%AE%D0%9D%D0%95%D0%A1%D0%9A%D0%9E" TargetMode="External"/><Relationship Id="rId3" Type="http://schemas.openxmlformats.org/officeDocument/2006/relationships/hyperlink" Target="https://ru.wikipedia.org/wiki/%D0%9C%D0%B0%D0%B2%D0%B7%D0%BE%D0%BB%D0%B5%D0%B9" TargetMode="External"/><Relationship Id="rId7" Type="http://schemas.openxmlformats.org/officeDocument/2006/relationships/hyperlink" Target="https://ru.wikipedia.org/wiki/%D0%94%D0%B6%D0%B0%D0%BC%D0%BD%D0%B0" TargetMode="External"/><Relationship Id="rId12" Type="http://schemas.openxmlformats.org/officeDocument/2006/relationships/hyperlink" Target="https://ru.wikipedia.org/wiki/%D0%98%D0%BC%D0%BF%D0%B5%D1%80%D0%B8%D1%8F_%D0%92%D0%B5%D0%BB%D0%B8%D0%BA%D0%B8%D1%85_%D0%9C%D0%BE%D0%B3%D0%BE%D0%BB%D0%BE%D0%B2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8%D0%BD%D0%B4%D0%B8%D1%8F" TargetMode="External"/><Relationship Id="rId11" Type="http://schemas.openxmlformats.org/officeDocument/2006/relationships/hyperlink" Target="https://ru.wikipedia.org/wiki/%D0%9C%D1%83%D0%BC%D1%82%D0%B0%D0%B7-%D0%9C%D0%B0%D1%85%D0%B0%D0%BB" TargetMode="External"/><Relationship Id="rId5" Type="http://schemas.openxmlformats.org/officeDocument/2006/relationships/hyperlink" Target="https://ru.wikipedia.org/wiki/%D0%90%D0%B3%D1%80%D0%B0" TargetMode="External"/><Relationship Id="rId10" Type="http://schemas.openxmlformats.org/officeDocument/2006/relationships/hyperlink" Target="https://ru.wikipedia.org/wiki/%D0%A8%D0%B0%D1%85-%D0%94%D0%B6%D0%B0%D1%85%D0%B0%D0%BD" TargetMode="External"/><Relationship Id="rId4" Type="http://schemas.openxmlformats.org/officeDocument/2006/relationships/hyperlink" Target="https://ru.wikipedia.org/wiki/%D0%9C%D0%B5%D1%87%D0%B5%D1%82%D1%8C" TargetMode="External"/><Relationship Id="rId9" Type="http://schemas.openxmlformats.org/officeDocument/2006/relationships/hyperlink" Target="https://ru.wikipedia.org/wiki/%D0%A1%D0%BF%D0%B8%D1%81%D0%BE%D0%BA_%D0%BF%D0%B0%D0%B4%D0%B8%D1%88%D0%B0%D1%85%D0%BE%D0%B2_%D0%9C%D0%BE%D0%B3%D0%BE%D0%BB%D1%8C%D1%81%D0%BA%D0%BE%D0%B9_%D0%B8%D0%BC%D0%BF%D0%B5%D1%80%D0%B8%D0%B8" TargetMode="External"/><Relationship Id="rId14" Type="http://schemas.openxmlformats.org/officeDocument/2006/relationships/hyperlink" Target="https://ru.wikipedia.org/wiki/%D0%AE%D0%9D%D0%95%D0%A1%D0%9A%D0%9E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Достопримечательности мира</a:t>
            </a:r>
            <a:endParaRPr lang="ru-RU" sz="54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5229200"/>
            <a:ext cx="4924152" cy="1680592"/>
          </a:xfrm>
        </p:spPr>
        <p:txBody>
          <a:bodyPr>
            <a:normAutofit/>
          </a:bodyPr>
          <a:lstStyle/>
          <a:p>
            <a:pPr lvl="0">
              <a:spcBef>
                <a:spcPts val="600"/>
              </a:spcBef>
              <a:buClr>
                <a:srgbClr val="7598D9"/>
              </a:buClr>
              <a:buSzPct val="85000"/>
            </a:pPr>
            <a:r>
              <a:rPr lang="ru-RU" sz="1800" b="1" spc="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Презентацию подготовила </a:t>
            </a:r>
          </a:p>
          <a:p>
            <a:pPr lvl="0">
              <a:spcBef>
                <a:spcPts val="600"/>
              </a:spcBef>
              <a:buClr>
                <a:srgbClr val="7598D9"/>
              </a:buClr>
              <a:buSzPct val="85000"/>
            </a:pPr>
            <a:r>
              <a:rPr lang="ru-RU" sz="1800" b="1" spc="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учитель начальных классов </a:t>
            </a:r>
          </a:p>
          <a:p>
            <a:pPr lvl="0">
              <a:spcBef>
                <a:spcPts val="600"/>
              </a:spcBef>
              <a:buClr>
                <a:srgbClr val="7598D9"/>
              </a:buClr>
              <a:buSzPct val="85000"/>
            </a:pPr>
            <a:r>
              <a:rPr lang="ru-RU" sz="1800" b="1" spc="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Бобринёва Ирина Анатольевна </a:t>
            </a:r>
          </a:p>
          <a:p>
            <a:pPr lvl="0">
              <a:spcBef>
                <a:spcPts val="600"/>
              </a:spcBef>
              <a:buClr>
                <a:srgbClr val="7598D9"/>
              </a:buClr>
              <a:buSzPct val="85000"/>
            </a:pPr>
            <a:r>
              <a:rPr lang="ru-RU" sz="1800" b="1" spc="1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ГБОУ Школа № 1739 г. Зеленоград</a:t>
            </a:r>
            <a:endParaRPr lang="ru-RU" sz="1800" b="1" spc="1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itchFamily="18" charset="-127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5156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Мачу-Пикчу, Перу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2996952"/>
            <a:ext cx="5276084" cy="3530579"/>
          </a:xfrm>
        </p:spPr>
      </p:pic>
      <p:sp>
        <p:nvSpPr>
          <p:cNvPr id="3" name="Прямоугольник 2"/>
          <p:cNvSpPr/>
          <p:nvPr/>
        </p:nvSpPr>
        <p:spPr>
          <a:xfrm>
            <a:off x="107504" y="1340768"/>
            <a:ext cx="88569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Город </a:t>
            </a:r>
            <a:r>
              <a:rPr lang="ru-RU" dirty="0"/>
              <a:t>древней Америки, находящийся на территории современного Перу, на вершине горного хребта на высоте 2450 метров над уровнем </a:t>
            </a:r>
            <a:r>
              <a:rPr lang="ru-RU" dirty="0" smtClean="0"/>
              <a:t>моря.  </a:t>
            </a:r>
            <a:r>
              <a:rPr lang="ru-RU" dirty="0"/>
              <a:t>В 2007 году удостоен звания Нового чуда света. Также Мачу-Пикчу часто называют «город в небесах» или «город среди облаков», иногда называют «потерянным городом инков». </a:t>
            </a:r>
            <a:r>
              <a:rPr lang="ru-RU" dirty="0" smtClean="0"/>
              <a:t>В </a:t>
            </a:r>
            <a:r>
              <a:rPr lang="ru-RU" dirty="0"/>
              <a:t>1532 году все его жители </a:t>
            </a:r>
            <a:r>
              <a:rPr lang="ru-RU" dirty="0" smtClean="0"/>
              <a:t>таинственно </a:t>
            </a:r>
            <a:r>
              <a:rPr lang="ru-RU" dirty="0"/>
              <a:t>исчезли. </a:t>
            </a:r>
            <a:r>
              <a:rPr lang="ru-RU" dirty="0" smtClean="0"/>
              <a:t>Сходный  </a:t>
            </a:r>
            <a:r>
              <a:rPr lang="ru-RU" dirty="0"/>
              <a:t>с Мачу Пикчу высокогорный </a:t>
            </a:r>
            <a:r>
              <a:rPr lang="ru-RU" dirty="0" smtClean="0"/>
              <a:t>город </a:t>
            </a:r>
            <a:r>
              <a:rPr lang="ru-RU" dirty="0" err="1"/>
              <a:t>Чокекирао</a:t>
            </a:r>
            <a:r>
              <a:rPr lang="ru-RU" dirty="0"/>
              <a:t> просуществовал </a:t>
            </a:r>
            <a:r>
              <a:rPr lang="ru-RU" dirty="0" smtClean="0"/>
              <a:t>гораздо </a:t>
            </a:r>
            <a:r>
              <a:rPr lang="ru-RU" dirty="0"/>
              <a:t>дольше, до 1570-х </a:t>
            </a:r>
            <a:r>
              <a:rPr lang="ru-RU" dirty="0" smtClean="0"/>
              <a:t>годов.</a:t>
            </a:r>
          </a:p>
          <a:p>
            <a:pPr algn="just"/>
            <a:r>
              <a:rPr lang="ru-RU" dirty="0"/>
              <a:t>Мачу-Пикчу, особенно после </a:t>
            </a:r>
            <a:endParaRPr lang="ru-RU" dirty="0" smtClean="0"/>
          </a:p>
          <a:p>
            <a:pPr algn="just"/>
            <a:r>
              <a:rPr lang="ru-RU" dirty="0" smtClean="0"/>
              <a:t>получения </a:t>
            </a:r>
            <a:r>
              <a:rPr lang="ru-RU" dirty="0"/>
              <a:t>статуса Всемирного </a:t>
            </a:r>
            <a:endParaRPr lang="ru-RU" dirty="0" smtClean="0"/>
          </a:p>
          <a:p>
            <a:pPr algn="just"/>
            <a:r>
              <a:rPr lang="ru-RU" dirty="0" smtClean="0"/>
              <a:t>Наследия </a:t>
            </a:r>
            <a:r>
              <a:rPr lang="ru-RU" dirty="0"/>
              <a:t>ЮНЕСКО, стал </a:t>
            </a:r>
            <a:r>
              <a:rPr lang="ru-RU" dirty="0" smtClean="0"/>
              <a:t>центром</a:t>
            </a:r>
          </a:p>
          <a:p>
            <a:pPr algn="just"/>
            <a:r>
              <a:rPr lang="ru-RU" dirty="0" smtClean="0"/>
              <a:t> </a:t>
            </a:r>
            <a:r>
              <a:rPr lang="ru-RU" dirty="0"/>
              <a:t>массового туризма. </a:t>
            </a:r>
            <a:endParaRPr lang="ru-RU" dirty="0" smtClean="0"/>
          </a:p>
          <a:p>
            <a:pPr algn="just"/>
            <a:r>
              <a:rPr lang="ru-RU" dirty="0" smtClean="0"/>
              <a:t>В </a:t>
            </a:r>
            <a:r>
              <a:rPr lang="ru-RU" dirty="0"/>
              <a:t>2011 году </a:t>
            </a:r>
            <a:r>
              <a:rPr lang="ru-RU" dirty="0" smtClean="0"/>
              <a:t>было </a:t>
            </a:r>
            <a:r>
              <a:rPr lang="ru-RU" dirty="0"/>
              <a:t>принято </a:t>
            </a:r>
            <a:r>
              <a:rPr lang="ru-RU" dirty="0" smtClean="0"/>
              <a:t>решение</a:t>
            </a:r>
          </a:p>
          <a:p>
            <a:pPr algn="just"/>
            <a:r>
              <a:rPr lang="ru-RU" dirty="0" smtClean="0"/>
              <a:t> ограничить количество </a:t>
            </a:r>
          </a:p>
          <a:p>
            <a:pPr algn="just"/>
            <a:r>
              <a:rPr lang="ru-RU" dirty="0" smtClean="0"/>
              <a:t>посетителей.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0211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Великая китайская стена, Китай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763787"/>
            <a:ext cx="4644517" cy="3096344"/>
          </a:xfrm>
        </p:spPr>
      </p:pic>
      <p:sp>
        <p:nvSpPr>
          <p:cNvPr id="3" name="Прямоугольник 2"/>
          <p:cNvSpPr/>
          <p:nvPr/>
        </p:nvSpPr>
        <p:spPr>
          <a:xfrm>
            <a:off x="107504" y="1124744"/>
            <a:ext cx="896448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333333"/>
                </a:solidFill>
                <a:latin typeface="Helvetica Neue"/>
              </a:rPr>
              <a:t>Великая Китайская стена — один из крупнейших и древнейших памятников архитектуры в мире. Общая её протяженность  составляет 8851,8 км, на одном из участков проходит вблизи Пекина. Процесс строительства этого сооружения потрясает своими масштабами. К работам была привлечена пятая часть населения Китая, в то время это было около миллиона </a:t>
            </a:r>
            <a:r>
              <a:rPr lang="ru-RU" dirty="0" smtClean="0">
                <a:solidFill>
                  <a:srgbClr val="333333"/>
                </a:solidFill>
                <a:latin typeface="Helvetica Neue"/>
              </a:rPr>
              <a:t>человек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Helvetica Neue"/>
              </a:rPr>
              <a:t>.Великая </a:t>
            </a:r>
            <a:r>
              <a:rPr lang="ru-RU" dirty="0">
                <a:solidFill>
                  <a:srgbClr val="333333"/>
                </a:solidFill>
                <a:latin typeface="Helvetica Neue"/>
              </a:rPr>
              <a:t>стена была включена в список Всемирного Наследия ЮНЕСКО в 1987 году, как одна из величайших китайских исторических достопримечательностей. Ко всему прочему, это одна из самых посещаемых достопримечательностей в мире — ежегодно здесь бывает около 40 миллионов </a:t>
            </a:r>
            <a:r>
              <a:rPr lang="ru-RU" dirty="0" smtClean="0">
                <a:solidFill>
                  <a:srgbClr val="333333"/>
                </a:solidFill>
                <a:latin typeface="Helvetica Neue"/>
              </a:rPr>
              <a:t>туристов.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55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Тадж-Махал, Индия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3560273"/>
            <a:ext cx="4385460" cy="3289095"/>
          </a:xfrm>
        </p:spPr>
      </p:pic>
      <p:sp>
        <p:nvSpPr>
          <p:cNvPr id="3" name="Прямоугольник 2"/>
          <p:cNvSpPr/>
          <p:nvPr/>
        </p:nvSpPr>
        <p:spPr>
          <a:xfrm>
            <a:off x="76207" y="1484784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b="1" dirty="0"/>
              <a:t>Тадж-Маха́л </a:t>
            </a:r>
            <a:r>
              <a:rPr lang="en-GB" b="1" dirty="0" smtClean="0"/>
              <a:t>—</a:t>
            </a:r>
            <a:r>
              <a:rPr lang="en-GB" b="1" dirty="0"/>
              <a:t> </a:t>
            </a:r>
            <a:r>
              <a:rPr lang="vi-VN" b="1" dirty="0">
                <a:hlinkClick r:id="rId3" tooltip="Мавзолей"/>
              </a:rPr>
              <a:t>мавзолей</a:t>
            </a:r>
            <a:r>
              <a:rPr lang="vi-VN" b="1" dirty="0"/>
              <a:t>-</a:t>
            </a:r>
            <a:r>
              <a:rPr lang="vi-VN" b="1" dirty="0">
                <a:hlinkClick r:id="rId4" tooltip="Мечеть"/>
              </a:rPr>
              <a:t>мечеть</a:t>
            </a:r>
            <a:r>
              <a:rPr lang="vi-VN" b="1" dirty="0"/>
              <a:t>, находящийся в </a:t>
            </a:r>
            <a:r>
              <a:rPr lang="vi-VN" b="1" dirty="0">
                <a:hlinkClick r:id="rId5" tooltip="Агра"/>
              </a:rPr>
              <a:t>Агре</a:t>
            </a:r>
            <a:r>
              <a:rPr lang="vi-VN" b="1" dirty="0"/>
              <a:t>,</a:t>
            </a:r>
            <a:r>
              <a:rPr lang="vi-VN" b="1" dirty="0">
                <a:hlinkClick r:id="rId6" tooltip="Индия"/>
              </a:rPr>
              <a:t>Индия</a:t>
            </a:r>
            <a:r>
              <a:rPr lang="vi-VN" b="1" dirty="0"/>
              <a:t>, на берегу реки </a:t>
            </a:r>
            <a:r>
              <a:rPr lang="vi-VN" b="1" dirty="0" smtClean="0">
                <a:hlinkClick r:id="rId7" tooltip="Джамна"/>
              </a:rPr>
              <a:t>Джамна</a:t>
            </a:r>
            <a:r>
              <a:rPr lang="ru-RU" b="1" dirty="0" smtClean="0"/>
              <a:t>.</a:t>
            </a:r>
            <a:r>
              <a:rPr lang="vi-VN" b="1" dirty="0"/>
              <a:t> </a:t>
            </a:r>
            <a:r>
              <a:rPr lang="vi-VN" b="1" dirty="0" smtClean="0"/>
              <a:t>Построен </a:t>
            </a:r>
            <a:r>
              <a:rPr lang="vi-VN" b="1" dirty="0"/>
              <a:t>по приказу </a:t>
            </a:r>
            <a:r>
              <a:rPr lang="vi-VN" b="1" dirty="0" smtClean="0"/>
              <a:t>потомка</a:t>
            </a:r>
            <a:r>
              <a:rPr lang="ru-RU" b="1" dirty="0" smtClean="0"/>
              <a:t> </a:t>
            </a:r>
            <a:r>
              <a:rPr lang="vi-VN" b="1" dirty="0" smtClean="0">
                <a:hlinkClick r:id="rId8" tooltip="Тамерлан"/>
              </a:rPr>
              <a:t>Тамерлана</a:t>
            </a:r>
            <a:r>
              <a:rPr lang="vi-VN" b="1" dirty="0"/>
              <a:t> — </a:t>
            </a:r>
            <a:r>
              <a:rPr lang="vi-VN" b="1" dirty="0">
                <a:hlinkClick r:id="rId9" tooltip="Список падишахов Могольской империи"/>
              </a:rPr>
              <a:t>падишаха Империи Великих Моголов</a:t>
            </a:r>
            <a:r>
              <a:rPr lang="vi-VN" b="1" dirty="0"/>
              <a:t> </a:t>
            </a:r>
            <a:r>
              <a:rPr lang="vi-VN" b="1" u="sng" dirty="0">
                <a:hlinkClick r:id="rId10" tooltip="Шах-Джахан"/>
              </a:rPr>
              <a:t>Шах-Джахана</a:t>
            </a:r>
            <a:r>
              <a:rPr lang="vi-VN" b="1" dirty="0"/>
              <a:t> в память о жене </a:t>
            </a:r>
            <a:r>
              <a:rPr lang="vi-VN" b="1" dirty="0" smtClean="0">
                <a:hlinkClick r:id="rId11" tooltip="Мумтаз-Махал"/>
              </a:rPr>
              <a:t>Мумтаз-Махал</a:t>
            </a:r>
            <a:r>
              <a:rPr lang="ru-RU" b="1" dirty="0"/>
              <a:t>.</a:t>
            </a:r>
            <a:r>
              <a:rPr lang="vi-VN" b="1" dirty="0" smtClean="0"/>
              <a:t> </a:t>
            </a:r>
            <a:r>
              <a:rPr lang="ru-RU" b="1" dirty="0" smtClean="0"/>
              <a:t>Т</a:t>
            </a:r>
            <a:r>
              <a:rPr lang="vi-VN" b="1" dirty="0" smtClean="0"/>
              <a:t>адж-Махал считается </a:t>
            </a:r>
            <a:r>
              <a:rPr lang="vi-VN" b="1" dirty="0"/>
              <a:t>лучшим примером архитектуры стиля </a:t>
            </a:r>
            <a:r>
              <a:rPr lang="vi-VN" b="1" dirty="0" smtClean="0">
                <a:hlinkClick r:id="rId12" tooltip="Империя Великих Моголов"/>
              </a:rPr>
              <a:t>моголов</a:t>
            </a:r>
            <a:r>
              <a:rPr lang="ru-RU" b="1" dirty="0" smtClean="0"/>
              <a:t>. </a:t>
            </a:r>
            <a:r>
              <a:rPr lang="vi-VN" b="1" dirty="0" smtClean="0"/>
              <a:t>В </a:t>
            </a:r>
            <a:r>
              <a:rPr lang="vi-VN" b="1" dirty="0"/>
              <a:t>1983 году Тадж-Махал был назван объектом </a:t>
            </a:r>
            <a:r>
              <a:rPr lang="vi-VN" b="1" dirty="0">
                <a:hlinkClick r:id="rId13" tooltip="Всемирное наследие ЮНЕСКО"/>
              </a:rPr>
              <a:t>Всемирного наследия</a:t>
            </a:r>
            <a:r>
              <a:rPr lang="vi-VN" b="1" dirty="0"/>
              <a:t> </a:t>
            </a:r>
            <a:r>
              <a:rPr lang="vi-VN" b="1" dirty="0">
                <a:hlinkClick r:id="rId14" tooltip="ЮНЕСКО"/>
              </a:rPr>
              <a:t>ЮНЕСКО</a:t>
            </a:r>
            <a:r>
              <a:rPr lang="vi-VN" b="1" dirty="0"/>
              <a:t>: «жемчужиной мусульманского искусства в Индии, одним из общепризнанных шедевров наследия, которым восхищаются во всём мире».</a:t>
            </a:r>
          </a:p>
        </p:txBody>
      </p:sp>
    </p:spTree>
    <p:extLst>
      <p:ext uri="{BB962C8B-B14F-4D97-AF65-F5344CB8AC3E}">
        <p14:creationId xmlns:p14="http://schemas.microsoft.com/office/powerpoint/2010/main" val="387523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44624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Египетские пирамиды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435" y="3501008"/>
            <a:ext cx="5115122" cy="3196952"/>
          </a:xfrm>
        </p:spPr>
      </p:pic>
      <p:sp>
        <p:nvSpPr>
          <p:cNvPr id="3" name="Прямоугольник 2"/>
          <p:cNvSpPr/>
          <p:nvPr/>
        </p:nvSpPr>
        <p:spPr>
          <a:xfrm>
            <a:off x="107504" y="1052736"/>
            <a:ext cx="88569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err="1"/>
              <a:t>Еги́петские</a:t>
            </a:r>
            <a:r>
              <a:rPr lang="ru-RU" dirty="0"/>
              <a:t> </a:t>
            </a:r>
            <a:r>
              <a:rPr lang="ru-RU" dirty="0" err="1"/>
              <a:t>пирами́ды</a:t>
            </a:r>
            <a:r>
              <a:rPr lang="ru-RU" dirty="0"/>
              <a:t> — величайшие архитектурные памятники Древнего Египта, среди которых одно из «семи чудес света» — пирамида Хеопса и почётный кандидат «новых семи чудес света» — Пирамиды Гизы. Пирамиды представляют собой огромные каменные сооружения пирамидальной формы, использовавшиеся в качестве гробниц для фараонов Древнего Египта. Слово «пирамида» — греческое, означает многогранник. По мнению одних </a:t>
            </a:r>
            <a:r>
              <a:rPr lang="ru-RU" dirty="0" smtClean="0"/>
              <a:t>исследователей, большая </a:t>
            </a:r>
            <a:r>
              <a:rPr lang="ru-RU" dirty="0"/>
              <a:t>куча пшеницы и стала прообразом пирамиды. По мнению других </a:t>
            </a:r>
            <a:r>
              <a:rPr lang="ru-RU" dirty="0" smtClean="0"/>
              <a:t>учёных, это </a:t>
            </a:r>
            <a:r>
              <a:rPr lang="ru-RU" dirty="0"/>
              <a:t>слово произошло от названия поминального пирога пирамидальной формы. Всего в Египте было обнаружено 118 </a:t>
            </a:r>
            <a:r>
              <a:rPr lang="ru-RU" dirty="0" smtClean="0"/>
              <a:t>пирамид.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0720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8097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Статуя Свободы, США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068960"/>
            <a:ext cx="4608512" cy="3580037"/>
          </a:xfrm>
        </p:spPr>
      </p:pic>
      <p:sp>
        <p:nvSpPr>
          <p:cNvPr id="3" name="Прямоугольник 2"/>
          <p:cNvSpPr/>
          <p:nvPr/>
        </p:nvSpPr>
        <p:spPr>
          <a:xfrm>
            <a:off x="179512" y="980728"/>
            <a:ext cx="87129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Одна </a:t>
            </a:r>
            <a:r>
              <a:rPr lang="ru-RU" dirty="0"/>
              <a:t>из самых знаменитых скульптур в США и в мире, часто называемая «символом Нью-Йорка и США», «символом свободы и демократии», «Леди Свобода». Это подарок французских граждан к столетию американской революции. Посетители проходят 356 ступеней до короны статуи свободы или 192 ступени до вершины пьедестала. Общий вес меди, использованной для отлива статуи, — 31 тонна, а общий вес её стальной конструкции — 125 тонн. Общий вес бетонного основания — 27 тыс. тонн. </a:t>
            </a:r>
          </a:p>
        </p:txBody>
      </p:sp>
    </p:spTree>
    <p:extLst>
      <p:ext uri="{BB962C8B-B14F-4D97-AF65-F5344CB8AC3E}">
        <p14:creationId xmlns:p14="http://schemas.microsoft.com/office/powerpoint/2010/main" val="2854425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Сиднейская опера, Австралия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485934"/>
            <a:ext cx="4978648" cy="3319099"/>
          </a:xfrm>
        </p:spPr>
      </p:pic>
      <p:sp>
        <p:nvSpPr>
          <p:cNvPr id="3" name="Прямоугольник 2"/>
          <p:cNvSpPr/>
          <p:nvPr/>
        </p:nvSpPr>
        <p:spPr>
          <a:xfrm>
            <a:off x="107504" y="1124744"/>
            <a:ext cx="885698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Оперный </a:t>
            </a:r>
            <a:r>
              <a:rPr lang="ru-RU" dirty="0"/>
              <a:t>театр признан одним из выдающихся сооружений современной архитектуры в мире и с 1973 года </a:t>
            </a:r>
            <a:r>
              <a:rPr lang="ru-RU" dirty="0" smtClean="0"/>
              <a:t>является визитной </a:t>
            </a:r>
            <a:r>
              <a:rPr lang="ru-RU" dirty="0"/>
              <a:t>карточкой Сиднея. С 28 июня 2007 года театр стоит под охраной ЮНЕСКО как памятник Всемирного </a:t>
            </a:r>
            <a:r>
              <a:rPr lang="ru-RU" dirty="0" smtClean="0"/>
              <a:t>наследия.</a:t>
            </a:r>
            <a:r>
              <a:rPr lang="ru-RU" dirty="0"/>
              <a:t> Сиднейский оперный театр был </a:t>
            </a:r>
            <a:r>
              <a:rPr lang="ru-RU" dirty="0" smtClean="0"/>
              <a:t>открыт</a:t>
            </a:r>
          </a:p>
          <a:p>
            <a:r>
              <a:rPr lang="ru-RU" dirty="0" smtClean="0"/>
              <a:t> </a:t>
            </a:r>
            <a:r>
              <a:rPr lang="ru-RU" dirty="0"/>
              <a:t>20 октября 1973 года королевой Англии Елизаветой II.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708920"/>
            <a:ext cx="87129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</a:t>
            </a:r>
            <a:r>
              <a:rPr lang="ru-RU" dirty="0" smtClean="0"/>
              <a:t>пера строилась  14 </a:t>
            </a:r>
            <a:r>
              <a:rPr lang="ru-RU" dirty="0"/>
              <a:t>лет и обошлась в 102 миллиона </a:t>
            </a:r>
            <a:r>
              <a:rPr lang="ru-RU" dirty="0" smtClean="0"/>
              <a:t>долларов. До </a:t>
            </a:r>
            <a:r>
              <a:rPr lang="ru-RU" dirty="0"/>
              <a:t>1958 года на месте театра находилось трамвайное депо, а ещё ранее — форт.</a:t>
            </a:r>
          </a:p>
        </p:txBody>
      </p:sp>
    </p:spTree>
    <p:extLst>
      <p:ext uri="{BB962C8B-B14F-4D97-AF65-F5344CB8AC3E}">
        <p14:creationId xmlns:p14="http://schemas.microsoft.com/office/powerpoint/2010/main" val="13148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Статуя Христа-Искупителя, Бразилия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861048"/>
            <a:ext cx="4600078" cy="2875050"/>
          </a:xfrm>
        </p:spPr>
      </p:pic>
      <p:sp>
        <p:nvSpPr>
          <p:cNvPr id="3" name="Прямоугольник 2"/>
          <p:cNvSpPr/>
          <p:nvPr/>
        </p:nvSpPr>
        <p:spPr>
          <a:xfrm>
            <a:off x="179512" y="908720"/>
            <a:ext cx="871296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Знаменитая </a:t>
            </a:r>
            <a:r>
              <a:rPr lang="ru-RU" b="1" dirty="0"/>
              <a:t>статуя Иисуса Христа с распростёртыми руками на вершине горы </a:t>
            </a:r>
            <a:r>
              <a:rPr lang="ru-RU" b="1" dirty="0" err="1"/>
              <a:t>Корковаду</a:t>
            </a:r>
            <a:r>
              <a:rPr lang="ru-RU" b="1" dirty="0"/>
              <a:t> в Рио-де-Жанейро. Является символом Рио-де-Жанейро и Бразилии в целом. Избрана одним из Новых семи чудес света. Высота статуи — 38 м, в том числе пьедестала — 8 м; размах рук — 28 м. Вес — 1145 тонн. Являясь самой высокой точкой округи, статуя регулярно (в среднем, четыре раза в год) становится мишенью молний. Статуя Христа Искупителя в Рио-де-Жанейро — один из самых известных и популярных в мире монументов. </a:t>
            </a:r>
            <a:endParaRPr lang="ru-RU" b="1" dirty="0" smtClean="0"/>
          </a:p>
          <a:p>
            <a:r>
              <a:rPr lang="ru-RU" b="1" dirty="0" smtClean="0"/>
              <a:t>Ежегодно не менее 1,8 миллиона туристов поднимаются к его подножию, откуда открывается панорама города.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3861048"/>
            <a:ext cx="41764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На вершину ведёт </a:t>
            </a:r>
            <a:r>
              <a:rPr lang="ru-RU" b="1" dirty="0" smtClean="0"/>
              <a:t>электрифицирован-</a:t>
            </a:r>
            <a:r>
              <a:rPr lang="ru-RU" b="1" dirty="0" err="1" smtClean="0"/>
              <a:t>ная</a:t>
            </a:r>
            <a:r>
              <a:rPr lang="ru-RU" b="1" dirty="0" smtClean="0"/>
              <a:t> </a:t>
            </a:r>
            <a:r>
              <a:rPr lang="ru-RU" b="1" dirty="0"/>
              <a:t>железная дорога (первая в Бразилии), с курсирующим по ней миниатюрным поездом</a:t>
            </a:r>
            <a:r>
              <a:rPr lang="ru-RU" b="1" dirty="0" smtClean="0"/>
              <a:t>. Добраться </a:t>
            </a:r>
            <a:r>
              <a:rPr lang="ru-RU" b="1" dirty="0"/>
              <a:t>до статуи можно также на машине по </a:t>
            </a:r>
            <a:r>
              <a:rPr lang="ru-RU" b="1" dirty="0" smtClean="0"/>
              <a:t>автостраде, проходящей через национальный парк </a:t>
            </a:r>
            <a:r>
              <a:rPr lang="ru-RU" b="1" dirty="0" err="1" smtClean="0"/>
              <a:t>Тижука</a:t>
            </a:r>
            <a:r>
              <a:rPr lang="ru-RU" b="1" dirty="0" smtClean="0"/>
              <a:t>. </a:t>
            </a:r>
            <a:r>
              <a:rPr lang="ru-RU" b="1" dirty="0"/>
              <a:t>Лес </a:t>
            </a:r>
            <a:r>
              <a:rPr lang="ru-RU" b="1" dirty="0" err="1"/>
              <a:t>Тижука</a:t>
            </a:r>
            <a:r>
              <a:rPr lang="ru-RU" b="1" dirty="0"/>
              <a:t> является крупнейшим лесным массивом в мире, находящимся в городской черте.</a:t>
            </a:r>
          </a:p>
        </p:txBody>
      </p:sp>
    </p:spTree>
    <p:extLst>
      <p:ext uri="{BB962C8B-B14F-4D97-AF65-F5344CB8AC3E}">
        <p14:creationId xmlns:p14="http://schemas.microsoft.com/office/powerpoint/2010/main" val="36327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Столовая гора, </a:t>
            </a:r>
            <a:r>
              <a:rPr lang="ru-RU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Южно-африканская</a:t>
            </a:r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республика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3362036"/>
            <a:ext cx="5330568" cy="3495964"/>
          </a:xfrm>
        </p:spPr>
      </p:pic>
      <p:sp>
        <p:nvSpPr>
          <p:cNvPr id="3" name="Прямоугольник 2"/>
          <p:cNvSpPr/>
          <p:nvPr/>
        </p:nvSpPr>
        <p:spPr>
          <a:xfrm>
            <a:off x="107504" y="1028343"/>
            <a:ext cx="885698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err="1" smtClean="0"/>
              <a:t>Столо́вая</a:t>
            </a:r>
            <a:r>
              <a:rPr lang="ru-RU" dirty="0" smtClean="0"/>
              <a:t>— </a:t>
            </a:r>
            <a:r>
              <a:rPr lang="ru-RU" dirty="0"/>
              <a:t>гора, расположенная к юго-западу от Кейптауна на южном берегу бухты Столовая, одна из визитных карточек </a:t>
            </a:r>
            <a:r>
              <a:rPr lang="ru-RU" dirty="0" smtClean="0"/>
              <a:t>города. </a:t>
            </a:r>
            <a:r>
              <a:rPr lang="ru-RU" dirty="0"/>
              <a:t>Официально признана одним из семи новых чудес природы. </a:t>
            </a:r>
            <a:r>
              <a:rPr lang="ru-RU" dirty="0" smtClean="0"/>
              <a:t> </a:t>
            </a:r>
            <a:r>
              <a:rPr lang="ru-RU" dirty="0"/>
              <a:t>Первая запись о ней европейцами датируется 1503 </a:t>
            </a:r>
            <a:r>
              <a:rPr lang="ru-RU" dirty="0" smtClean="0"/>
              <a:t>годом.</a:t>
            </a:r>
            <a:endParaRPr lang="ru-RU" dirty="0"/>
          </a:p>
          <a:p>
            <a:r>
              <a:rPr lang="ru-RU" dirty="0" smtClean="0"/>
              <a:t>Высота </a:t>
            </a:r>
            <a:r>
              <a:rPr lang="ru-RU" dirty="0"/>
              <a:t>горы 1085 м над уровнем моря. Столовая гора названа так потому, что похожа на стол, но она похожа и на сундук, и на фортепиано, и на стену — на что хотите, всего меньше на гору. </a:t>
            </a:r>
            <a:endParaRPr lang="ru-RU" dirty="0" smtClean="0"/>
          </a:p>
          <a:p>
            <a:r>
              <a:rPr lang="ru-RU" dirty="0" smtClean="0"/>
              <a:t>Сегодня </a:t>
            </a:r>
            <a:r>
              <a:rPr lang="ru-RU" dirty="0"/>
              <a:t>гора превращена в туристический аттракцион. С горы проведена канатная дорога.</a:t>
            </a:r>
          </a:p>
        </p:txBody>
      </p:sp>
    </p:spTree>
    <p:extLst>
      <p:ext uri="{BB962C8B-B14F-4D97-AF65-F5344CB8AC3E}">
        <p14:creationId xmlns:p14="http://schemas.microsoft.com/office/powerpoint/2010/main" val="1146533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849"/>
            <a:ext cx="8229600" cy="1143000"/>
          </a:xfrm>
        </p:spPr>
        <p:txBody>
          <a:bodyPr/>
          <a:lstStyle/>
          <a:p>
            <a:r>
              <a:rPr lang="ru-RU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Чичен-ица</a:t>
            </a:r>
            <a:r>
              <a:rPr lang="ru-RU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Мексика</a:t>
            </a: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28077"/>
            <a:ext cx="5120967" cy="3415685"/>
          </a:xfrm>
        </p:spPr>
      </p:pic>
      <p:sp>
        <p:nvSpPr>
          <p:cNvPr id="3" name="Прямоугольник 2"/>
          <p:cNvSpPr/>
          <p:nvPr/>
        </p:nvSpPr>
        <p:spPr>
          <a:xfrm>
            <a:off x="240757" y="1196752"/>
            <a:ext cx="864096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Политический </a:t>
            </a:r>
            <a:r>
              <a:rPr lang="ru-RU" dirty="0"/>
              <a:t>и культурный центр майя на севере полуострова Юкатан (Мексика). Священный город народа </a:t>
            </a:r>
            <a:r>
              <a:rPr lang="ru-RU" dirty="0" err="1"/>
              <a:t>Ица</a:t>
            </a:r>
            <a:r>
              <a:rPr lang="ru-RU" dirty="0"/>
              <a:t>, расположен в 120 километрах к востоку от города </a:t>
            </a:r>
            <a:r>
              <a:rPr lang="ru-RU" dirty="0" err="1"/>
              <a:t>Мерида</a:t>
            </a:r>
            <a:r>
              <a:rPr lang="ru-RU" dirty="0"/>
              <a:t>, столицы Юкатана, Мексика. Название «</a:t>
            </a:r>
            <a:r>
              <a:rPr lang="ru-RU" dirty="0" err="1"/>
              <a:t>Чичен</a:t>
            </a:r>
            <a:r>
              <a:rPr lang="ru-RU" dirty="0"/>
              <a:t> </a:t>
            </a:r>
            <a:r>
              <a:rPr lang="ru-RU" dirty="0" err="1"/>
              <a:t>Ица</a:t>
            </a:r>
            <a:r>
              <a:rPr lang="ru-RU" dirty="0"/>
              <a:t>» в переводе с языка местных племён значит «Устье колодца племени </a:t>
            </a:r>
            <a:r>
              <a:rPr lang="ru-RU" dirty="0" err="1"/>
              <a:t>Ица</a:t>
            </a:r>
            <a:r>
              <a:rPr lang="ru-RU" dirty="0"/>
              <a:t>» или «Рот колодца колдунов воды»: «</a:t>
            </a:r>
            <a:r>
              <a:rPr lang="ru-RU" dirty="0" err="1"/>
              <a:t>чи</a:t>
            </a:r>
            <a:r>
              <a:rPr lang="ru-RU" dirty="0"/>
              <a:t>» на языке майя означает «устье», «</a:t>
            </a:r>
            <a:r>
              <a:rPr lang="ru-RU" dirty="0" err="1"/>
              <a:t>чен</a:t>
            </a:r>
            <a:r>
              <a:rPr lang="ru-RU" dirty="0"/>
              <a:t>» — «колодец», а «</a:t>
            </a:r>
            <a:r>
              <a:rPr lang="ru-RU" dirty="0" err="1"/>
              <a:t>ица</a:t>
            </a:r>
            <a:r>
              <a:rPr lang="ru-RU" dirty="0"/>
              <a:t>» — название племени или группы майя, которое, по преданию, первым появилось на этой земле.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580111" y="3429000"/>
            <a:ext cx="3301605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Чичен-Ица признан ЮНЕСКО объектом мирового культурного наследия и является вторым по популярности среди туристов местом археологических раскопок в Мексике. В 2007 году, по результатам опроса, город майя был признан одним из новых семи чудес света</a:t>
            </a:r>
          </a:p>
        </p:txBody>
      </p:sp>
    </p:spTree>
    <p:extLst>
      <p:ext uri="{BB962C8B-B14F-4D97-AF65-F5344CB8AC3E}">
        <p14:creationId xmlns:p14="http://schemas.microsoft.com/office/powerpoint/2010/main" val="208176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818</Words>
  <Application>Microsoft Office PowerPoint</Application>
  <PresentationFormat>Экран (4:3)</PresentationFormat>
  <Paragraphs>37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Достопримечательности мира</vt:lpstr>
      <vt:lpstr>Великая китайская стена, Китай</vt:lpstr>
      <vt:lpstr>Тадж-Махал, Индия</vt:lpstr>
      <vt:lpstr>Египетские пирамиды</vt:lpstr>
      <vt:lpstr>Статуя Свободы, США</vt:lpstr>
      <vt:lpstr>Сиднейская опера, Австралия</vt:lpstr>
      <vt:lpstr>Статуя Христа-Искупителя, Бразилия</vt:lpstr>
      <vt:lpstr>Столовая гора, Южно-африканская республика</vt:lpstr>
      <vt:lpstr>Чичен-ица, Мексика</vt:lpstr>
      <vt:lpstr>Мачу-Пикчу, Перу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Достопримечательности мира</dc:title>
  <dc:creator>Пользователь</dc:creator>
  <cp:lastModifiedBy>Пользователь</cp:lastModifiedBy>
  <cp:revision>16</cp:revision>
  <dcterms:created xsi:type="dcterms:W3CDTF">2016-03-10T14:37:19Z</dcterms:created>
  <dcterms:modified xsi:type="dcterms:W3CDTF">2016-03-11T21:24:19Z</dcterms:modified>
</cp:coreProperties>
</file>