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sldIdLst>
    <p:sldId id="256" r:id="rId2"/>
    <p:sldId id="283" r:id="rId3"/>
    <p:sldId id="257" r:id="rId4"/>
    <p:sldId id="258" r:id="rId5"/>
    <p:sldId id="259" r:id="rId6"/>
    <p:sldId id="261" r:id="rId7"/>
    <p:sldId id="262" r:id="rId8"/>
    <p:sldId id="260" r:id="rId9"/>
    <p:sldId id="263" r:id="rId10"/>
    <p:sldId id="264" r:id="rId11"/>
    <p:sldId id="265" r:id="rId12"/>
    <p:sldId id="266" r:id="rId13"/>
    <p:sldId id="267" r:id="rId14"/>
    <p:sldId id="268" r:id="rId15"/>
    <p:sldId id="270" r:id="rId16"/>
    <p:sldId id="271" r:id="rId17"/>
    <p:sldId id="272" r:id="rId18"/>
    <p:sldId id="273" r:id="rId19"/>
    <p:sldId id="276" r:id="rId20"/>
    <p:sldId id="274" r:id="rId21"/>
    <p:sldId id="275" r:id="rId22"/>
    <p:sldId id="277" r:id="rId23"/>
    <p:sldId id="278" r:id="rId24"/>
    <p:sldId id="279" r:id="rId25"/>
    <p:sldId id="280" r:id="rId26"/>
    <p:sldId id="281" r:id="rId27"/>
    <p:sldId id="284" r:id="rId28"/>
    <p:sldId id="286" r:id="rId29"/>
    <p:sldId id="285" r:id="rId30"/>
    <p:sldId id="282" r:id="rId31"/>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99"/>
    <a:srgbClr val="000000"/>
    <a:srgbClr val="FF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43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49E1BB9-9BF7-478F-B63E-960B533985A8}" type="datetimeFigureOut">
              <a:rPr lang="ru-RU"/>
              <a:pPr>
                <a:defRPr/>
              </a:pPr>
              <a:t>31.01.2014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00C708E-388D-40C9-BF06-8D1418C07B38}" type="slidenum">
              <a:rPr lang="ru-RU"/>
              <a:pPr>
                <a:defRPr/>
              </a:pPr>
              <a:t>‹#›</a:t>
            </a:fld>
            <a:endParaRPr lang="ru-RU"/>
          </a:p>
        </p:txBody>
      </p:sp>
    </p:spTree>
    <p:extLst>
      <p:ext uri="{BB962C8B-B14F-4D97-AF65-F5344CB8AC3E}">
        <p14:creationId xmlns:p14="http://schemas.microsoft.com/office/powerpoint/2010/main" xmlns="" val="197174058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pPr>
              <a:defRPr/>
            </a:pPr>
            <a:fld id="{500C708E-388D-40C9-BF06-8D1418C07B38}" type="slidenum">
              <a:rPr lang="ru-RU" smtClean="0"/>
              <a:pPr>
                <a:defRPr/>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9BEC3CE-F397-437F-B594-2B99F9E7A54E}" type="datetime1">
              <a:rPr lang="ru-RU"/>
              <a:pPr>
                <a:defRPr/>
              </a:pPr>
              <a:t>31.01.2014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D468FC6F-33CE-4383-A778-4F4D3580080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7FDC407B-AA21-4292-AAAC-D5DAA0338538}" type="datetime1">
              <a:rPr lang="ru-RU"/>
              <a:pPr>
                <a:defRPr/>
              </a:pPr>
              <a:t>31.01.2014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37F9881E-E240-488C-BCCE-751EA05B4B8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CCB136C0-C39A-4E09-B963-FDAA8BCAA59A}" type="datetime1">
              <a:rPr lang="ru-RU"/>
              <a:pPr>
                <a:defRPr/>
              </a:pPr>
              <a:t>31.01.2014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E4B02EEC-BAE2-4BD1-ACF0-414475FE9F1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BE25BFC-7DA5-416A-A4B2-D6C4D29AE1C8}" type="datetime1">
              <a:rPr lang="ru-RU"/>
              <a:pPr>
                <a:defRPr/>
              </a:pPr>
              <a:t>31.01.2014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FB7336A1-7B59-44CB-A631-01A518E28050}"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4EE68130-EB2B-4B7B-AA0D-5ABB5378955B}" type="datetime1">
              <a:rPr lang="ru-RU"/>
              <a:pPr>
                <a:defRPr/>
              </a:pPr>
              <a:t>31.01.2014</a:t>
            </a:fld>
            <a:endParaRPr lang="ru-RU"/>
          </a:p>
        </p:txBody>
      </p:sp>
      <p:sp>
        <p:nvSpPr>
          <p:cNvPr id="5"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6" name="Номер слайда 5"/>
          <p:cNvSpPr>
            <a:spLocks noGrp="1"/>
          </p:cNvSpPr>
          <p:nvPr>
            <p:ph type="sldNum" sz="quarter" idx="12"/>
          </p:nvPr>
        </p:nvSpPr>
        <p:spPr/>
        <p:txBody>
          <a:bodyPr/>
          <a:lstStyle>
            <a:lvl1pPr>
              <a:defRPr/>
            </a:lvl1pPr>
          </a:lstStyle>
          <a:p>
            <a:pPr>
              <a:defRPr/>
            </a:pPr>
            <a:fld id="{61F68C18-CFF0-4DDC-884F-3E93D4DACD44}"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CF4D5552-11A8-4BF2-855F-AD2E6D037E0B}" type="datetime1">
              <a:rPr lang="ru-RU"/>
              <a:pPr>
                <a:defRPr/>
              </a:pPr>
              <a:t>31.01.2014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C723B7D7-F8CF-4BF0-8493-877631B1EA77}"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900BE07D-DB8E-43CD-B0D6-7654347794C4}" type="datetime1">
              <a:rPr lang="ru-RU"/>
              <a:pPr>
                <a:defRPr/>
              </a:pPr>
              <a:t>31.01.2014</a:t>
            </a:fld>
            <a:endParaRPr lang="ru-RU"/>
          </a:p>
        </p:txBody>
      </p:sp>
      <p:sp>
        <p:nvSpPr>
          <p:cNvPr id="8"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9" name="Номер слайда 5"/>
          <p:cNvSpPr>
            <a:spLocks noGrp="1"/>
          </p:cNvSpPr>
          <p:nvPr>
            <p:ph type="sldNum" sz="quarter" idx="12"/>
          </p:nvPr>
        </p:nvSpPr>
        <p:spPr/>
        <p:txBody>
          <a:bodyPr/>
          <a:lstStyle>
            <a:lvl1pPr>
              <a:defRPr/>
            </a:lvl1pPr>
          </a:lstStyle>
          <a:p>
            <a:pPr>
              <a:defRPr/>
            </a:pPr>
            <a:fld id="{B1DDD06E-D390-4C21-8093-5C87F8A42FF7}"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0392274D-369F-4BEC-ADA1-FEBBD1BABD1D}" type="datetime1">
              <a:rPr lang="ru-RU"/>
              <a:pPr>
                <a:defRPr/>
              </a:pPr>
              <a:t>31.01.2014</a:t>
            </a:fld>
            <a:endParaRPr lang="ru-RU"/>
          </a:p>
        </p:txBody>
      </p:sp>
      <p:sp>
        <p:nvSpPr>
          <p:cNvPr id="4"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5" name="Номер слайда 5"/>
          <p:cNvSpPr>
            <a:spLocks noGrp="1"/>
          </p:cNvSpPr>
          <p:nvPr>
            <p:ph type="sldNum" sz="quarter" idx="12"/>
          </p:nvPr>
        </p:nvSpPr>
        <p:spPr/>
        <p:txBody>
          <a:bodyPr/>
          <a:lstStyle>
            <a:lvl1pPr>
              <a:defRPr/>
            </a:lvl1pPr>
          </a:lstStyle>
          <a:p>
            <a:pPr>
              <a:defRPr/>
            </a:pPr>
            <a:fld id="{D3177511-E368-4CBE-9A35-E664ABD0B57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3D9F3DB7-FF1C-4537-8CE0-126C19617D5B}" type="datetime1">
              <a:rPr lang="ru-RU"/>
              <a:pPr>
                <a:defRPr/>
              </a:pPr>
              <a:t>31.01.2014</a:t>
            </a:fld>
            <a:endParaRPr lang="ru-RU"/>
          </a:p>
        </p:txBody>
      </p:sp>
      <p:sp>
        <p:nvSpPr>
          <p:cNvPr id="3"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4" name="Номер слайда 5"/>
          <p:cNvSpPr>
            <a:spLocks noGrp="1"/>
          </p:cNvSpPr>
          <p:nvPr>
            <p:ph type="sldNum" sz="quarter" idx="12"/>
          </p:nvPr>
        </p:nvSpPr>
        <p:spPr/>
        <p:txBody>
          <a:bodyPr/>
          <a:lstStyle>
            <a:lvl1pPr>
              <a:defRPr/>
            </a:lvl1pPr>
          </a:lstStyle>
          <a:p>
            <a:pPr>
              <a:defRPr/>
            </a:pPr>
            <a:fld id="{25FA8213-0992-4467-A033-1CFFA50BC60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5CC92578-11AB-4A06-861B-1E347AEA3A1F}" type="datetime1">
              <a:rPr lang="ru-RU"/>
              <a:pPr>
                <a:defRPr/>
              </a:pPr>
              <a:t>31.01.2014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1A97CFE9-6C7E-48F1-B874-FA643AE52008}"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908D11C-3B97-46F1-8817-98F5FB0CB060}" type="datetime1">
              <a:rPr lang="ru-RU"/>
              <a:pPr>
                <a:defRPr/>
              </a:pPr>
              <a:t>31.01.2014</a:t>
            </a:fld>
            <a:endParaRPr lang="ru-RU"/>
          </a:p>
        </p:txBody>
      </p:sp>
      <p:sp>
        <p:nvSpPr>
          <p:cNvPr id="6" name="Нижний колонтитул 4"/>
          <p:cNvSpPr>
            <a:spLocks noGrp="1"/>
          </p:cNvSpPr>
          <p:nvPr>
            <p:ph type="ftr" sz="quarter" idx="11"/>
          </p:nvPr>
        </p:nvSpPr>
        <p:spPr/>
        <p:txBody>
          <a:bodyPr/>
          <a:lstStyle>
            <a:lvl1pPr>
              <a:defRPr/>
            </a:lvl1pPr>
          </a:lstStyle>
          <a:p>
            <a:pPr>
              <a:defRPr/>
            </a:pPr>
            <a:r>
              <a:rPr lang="en-US"/>
              <a:t>http://aida.ucoz.ru</a:t>
            </a:r>
            <a:endParaRPr lang="ru-RU"/>
          </a:p>
        </p:txBody>
      </p:sp>
      <p:sp>
        <p:nvSpPr>
          <p:cNvPr id="7" name="Номер слайда 5"/>
          <p:cNvSpPr>
            <a:spLocks noGrp="1"/>
          </p:cNvSpPr>
          <p:nvPr>
            <p:ph type="sldNum" sz="quarter" idx="12"/>
          </p:nvPr>
        </p:nvSpPr>
        <p:spPr/>
        <p:txBody>
          <a:bodyPr/>
          <a:lstStyle>
            <a:lvl1pPr>
              <a:defRPr/>
            </a:lvl1pPr>
          </a:lstStyle>
          <a:p>
            <a:pPr>
              <a:defRPr/>
            </a:pPr>
            <a:fld id="{7EE68DEB-C773-4F14-A7E4-CD3EA1C10631}"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2EC2715-7512-43AA-9875-013EDF07A73E}" type="datetime1">
              <a:rPr lang="ru-RU"/>
              <a:pPr>
                <a:defRPr/>
              </a:pPr>
              <a:t>31.01.2014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n-US"/>
              <a:t>http://aida.ucoz.ru</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0DC9768-FE0B-43EE-82CA-1DAA2E1A48E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gif"/><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ru.wikipedia.org/wiki/%D0%A4%D0%B5%D1%80%D0%BC%D0%B0,_%D0%9F%D1%8C%D0%B5%D1%80"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math.md/school/krujok/diofantr/diofantr.html" TargetMode="External"/><Relationship Id="rId2" Type="http://schemas.openxmlformats.org/officeDocument/2006/relationships/hyperlink" Target="http://garshin.ru/evolution/mathematics/math-history.html" TargetMode="External"/><Relationship Id="rId1" Type="http://schemas.openxmlformats.org/officeDocument/2006/relationships/slideLayout" Target="../slideLayouts/slideLayout7.xml"/><Relationship Id="rId4" Type="http://schemas.openxmlformats.org/officeDocument/2006/relationships/hyperlink" Target="http://virlib.eunnet.net/books/numbers/text/5.html"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1000" b="-1000"/>
          </a:stretch>
        </a:blipFill>
        <a:effectLst/>
      </p:bgPr>
    </p:bg>
    <p:spTree>
      <p:nvGrpSpPr>
        <p:cNvPr id="1" name=""/>
        <p:cNvGrpSpPr/>
        <p:nvPr/>
      </p:nvGrpSpPr>
      <p:grpSpPr>
        <a:xfrm>
          <a:off x="0" y="0"/>
          <a:ext cx="0" cy="0"/>
          <a:chOff x="0" y="0"/>
          <a:chExt cx="0" cy="0"/>
        </a:xfrm>
      </p:grpSpPr>
      <p:pic>
        <p:nvPicPr>
          <p:cNvPr id="4" name="Picture 3" descr="H:\Documents and Settings\Aida\Рабочий стол\МОИ шаблоны ЭКСПЕРИМЕНТы\matematika.JPG"/>
          <p:cNvPicPr>
            <a:picLocks noChangeAspect="1" noChangeArrowheads="1"/>
          </p:cNvPicPr>
          <p:nvPr/>
        </p:nvPicPr>
        <p:blipFill>
          <a:blip r:embed="rId4" cstate="print"/>
          <a:srcRect/>
          <a:stretch>
            <a:fillRect/>
          </a:stretch>
        </p:blipFill>
        <p:spPr bwMode="auto">
          <a:xfrm>
            <a:off x="357158" y="428604"/>
            <a:ext cx="2326123" cy="2071702"/>
          </a:xfrm>
          <a:prstGeom prst="rect">
            <a:avLst/>
          </a:prstGeom>
          <a:ln>
            <a:noFill/>
          </a:ln>
          <a:effectLst>
            <a:softEdge rad="112500"/>
          </a:effectLst>
        </p:spPr>
      </p:pic>
      <p:pic>
        <p:nvPicPr>
          <p:cNvPr id="5" name="Picture 4" descr="H:\Documents and Settings\Aida\Рабочий стол\текстуры и фоны, клипарты\новеньки картинки\ufficio016.gif"/>
          <p:cNvPicPr>
            <a:picLocks noChangeAspect="1" noChangeArrowheads="1" noCrop="1"/>
          </p:cNvPicPr>
          <p:nvPr/>
        </p:nvPicPr>
        <p:blipFill>
          <a:blip r:embed="rId5" cstate="print"/>
          <a:srcRect/>
          <a:stretch>
            <a:fillRect/>
          </a:stretch>
        </p:blipFill>
        <p:spPr bwMode="auto">
          <a:xfrm>
            <a:off x="7572375" y="3929063"/>
            <a:ext cx="908050" cy="1593850"/>
          </a:xfrm>
          <a:prstGeom prst="rect">
            <a:avLst/>
          </a:prstGeom>
          <a:noFill/>
          <a:ln w="9525">
            <a:noFill/>
            <a:miter lim="800000"/>
            <a:headEnd/>
            <a:tailEnd/>
          </a:ln>
        </p:spPr>
      </p:pic>
      <p:pic>
        <p:nvPicPr>
          <p:cNvPr id="6" name="Picture 7" descr="H:\Documents and Settings\Aida\Рабочий стол\ff962c65118d.png"/>
          <p:cNvPicPr>
            <a:picLocks noChangeAspect="1" noChangeArrowheads="1"/>
          </p:cNvPicPr>
          <p:nvPr/>
        </p:nvPicPr>
        <p:blipFill>
          <a:blip r:embed="rId6" cstate="print"/>
          <a:srcRect/>
          <a:stretch>
            <a:fillRect/>
          </a:stretch>
        </p:blipFill>
        <p:spPr bwMode="auto">
          <a:xfrm>
            <a:off x="2214563" y="714375"/>
            <a:ext cx="1571625" cy="2203450"/>
          </a:xfrm>
          <a:prstGeom prst="rect">
            <a:avLst/>
          </a:prstGeom>
          <a:noFill/>
          <a:ln w="9525">
            <a:noFill/>
            <a:miter lim="800000"/>
            <a:headEnd/>
            <a:tailEnd/>
          </a:ln>
        </p:spPr>
      </p:pic>
      <p:sp>
        <p:nvSpPr>
          <p:cNvPr id="7" name="WordArt 4" descr="Бумажный пакет"/>
          <p:cNvSpPr>
            <a:spLocks noGrp="1" noChangeArrowheads="1" noChangeShapeType="1" noTextEdit="1"/>
          </p:cNvSpPr>
          <p:nvPr>
            <p:ph type="ctrTitle"/>
          </p:nvPr>
        </p:nvSpPr>
        <p:spPr bwMode="auto">
          <a:xfrm>
            <a:off x="714375" y="2714625"/>
            <a:ext cx="6953969" cy="1470025"/>
          </a:xfrm>
          <a:prstGeom prst="rect">
            <a:avLst/>
          </a:prstGeom>
        </p:spPr>
        <p:txBody>
          <a:bodyPr wrap="none" fromWordArt="1">
            <a:prstTxWarp prst="textPlain">
              <a:avLst>
                <a:gd name="adj" fmla="val 50000"/>
              </a:avLst>
            </a:prstTxWarp>
          </a:bodyPr>
          <a:lstStyle/>
          <a:p>
            <a:pPr algn="ctr"/>
            <a:r>
              <a:rPr lang="ru-RU" sz="3600" kern="10" dirty="0" err="1">
                <a:ln w="9525">
                  <a:solidFill>
                    <a:srgbClr val="008000"/>
                  </a:solidFill>
                  <a:round/>
                  <a:headEnd/>
                  <a:tailEnd/>
                </a:ln>
                <a:blipFill dpi="0" rotWithShape="0">
                  <a:blip r:embed="rId7"/>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Диофантовы</a:t>
            </a:r>
            <a:r>
              <a:rPr lang="ru-RU" sz="3600" kern="10" dirty="0">
                <a:ln w="9525">
                  <a:solidFill>
                    <a:srgbClr val="008000"/>
                  </a:solidFill>
                  <a:round/>
                  <a:headEnd/>
                  <a:tailEnd/>
                </a:ln>
                <a:blipFill dpi="0" rotWithShape="0">
                  <a:blip r:embed="rId7"/>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 уравнения.</a:t>
            </a:r>
          </a:p>
          <a:p>
            <a:pPr algn="ctr"/>
            <a:endParaRPr lang="ru-RU" sz="3600" kern="10" dirty="0">
              <a:ln w="9525">
                <a:solidFill>
                  <a:srgbClr val="008000"/>
                </a:solidFill>
                <a:round/>
                <a:headEnd/>
                <a:tailEnd/>
              </a:ln>
              <a:blipFill dpi="0" rotWithShape="0">
                <a:blip r:embed="rId7"/>
                <a:srcRect/>
                <a:tile tx="0" ty="0" sx="100000" sy="100000" flip="none" algn="tl"/>
              </a:blipFill>
              <a:effectLst>
                <a:outerShdw dist="563972" dir="14049741" sx="125000" sy="125000" algn="tl" rotWithShape="0">
                  <a:srgbClr val="C7DFD3">
                    <a:alpha val="80000"/>
                  </a:srgbClr>
                </a:outerShdw>
              </a:effectLst>
              <a:latin typeface="Times New Roman"/>
              <a:cs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20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childTnLst>
                                </p:cTn>
                              </p:par>
                            </p:childTnLst>
                          </p:cTn>
                        </p:par>
                        <p:par>
                          <p:cTn id="14" fill="hold">
                            <p:stCondLst>
                              <p:cond delay="2000"/>
                            </p:stCondLst>
                            <p:childTnLst>
                              <p:par>
                                <p:cTn id="15" presetID="9" presetClass="emph" presetSubtype="0" nodeType="afterEffect">
                                  <p:stCondLst>
                                    <p:cond delay="0"/>
                                  </p:stCondLst>
                                  <p:childTnLst>
                                    <p:set>
                                      <p:cBhvr rctx="PPT">
                                        <p:cTn id="16" dur="indefinite"/>
                                        <p:tgtEl>
                                          <p:spTgt spid="6"/>
                                        </p:tgtEl>
                                        <p:attrNameLst>
                                          <p:attrName>style.opacity</p:attrName>
                                        </p:attrNameLst>
                                      </p:cBhvr>
                                      <p:to>
                                        <p:strVal val="0.5"/>
                                      </p:to>
                                    </p:set>
                                    <p:animEffect filter="image" prLst="opacity: 0.5">
                                      <p:cBhvr rctx="IE">
                                        <p:cTn id="17" dur="indefinite"/>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620689"/>
            <a:ext cx="8280920" cy="4608512"/>
          </a:xfrm>
        </p:spPr>
        <p:txBody>
          <a:bodyPr/>
          <a:lstStyle/>
          <a:p>
            <a:r>
              <a:rPr lang="ru-RU" dirty="0" smtClean="0"/>
              <a:t>При с = 0 уравнение (1) имеет вид ах + </a:t>
            </a:r>
            <a:r>
              <a:rPr lang="en-US" dirty="0" smtClean="0"/>
              <a:t>b</a:t>
            </a:r>
            <a:r>
              <a:rPr lang="ru-RU" dirty="0" smtClean="0"/>
              <a:t>у = 0</a:t>
            </a:r>
          </a:p>
          <a:p>
            <a:pPr>
              <a:buNone/>
            </a:pPr>
            <a:r>
              <a:rPr lang="ru-RU" dirty="0" smtClean="0"/>
              <a:t>и называется </a:t>
            </a:r>
            <a:r>
              <a:rPr lang="ru-RU" dirty="0" smtClean="0">
                <a:solidFill>
                  <a:srgbClr val="FF0066"/>
                </a:solidFill>
              </a:rPr>
              <a:t>однородным </a:t>
            </a:r>
            <a:r>
              <a:rPr lang="ru-RU" dirty="0" err="1" smtClean="0">
                <a:solidFill>
                  <a:srgbClr val="FF0066"/>
                </a:solidFill>
              </a:rPr>
              <a:t>диофантовым</a:t>
            </a:r>
            <a:r>
              <a:rPr lang="ru-RU" dirty="0" smtClean="0">
                <a:solidFill>
                  <a:srgbClr val="FF0066"/>
                </a:solidFill>
              </a:rPr>
              <a:t> уравнением.</a:t>
            </a:r>
          </a:p>
          <a:p>
            <a:pPr>
              <a:buNone/>
            </a:pPr>
            <a:r>
              <a:rPr lang="ru-RU" dirty="0" smtClean="0"/>
              <a:t>Пример. 2х + 3у = 0</a:t>
            </a:r>
          </a:p>
          <a:p>
            <a:pPr>
              <a:buNone/>
            </a:pPr>
            <a:r>
              <a:rPr lang="ru-RU" dirty="0" smtClean="0"/>
              <a:t>                 2х = -3у</a:t>
            </a:r>
          </a:p>
          <a:p>
            <a:pPr>
              <a:buNone/>
            </a:pPr>
            <a:r>
              <a:rPr lang="ru-RU" dirty="0" smtClean="0"/>
              <a:t>Левая часть равенства делится на 2, а правая – на 3. Числа 2 и 3 взаимно просты.</a:t>
            </a:r>
          </a:p>
          <a:p>
            <a:pPr>
              <a:buNone/>
            </a:pPr>
            <a:r>
              <a:rPr lang="ru-RU" dirty="0" smtClean="0"/>
              <a:t> Поэтому у = 2</a:t>
            </a:r>
            <a:r>
              <a:rPr lang="en-US" dirty="0" smtClean="0"/>
              <a:t>n,  x = -3n</a:t>
            </a:r>
            <a:r>
              <a:rPr lang="ru-RU" dirty="0" smtClean="0"/>
              <a:t>, где </a:t>
            </a:r>
            <a:endParaRPr lang="ru-RU" dirty="0"/>
          </a:p>
        </p:txBody>
      </p:sp>
      <p:sp>
        <p:nvSpPr>
          <p:cNvPr id="6" name="Номер слайда 5"/>
          <p:cNvSpPr>
            <a:spLocks noGrp="1"/>
          </p:cNvSpPr>
          <p:nvPr>
            <p:ph type="sldNum" sz="quarter" idx="12"/>
          </p:nvPr>
        </p:nvSpPr>
        <p:spPr>
          <a:xfrm>
            <a:off x="6660232" y="6309320"/>
            <a:ext cx="2133600" cy="365125"/>
          </a:xfrm>
        </p:spPr>
        <p:txBody>
          <a:bodyPr/>
          <a:lstStyle/>
          <a:p>
            <a:pPr>
              <a:defRPr/>
            </a:pPr>
            <a:fld id="{FB7336A1-7B59-44CB-A631-01A518E28050}" type="slidenum">
              <a:rPr lang="ru-RU" smtClean="0"/>
              <a:pPr>
                <a:defRPr/>
              </a:pPr>
              <a:t>10</a:t>
            </a:fld>
            <a:endParaRPr lang="ru-RU"/>
          </a:p>
        </p:txBody>
      </p:sp>
      <p:graphicFrame>
        <p:nvGraphicFramePr>
          <p:cNvPr id="3076" name="Object 22"/>
          <p:cNvGraphicFramePr>
            <a:graphicFrameLocks noChangeAspect="1"/>
          </p:cNvGraphicFramePr>
          <p:nvPr/>
        </p:nvGraphicFramePr>
        <p:xfrm>
          <a:off x="5364088" y="4581128"/>
          <a:ext cx="1079500" cy="504825"/>
        </p:xfrm>
        <a:graphic>
          <a:graphicData uri="http://schemas.openxmlformats.org/presentationml/2006/ole">
            <p:oleObj spid="_x0000_s3078" name="Формула" r:id="rId3" imgW="406224" imgH="190417"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7"/>
            <a:ext cx="8363272" cy="2736304"/>
          </a:xfrm>
        </p:spPr>
        <p:txBody>
          <a:bodyPr/>
          <a:lstStyle/>
          <a:p>
            <a:pPr>
              <a:buNone/>
            </a:pPr>
            <a:r>
              <a:rPr lang="ru-RU" dirty="0" smtClean="0"/>
              <a:t>В общем виде решением уравнения ах + </a:t>
            </a:r>
            <a:r>
              <a:rPr lang="en-US" dirty="0" smtClean="0"/>
              <a:t>b</a:t>
            </a:r>
            <a:r>
              <a:rPr lang="ru-RU" dirty="0" smtClean="0"/>
              <a:t>у = 0</a:t>
            </a:r>
          </a:p>
          <a:p>
            <a:pPr>
              <a:buNone/>
            </a:pPr>
            <a:r>
              <a:rPr lang="ru-RU" dirty="0" smtClean="0"/>
              <a:t>является пара (-</a:t>
            </a:r>
            <a:r>
              <a:rPr lang="en-US" dirty="0" smtClean="0"/>
              <a:t>b n, an)</a:t>
            </a:r>
          </a:p>
          <a:p>
            <a:pPr>
              <a:buNone/>
            </a:pPr>
            <a:r>
              <a:rPr lang="ru-RU" dirty="0" smtClean="0">
                <a:solidFill>
                  <a:srgbClr val="FF0000"/>
                </a:solidFill>
              </a:rPr>
              <a:t>Общим решением </a:t>
            </a:r>
            <a:r>
              <a:rPr lang="ru-RU" dirty="0" err="1" smtClean="0">
                <a:solidFill>
                  <a:srgbClr val="FF0000"/>
                </a:solidFill>
              </a:rPr>
              <a:t>диофантова</a:t>
            </a:r>
            <a:r>
              <a:rPr lang="ru-RU" dirty="0" smtClean="0">
                <a:solidFill>
                  <a:srgbClr val="FF0000"/>
                </a:solidFill>
              </a:rPr>
              <a:t> уравнения </a:t>
            </a:r>
          </a:p>
          <a:p>
            <a:pPr>
              <a:buNone/>
            </a:pPr>
            <a:r>
              <a:rPr lang="ru-RU" dirty="0" smtClean="0">
                <a:solidFill>
                  <a:srgbClr val="FF0000"/>
                </a:solidFill>
              </a:rPr>
              <a:t>2х + 3у = 1 является  </a:t>
            </a:r>
            <a:r>
              <a:rPr lang="ru-RU" dirty="0" err="1" smtClean="0">
                <a:solidFill>
                  <a:srgbClr val="FF0000"/>
                </a:solidFill>
              </a:rPr>
              <a:t>х</a:t>
            </a:r>
            <a:r>
              <a:rPr lang="ru-RU" dirty="0" smtClean="0">
                <a:solidFill>
                  <a:srgbClr val="FF0000"/>
                </a:solidFill>
              </a:rPr>
              <a:t> = 5 – 3</a:t>
            </a:r>
            <a:r>
              <a:rPr lang="en-US" dirty="0" smtClean="0">
                <a:solidFill>
                  <a:srgbClr val="FF0000"/>
                </a:solidFill>
              </a:rPr>
              <a:t>n, y = -3 + 2n,</a:t>
            </a:r>
          </a:p>
          <a:p>
            <a:pPr>
              <a:buNone/>
            </a:pPr>
            <a:endParaRPr lang="ru-RU" dirty="0">
              <a:solidFill>
                <a:srgbClr val="FF0000"/>
              </a:solidFill>
            </a:endParaRPr>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11</a:t>
            </a:fld>
            <a:endParaRPr lang="ru-RU"/>
          </a:p>
        </p:txBody>
      </p:sp>
      <p:graphicFrame>
        <p:nvGraphicFramePr>
          <p:cNvPr id="5124" name="Object 22"/>
          <p:cNvGraphicFramePr>
            <a:graphicFrameLocks noChangeAspect="1"/>
          </p:cNvGraphicFramePr>
          <p:nvPr/>
        </p:nvGraphicFramePr>
        <p:xfrm>
          <a:off x="467544" y="2780928"/>
          <a:ext cx="1079500" cy="504825"/>
        </p:xfrm>
        <a:graphic>
          <a:graphicData uri="http://schemas.openxmlformats.org/presentationml/2006/ole">
            <p:oleObj spid="_x0000_s5126" name="Формула" r:id="rId3" imgW="406224" imgH="190417" progId="Equation.3">
              <p:embed/>
            </p:oleObj>
          </a:graphicData>
        </a:graphic>
      </p:graphicFrame>
      <p:pic>
        <p:nvPicPr>
          <p:cNvPr id="10" name="Picture 2" descr="C:\Users\пользователь\Desktop\Картинки\диофант ур.png"/>
          <p:cNvPicPr>
            <a:picLocks noChangeAspect="1" noChangeArrowheads="1"/>
          </p:cNvPicPr>
          <p:nvPr/>
        </p:nvPicPr>
        <p:blipFill>
          <a:blip r:embed="rId4" cstate="print"/>
          <a:srcRect/>
          <a:stretch>
            <a:fillRect/>
          </a:stretch>
        </p:blipFill>
        <p:spPr bwMode="auto">
          <a:xfrm>
            <a:off x="4283968" y="3284984"/>
            <a:ext cx="2664296" cy="23978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Работа в группах.</a:t>
            </a:r>
            <a:endParaRPr lang="ru-RU" dirty="0"/>
          </a:p>
        </p:txBody>
      </p:sp>
      <p:sp>
        <p:nvSpPr>
          <p:cNvPr id="3" name="Содержимое 2"/>
          <p:cNvSpPr>
            <a:spLocks noGrp="1"/>
          </p:cNvSpPr>
          <p:nvPr>
            <p:ph idx="1"/>
          </p:nvPr>
        </p:nvSpPr>
        <p:spPr/>
        <p:txBody>
          <a:bodyPr/>
          <a:lstStyle/>
          <a:p>
            <a:pPr>
              <a:buNone/>
            </a:pPr>
            <a:r>
              <a:rPr lang="ru-RU" dirty="0" smtClean="0"/>
              <a:t>1 группа. Предложите как можно подобрать частное решение уравнения 31х + 11 у = 1</a:t>
            </a:r>
          </a:p>
          <a:p>
            <a:pPr>
              <a:buNone/>
            </a:pPr>
            <a:r>
              <a:rPr lang="ru-RU" dirty="0" smtClean="0"/>
              <a:t>2 группа. Решите уравнение: 6х + 9у = 2</a:t>
            </a:r>
          </a:p>
          <a:p>
            <a:pPr>
              <a:buNone/>
            </a:pPr>
            <a:r>
              <a:rPr lang="ru-RU" dirty="0" smtClean="0"/>
              <a:t>3 группа. Решите уравнение: 6х + 9у = 3</a:t>
            </a:r>
          </a:p>
          <a:p>
            <a:pPr>
              <a:buNone/>
            </a:pPr>
            <a:r>
              <a:rPr lang="ru-RU" dirty="0" smtClean="0"/>
              <a:t>4 группа. Решите уравнение:2х + 3у = 7</a:t>
            </a:r>
            <a:endParaRPr lang="ru-RU"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12</a:t>
            </a:fld>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3131840" y="5373216"/>
            <a:ext cx="6215163" cy="1569660"/>
          </a:xfrm>
          <a:prstGeom prst="rect">
            <a:avLst/>
          </a:prstGeom>
          <a:noFill/>
        </p:spPr>
        <p:txBody>
          <a:bodyPr wrap="none" rtlCol="0">
            <a:spAutoFit/>
          </a:bodyPr>
          <a:lstStyle/>
          <a:p>
            <a:r>
              <a:rPr lang="ru-RU" sz="3200" dirty="0" smtClean="0"/>
              <a:t>= 5·(31 – 11 · 2) – 4 · 11= 5 · 31+</a:t>
            </a:r>
          </a:p>
          <a:p>
            <a:r>
              <a:rPr lang="ru-RU" sz="3200" dirty="0" smtClean="0"/>
              <a:t>11· (- 14). х=5; у =- 14(частное</a:t>
            </a:r>
          </a:p>
          <a:p>
            <a:r>
              <a:rPr lang="ru-RU" sz="3200" dirty="0" smtClean="0"/>
              <a:t>решение)</a:t>
            </a:r>
            <a:endParaRPr lang="ru-RU" sz="3200" dirty="0"/>
          </a:p>
        </p:txBody>
      </p:sp>
      <p:sp>
        <p:nvSpPr>
          <p:cNvPr id="2" name="Заголовок 1"/>
          <p:cNvSpPr>
            <a:spLocks noGrp="1"/>
          </p:cNvSpPr>
          <p:nvPr>
            <p:ph type="title"/>
          </p:nvPr>
        </p:nvSpPr>
        <p:spPr/>
        <p:txBody>
          <a:bodyPr/>
          <a:lstStyle/>
          <a:p>
            <a:r>
              <a:rPr lang="ru-RU" dirty="0" smtClean="0"/>
              <a:t>Проверка.</a:t>
            </a:r>
            <a:endParaRPr lang="ru-RU" dirty="0"/>
          </a:p>
        </p:txBody>
      </p:sp>
      <p:sp>
        <p:nvSpPr>
          <p:cNvPr id="3" name="Содержимое 2"/>
          <p:cNvSpPr>
            <a:spLocks noGrp="1"/>
          </p:cNvSpPr>
          <p:nvPr>
            <p:ph idx="1"/>
          </p:nvPr>
        </p:nvSpPr>
        <p:spPr/>
        <p:txBody>
          <a:bodyPr/>
          <a:lstStyle/>
          <a:p>
            <a:r>
              <a:rPr lang="ru-RU" dirty="0" smtClean="0">
                <a:solidFill>
                  <a:srgbClr val="FF0000"/>
                </a:solidFill>
              </a:rPr>
              <a:t>Группа 1.</a:t>
            </a:r>
            <a:r>
              <a:rPr lang="ru-RU" dirty="0" smtClean="0"/>
              <a:t> Частное решение уравнения 31х + 11 у = 1 можно найти с помощью алгоритма Евклида:  31  11</a:t>
            </a:r>
          </a:p>
          <a:p>
            <a:pPr>
              <a:buNone/>
            </a:pPr>
            <a:r>
              <a:rPr lang="ru-RU" dirty="0" smtClean="0"/>
              <a:t>                       22  2</a:t>
            </a:r>
          </a:p>
          <a:p>
            <a:pPr>
              <a:buNone/>
            </a:pPr>
            <a:r>
              <a:rPr lang="ru-RU" dirty="0" smtClean="0"/>
              <a:t>                    11 9</a:t>
            </a:r>
          </a:p>
          <a:p>
            <a:pPr>
              <a:buNone/>
            </a:pPr>
            <a:r>
              <a:rPr lang="ru-RU" dirty="0" smtClean="0"/>
              <a:t>                      9 1</a:t>
            </a:r>
          </a:p>
          <a:p>
            <a:pPr>
              <a:buNone/>
            </a:pPr>
            <a:r>
              <a:rPr lang="ru-RU" dirty="0" smtClean="0"/>
              <a:t>                 9   2</a:t>
            </a:r>
          </a:p>
          <a:p>
            <a:pPr>
              <a:buNone/>
            </a:pPr>
            <a:r>
              <a:rPr lang="ru-RU" dirty="0" smtClean="0"/>
              <a:t>                  8   4</a:t>
            </a:r>
          </a:p>
          <a:p>
            <a:pPr>
              <a:buNone/>
            </a:pPr>
            <a:r>
              <a:rPr lang="ru-RU" dirty="0" smtClean="0"/>
              <a:t>                   1</a:t>
            </a:r>
          </a:p>
          <a:p>
            <a:pPr>
              <a:buNone/>
            </a:pPr>
            <a:endParaRPr lang="ru-RU" dirty="0"/>
          </a:p>
        </p:txBody>
      </p:sp>
      <p:cxnSp>
        <p:nvCxnSpPr>
          <p:cNvPr id="8" name="Прямая соединительная линия 7"/>
          <p:cNvCxnSpPr/>
          <p:nvPr/>
        </p:nvCxnSpPr>
        <p:spPr>
          <a:xfrm>
            <a:off x="3131840" y="2780928"/>
            <a:ext cx="0" cy="136815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a:off x="3131840" y="3140968"/>
            <a:ext cx="57606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2627784" y="3717032"/>
            <a:ext cx="5040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2843808" y="3933056"/>
            <a:ext cx="0" cy="151216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Прямая соединительная линия 18"/>
          <p:cNvCxnSpPr/>
          <p:nvPr/>
        </p:nvCxnSpPr>
        <p:spPr>
          <a:xfrm>
            <a:off x="2843808" y="4365104"/>
            <a:ext cx="50405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a:off x="2411760" y="4869160"/>
            <a:ext cx="3600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a:off x="2483768" y="5085184"/>
            <a:ext cx="0" cy="86409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a:off x="2483768" y="5661248"/>
            <a:ext cx="43204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a:off x="2123728" y="6093296"/>
            <a:ext cx="3600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427984" y="2780928"/>
            <a:ext cx="2382383" cy="584775"/>
          </a:xfrm>
          <a:prstGeom prst="rect">
            <a:avLst/>
          </a:prstGeom>
          <a:noFill/>
        </p:spPr>
        <p:txBody>
          <a:bodyPr wrap="none" rtlCol="0">
            <a:spAutoFit/>
          </a:bodyPr>
          <a:lstStyle/>
          <a:p>
            <a:r>
              <a:rPr lang="ru-RU" sz="3200" dirty="0" smtClean="0"/>
              <a:t>1 = 9 – 4 · 2</a:t>
            </a:r>
            <a:endParaRPr lang="ru-RU" sz="3200" dirty="0"/>
          </a:p>
        </p:txBody>
      </p:sp>
      <p:sp>
        <p:nvSpPr>
          <p:cNvPr id="34" name="TextBox 33"/>
          <p:cNvSpPr txBox="1"/>
          <p:nvPr/>
        </p:nvSpPr>
        <p:spPr>
          <a:xfrm>
            <a:off x="4427984" y="3356992"/>
            <a:ext cx="2579552" cy="584775"/>
          </a:xfrm>
          <a:prstGeom prst="rect">
            <a:avLst/>
          </a:prstGeom>
          <a:noFill/>
        </p:spPr>
        <p:txBody>
          <a:bodyPr wrap="none" rtlCol="0">
            <a:spAutoFit/>
          </a:bodyPr>
          <a:lstStyle/>
          <a:p>
            <a:r>
              <a:rPr lang="ru-RU" sz="3200" dirty="0" smtClean="0"/>
              <a:t>2 = 11 – 9 · 1</a:t>
            </a:r>
            <a:endParaRPr lang="ru-RU" sz="3200" dirty="0"/>
          </a:p>
        </p:txBody>
      </p:sp>
      <p:sp>
        <p:nvSpPr>
          <p:cNvPr id="35" name="TextBox 34"/>
          <p:cNvSpPr txBox="1"/>
          <p:nvPr/>
        </p:nvSpPr>
        <p:spPr>
          <a:xfrm>
            <a:off x="4427984" y="4077072"/>
            <a:ext cx="2807179" cy="584775"/>
          </a:xfrm>
          <a:prstGeom prst="rect">
            <a:avLst/>
          </a:prstGeom>
          <a:noFill/>
        </p:spPr>
        <p:txBody>
          <a:bodyPr wrap="none" rtlCol="0">
            <a:spAutoFit/>
          </a:bodyPr>
          <a:lstStyle/>
          <a:p>
            <a:r>
              <a:rPr lang="ru-RU" sz="3200" dirty="0" smtClean="0"/>
              <a:t>9 = 31 – 11 · 2</a:t>
            </a:r>
            <a:endParaRPr lang="ru-RU" sz="3200" dirty="0"/>
          </a:p>
        </p:txBody>
      </p:sp>
      <p:sp>
        <p:nvSpPr>
          <p:cNvPr id="36" name="Выгнутая влево стрелка 35"/>
          <p:cNvSpPr/>
          <p:nvPr/>
        </p:nvSpPr>
        <p:spPr>
          <a:xfrm rot="10477145">
            <a:off x="6922053" y="2814458"/>
            <a:ext cx="700494" cy="1009651"/>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37" name="TextBox 36"/>
          <p:cNvSpPr txBox="1"/>
          <p:nvPr/>
        </p:nvSpPr>
        <p:spPr>
          <a:xfrm>
            <a:off x="7596336" y="3140968"/>
            <a:ext cx="1324786" cy="369332"/>
          </a:xfrm>
          <a:prstGeom prst="rect">
            <a:avLst/>
          </a:prstGeom>
          <a:noFill/>
        </p:spPr>
        <p:txBody>
          <a:bodyPr wrap="none" rtlCol="0">
            <a:spAutoFit/>
          </a:bodyPr>
          <a:lstStyle/>
          <a:p>
            <a:r>
              <a:rPr lang="ru-RU" dirty="0" smtClean="0"/>
              <a:t>подставим</a:t>
            </a:r>
            <a:endParaRPr lang="ru-RU" dirty="0"/>
          </a:p>
        </p:txBody>
      </p:sp>
      <p:sp>
        <p:nvSpPr>
          <p:cNvPr id="38" name="TextBox 37"/>
          <p:cNvSpPr txBox="1"/>
          <p:nvPr/>
        </p:nvSpPr>
        <p:spPr>
          <a:xfrm>
            <a:off x="3077916" y="4869160"/>
            <a:ext cx="6066084" cy="584775"/>
          </a:xfrm>
          <a:prstGeom prst="rect">
            <a:avLst/>
          </a:prstGeom>
          <a:noFill/>
        </p:spPr>
        <p:txBody>
          <a:bodyPr wrap="none" rtlCol="0">
            <a:spAutoFit/>
          </a:bodyPr>
          <a:lstStyle/>
          <a:p>
            <a:r>
              <a:rPr lang="ru-RU" sz="3200" dirty="0" smtClean="0"/>
              <a:t>1 = 9 – 4 ·(11 – 9) = 5 · 9 – 4 ·11</a:t>
            </a:r>
            <a:endParaRPr lang="ru-RU" sz="3200" dirty="0"/>
          </a:p>
        </p:txBody>
      </p:sp>
      <p:sp>
        <p:nvSpPr>
          <p:cNvPr id="39" name="Выгнутая вправо стрелка 38"/>
          <p:cNvSpPr/>
          <p:nvPr/>
        </p:nvSpPr>
        <p:spPr>
          <a:xfrm>
            <a:off x="7236296" y="4149080"/>
            <a:ext cx="515496" cy="92812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40" name="Номер слайда 5"/>
          <p:cNvSpPr>
            <a:spLocks noGrp="1"/>
          </p:cNvSpPr>
          <p:nvPr>
            <p:ph type="sldNum" sz="quarter" idx="12"/>
          </p:nvPr>
        </p:nvSpPr>
        <p:spPr>
          <a:xfrm>
            <a:off x="4788024" y="3429000"/>
            <a:ext cx="3744416" cy="2304256"/>
          </a:xfrm>
        </p:spPr>
        <p:txBody>
          <a:bodyPr/>
          <a:lstStyle/>
          <a:p>
            <a:pPr>
              <a:defRPr/>
            </a:pPr>
            <a:endParaRPr lang="ru-RU" dirty="0"/>
          </a:p>
        </p:txBody>
      </p:sp>
      <p:sp>
        <p:nvSpPr>
          <p:cNvPr id="41" name="TextBox 40"/>
          <p:cNvSpPr txBox="1"/>
          <p:nvPr/>
        </p:nvSpPr>
        <p:spPr>
          <a:xfrm>
            <a:off x="7596336" y="4149080"/>
            <a:ext cx="1324786" cy="369332"/>
          </a:xfrm>
          <a:prstGeom prst="rect">
            <a:avLst/>
          </a:prstGeom>
          <a:noFill/>
        </p:spPr>
        <p:txBody>
          <a:bodyPr wrap="none" rtlCol="0">
            <a:spAutoFit/>
          </a:bodyPr>
          <a:lstStyle/>
          <a:p>
            <a:r>
              <a:rPr lang="ru-RU" dirty="0" smtClean="0"/>
              <a:t>подставим</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down)">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down)">
                                      <p:cBhvr>
                                        <p:cTn id="47" dur="500"/>
                                        <p:tgtEl>
                                          <p:spTgt spid="34"/>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wipe(down)">
                                      <p:cBhvr>
                                        <p:cTn id="52" dur="500"/>
                                        <p:tgtEl>
                                          <p:spTgt spid="35"/>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down)">
                                      <p:cBhvr>
                                        <p:cTn id="57" dur="500"/>
                                        <p:tgtEl>
                                          <p:spTgt spid="36"/>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wipe(down)">
                                      <p:cBhvr>
                                        <p:cTn id="62" dur="500"/>
                                        <p:tgtEl>
                                          <p:spTgt spid="37"/>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down)">
                                      <p:cBhvr>
                                        <p:cTn id="67" dur="500"/>
                                        <p:tgtEl>
                                          <p:spTgt spid="38"/>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down)">
                                      <p:cBhvr>
                                        <p:cTn id="72" dur="500"/>
                                        <p:tgtEl>
                                          <p:spTgt spid="39"/>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wipe(down)">
                                      <p:cBhvr>
                                        <p:cTn id="77" dur="500"/>
                                        <p:tgtEl>
                                          <p:spTgt spid="41"/>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42"/>
                                        </p:tgtEl>
                                        <p:attrNameLst>
                                          <p:attrName>style.visibility</p:attrName>
                                        </p:attrNameLst>
                                      </p:cBhvr>
                                      <p:to>
                                        <p:strVal val="visible"/>
                                      </p:to>
                                    </p:set>
                                    <p:animEffect transition="in" filter="wipe(down)">
                                      <p:cBhvr>
                                        <p:cTn id="82"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3" grpId="0" build="p"/>
      <p:bldP spid="33" grpId="0"/>
      <p:bldP spid="34" grpId="0"/>
      <p:bldP spid="35" grpId="0"/>
      <p:bldP spid="36" grpId="0" animBg="1"/>
      <p:bldP spid="37" grpId="0"/>
      <p:bldP spid="38" grpId="0"/>
      <p:bldP spid="39" grpId="0" animBg="1"/>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7"/>
            <a:ext cx="8472518" cy="5500726"/>
          </a:xfrm>
        </p:spPr>
        <p:txBody>
          <a:bodyPr/>
          <a:lstStyle/>
          <a:p>
            <a:r>
              <a:rPr lang="ru-RU" sz="2800" dirty="0" smtClean="0">
                <a:solidFill>
                  <a:srgbClr val="FF0000"/>
                </a:solidFill>
              </a:rPr>
              <a:t>Группа 2. </a:t>
            </a:r>
            <a:r>
              <a:rPr lang="ru-RU" sz="2800" dirty="0" smtClean="0"/>
              <a:t>6х + 9у = 2</a:t>
            </a:r>
          </a:p>
          <a:p>
            <a:pPr>
              <a:buNone/>
            </a:pPr>
            <a:r>
              <a:rPr lang="ru-RU" sz="2800" dirty="0" smtClean="0">
                <a:solidFill>
                  <a:srgbClr val="000000"/>
                </a:solidFill>
              </a:rPr>
              <a:t>(6х + 9у) </a:t>
            </a:r>
            <a:r>
              <a:rPr lang="ru-RU" sz="2800" dirty="0" smtClean="0">
                <a:solidFill>
                  <a:srgbClr val="000000"/>
                </a:solidFill>
                <a:latin typeface="Cambria Math"/>
                <a:ea typeface="Cambria Math"/>
              </a:rPr>
              <a:t>⫶ 3;  2 не делится на 3⟾ это уравнение не имеет решений.</a:t>
            </a:r>
          </a:p>
          <a:p>
            <a:pPr>
              <a:buNone/>
            </a:pPr>
            <a:r>
              <a:rPr lang="ru-RU" sz="2800" dirty="0" smtClean="0">
                <a:solidFill>
                  <a:srgbClr val="FF0000"/>
                </a:solidFill>
                <a:latin typeface="Cambria Math"/>
                <a:ea typeface="Cambria Math"/>
              </a:rPr>
              <a:t>  Группа 3. </a:t>
            </a:r>
            <a:r>
              <a:rPr lang="ru-RU" sz="2800" dirty="0" smtClean="0"/>
              <a:t>6х + 9у = 3. Разделим обе части уравнения на 3.</a:t>
            </a:r>
          </a:p>
          <a:p>
            <a:pPr>
              <a:buNone/>
            </a:pPr>
            <a:r>
              <a:rPr lang="ru-RU" sz="2800" dirty="0" smtClean="0"/>
              <a:t>    2х + 3у = 1. Частное решение: </a:t>
            </a:r>
            <a:r>
              <a:rPr lang="ru-RU" sz="2800" dirty="0" err="1" smtClean="0"/>
              <a:t>х</a:t>
            </a:r>
            <a:r>
              <a:rPr lang="ru-RU" sz="2800" dirty="0" smtClean="0"/>
              <a:t> = 5; у = - 3.</a:t>
            </a:r>
          </a:p>
          <a:p>
            <a:pPr>
              <a:buNone/>
            </a:pPr>
            <a:r>
              <a:rPr lang="ru-RU" sz="2800" dirty="0" smtClean="0"/>
              <a:t> 2х + 3у = 2 </a:t>
            </a:r>
            <a:r>
              <a:rPr lang="ru-RU" sz="2800" dirty="0" smtClean="0">
                <a:latin typeface="Cambria Math"/>
                <a:ea typeface="Cambria Math"/>
              </a:rPr>
              <a:t>∙ 5 + 3 ∙ (-3)</a:t>
            </a:r>
          </a:p>
          <a:p>
            <a:pPr>
              <a:buNone/>
            </a:pPr>
            <a:r>
              <a:rPr lang="ru-RU" sz="2800" dirty="0" smtClean="0">
                <a:latin typeface="Cambria Math"/>
                <a:ea typeface="Cambria Math"/>
              </a:rPr>
              <a:t>2 (</a:t>
            </a:r>
            <a:r>
              <a:rPr lang="ru-RU" sz="2800" dirty="0" err="1" smtClean="0">
                <a:latin typeface="Cambria Math"/>
                <a:ea typeface="Cambria Math"/>
              </a:rPr>
              <a:t>х</a:t>
            </a:r>
            <a:r>
              <a:rPr lang="ru-RU" sz="2800" dirty="0" smtClean="0">
                <a:latin typeface="Cambria Math"/>
                <a:ea typeface="Cambria Math"/>
              </a:rPr>
              <a:t> – 5) + 3 (у + 3) = 0. Сделаем замену:</a:t>
            </a:r>
          </a:p>
          <a:p>
            <a:pPr>
              <a:buNone/>
            </a:pPr>
            <a:r>
              <a:rPr lang="ru-RU" sz="2800" dirty="0" err="1" smtClean="0">
                <a:latin typeface="Cambria Math"/>
                <a:ea typeface="Cambria Math"/>
              </a:rPr>
              <a:t>х´=</a:t>
            </a:r>
            <a:r>
              <a:rPr lang="ru-RU" sz="2800" dirty="0" smtClean="0">
                <a:latin typeface="Cambria Math"/>
                <a:ea typeface="Cambria Math"/>
              </a:rPr>
              <a:t> </a:t>
            </a:r>
            <a:r>
              <a:rPr lang="ru-RU" sz="2800" dirty="0" err="1" smtClean="0">
                <a:latin typeface="Cambria Math"/>
                <a:ea typeface="Cambria Math"/>
              </a:rPr>
              <a:t>х</a:t>
            </a:r>
            <a:r>
              <a:rPr lang="ru-RU" sz="2800" dirty="0" smtClean="0">
                <a:latin typeface="Cambria Math"/>
                <a:ea typeface="Cambria Math"/>
              </a:rPr>
              <a:t> – 5, </a:t>
            </a:r>
            <a:r>
              <a:rPr lang="ru-RU" sz="2800" dirty="0" err="1" smtClean="0">
                <a:latin typeface="Cambria Math"/>
                <a:ea typeface="Cambria Math"/>
              </a:rPr>
              <a:t>у´=</a:t>
            </a:r>
            <a:r>
              <a:rPr lang="ru-RU" sz="2800" dirty="0" smtClean="0">
                <a:latin typeface="Cambria Math"/>
                <a:ea typeface="Cambria Math"/>
              </a:rPr>
              <a:t> у + 3; 2х´ + 3у´= 0; х´=-3</a:t>
            </a:r>
            <a:r>
              <a:rPr lang="en-US" sz="2800" dirty="0" smtClean="0">
                <a:latin typeface="Cambria Math"/>
                <a:ea typeface="Cambria Math"/>
              </a:rPr>
              <a:t>n, </a:t>
            </a:r>
            <a:r>
              <a:rPr lang="ru-RU" sz="2800" dirty="0" smtClean="0">
                <a:latin typeface="Cambria Math"/>
                <a:ea typeface="Cambria Math"/>
              </a:rPr>
              <a:t>у´=2</a:t>
            </a:r>
            <a:r>
              <a:rPr lang="en-US" sz="2800" dirty="0" smtClean="0">
                <a:latin typeface="Cambria Math"/>
                <a:ea typeface="Cambria Math"/>
              </a:rPr>
              <a:t>n</a:t>
            </a:r>
          </a:p>
          <a:p>
            <a:pPr>
              <a:buNone/>
            </a:pPr>
            <a:r>
              <a:rPr lang="ru-RU" sz="2800" dirty="0" smtClean="0">
                <a:latin typeface="Cambria Math"/>
                <a:ea typeface="Cambria Math"/>
              </a:rPr>
              <a:t>х = 5 + </a:t>
            </a:r>
            <a:r>
              <a:rPr lang="ru-RU" sz="2800" dirty="0" err="1" smtClean="0">
                <a:latin typeface="Cambria Math"/>
                <a:ea typeface="Cambria Math"/>
              </a:rPr>
              <a:t>х´=</a:t>
            </a:r>
            <a:r>
              <a:rPr lang="ru-RU" sz="2800" dirty="0" smtClean="0">
                <a:latin typeface="Cambria Math"/>
                <a:ea typeface="Cambria Math"/>
              </a:rPr>
              <a:t> 5 – 3</a:t>
            </a:r>
            <a:r>
              <a:rPr lang="en-US" sz="2800" dirty="0" smtClean="0">
                <a:latin typeface="Cambria Math"/>
                <a:ea typeface="Cambria Math"/>
              </a:rPr>
              <a:t>n</a:t>
            </a:r>
            <a:r>
              <a:rPr lang="ru-RU" sz="2800" dirty="0" smtClean="0">
                <a:latin typeface="Cambria Math"/>
                <a:ea typeface="Cambria Math"/>
              </a:rPr>
              <a:t>; у = -3 + </a:t>
            </a:r>
            <a:r>
              <a:rPr lang="ru-RU" sz="2800" dirty="0" err="1" smtClean="0">
                <a:latin typeface="Cambria Math"/>
                <a:ea typeface="Cambria Math"/>
              </a:rPr>
              <a:t>у´=</a:t>
            </a:r>
            <a:r>
              <a:rPr lang="ru-RU" sz="2800" dirty="0" smtClean="0">
                <a:latin typeface="Cambria Math"/>
                <a:ea typeface="Cambria Math"/>
              </a:rPr>
              <a:t> -3 + 2</a:t>
            </a:r>
            <a:r>
              <a:rPr lang="en-US" sz="2800" dirty="0" smtClean="0">
                <a:latin typeface="Cambria Math"/>
                <a:ea typeface="Cambria Math"/>
              </a:rPr>
              <a:t>n.</a:t>
            </a:r>
          </a:p>
          <a:p>
            <a:pPr>
              <a:buNone/>
            </a:pPr>
            <a:r>
              <a:rPr lang="en-US" sz="2800" dirty="0" smtClean="0">
                <a:latin typeface="Cambria Math"/>
                <a:ea typeface="Cambria Math"/>
              </a:rPr>
              <a:t>           </a:t>
            </a:r>
            <a:r>
              <a:rPr lang="ru-RU" sz="2800" dirty="0" smtClean="0">
                <a:latin typeface="Cambria Math"/>
                <a:ea typeface="Cambria Math"/>
              </a:rPr>
              <a:t>Ответ: (5 – 3</a:t>
            </a:r>
            <a:r>
              <a:rPr lang="en-US" sz="2800" dirty="0" smtClean="0">
                <a:latin typeface="Cambria Math"/>
                <a:ea typeface="Cambria Math"/>
              </a:rPr>
              <a:t>n</a:t>
            </a:r>
            <a:r>
              <a:rPr lang="ru-RU" sz="2800" dirty="0" smtClean="0">
                <a:latin typeface="Cambria Math"/>
                <a:ea typeface="Cambria Math"/>
              </a:rPr>
              <a:t>; -3 + 2</a:t>
            </a:r>
            <a:r>
              <a:rPr lang="en-US" sz="2800" dirty="0" smtClean="0">
                <a:latin typeface="Cambria Math"/>
                <a:ea typeface="Cambria Math"/>
              </a:rPr>
              <a:t>n)</a:t>
            </a:r>
            <a:r>
              <a:rPr lang="ru-RU" sz="2800" dirty="0" smtClean="0">
                <a:latin typeface="Cambria Math"/>
                <a:ea typeface="Cambria Math"/>
              </a:rPr>
              <a:t>, </a:t>
            </a:r>
            <a:endParaRPr lang="ru-RU" sz="2800"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14</a:t>
            </a:fld>
            <a:endParaRPr lang="ru-RU"/>
          </a:p>
        </p:txBody>
      </p:sp>
      <p:graphicFrame>
        <p:nvGraphicFramePr>
          <p:cNvPr id="28675" name="Object 22"/>
          <p:cNvGraphicFramePr>
            <a:graphicFrameLocks noChangeAspect="1"/>
          </p:cNvGraphicFramePr>
          <p:nvPr/>
        </p:nvGraphicFramePr>
        <p:xfrm>
          <a:off x="5286380" y="5429264"/>
          <a:ext cx="785818" cy="367309"/>
        </p:xfrm>
        <a:graphic>
          <a:graphicData uri="http://schemas.openxmlformats.org/presentationml/2006/ole">
            <p:oleObj spid="_x0000_s28677" name="Формула" r:id="rId3" imgW="406224" imgH="190417"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down)">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down)">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28675"/>
                                        </p:tgtEl>
                                        <p:attrNameLst>
                                          <p:attrName>style.visibility</p:attrName>
                                        </p:attrNameLst>
                                      </p:cBhvr>
                                      <p:to>
                                        <p:strVal val="visible"/>
                                      </p:to>
                                    </p:set>
                                    <p:animEffect transition="in" filter="wipe(down)">
                                      <p:cBhvr>
                                        <p:cTn id="52" dur="500"/>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29600" cy="5768997"/>
          </a:xfrm>
        </p:spPr>
        <p:txBody>
          <a:bodyPr/>
          <a:lstStyle/>
          <a:p>
            <a:r>
              <a:rPr lang="ru-RU" dirty="0" smtClean="0">
                <a:solidFill>
                  <a:srgbClr val="FF0000"/>
                </a:solidFill>
              </a:rPr>
              <a:t>Группа 4. </a:t>
            </a:r>
            <a:r>
              <a:rPr lang="ru-RU" dirty="0" smtClean="0">
                <a:solidFill>
                  <a:srgbClr val="000000"/>
                </a:solidFill>
              </a:rPr>
              <a:t>2х + 3у = 7</a:t>
            </a:r>
          </a:p>
          <a:p>
            <a:pPr>
              <a:buNone/>
            </a:pPr>
            <a:r>
              <a:rPr lang="ru-RU" dirty="0" smtClean="0">
                <a:solidFill>
                  <a:srgbClr val="000000"/>
                </a:solidFill>
              </a:rPr>
              <a:t>Частное решение </a:t>
            </a:r>
            <a:r>
              <a:rPr lang="ru-RU" dirty="0" err="1" smtClean="0">
                <a:solidFill>
                  <a:srgbClr val="000000"/>
                </a:solidFill>
              </a:rPr>
              <a:t>х</a:t>
            </a:r>
            <a:r>
              <a:rPr lang="ru-RU" dirty="0" smtClean="0">
                <a:solidFill>
                  <a:srgbClr val="000000"/>
                </a:solidFill>
              </a:rPr>
              <a:t> = 2; у = 1</a:t>
            </a:r>
          </a:p>
          <a:p>
            <a:pPr>
              <a:buNone/>
            </a:pPr>
            <a:r>
              <a:rPr lang="ru-RU" dirty="0" smtClean="0">
                <a:solidFill>
                  <a:srgbClr val="000000"/>
                </a:solidFill>
              </a:rPr>
              <a:t>Решение соответствующего однородного уравнения: </a:t>
            </a:r>
            <a:r>
              <a:rPr lang="ru-RU" dirty="0" err="1" smtClean="0">
                <a:solidFill>
                  <a:srgbClr val="000000"/>
                </a:solidFill>
              </a:rPr>
              <a:t>х</a:t>
            </a:r>
            <a:r>
              <a:rPr lang="ru-RU" dirty="0" smtClean="0">
                <a:solidFill>
                  <a:srgbClr val="000000"/>
                </a:solidFill>
              </a:rPr>
              <a:t> = 3</a:t>
            </a:r>
            <a:r>
              <a:rPr lang="en-US" dirty="0" smtClean="0">
                <a:solidFill>
                  <a:srgbClr val="000000"/>
                </a:solidFill>
              </a:rPr>
              <a:t>n</a:t>
            </a:r>
            <a:r>
              <a:rPr lang="ru-RU" dirty="0" smtClean="0">
                <a:solidFill>
                  <a:srgbClr val="000000"/>
                </a:solidFill>
              </a:rPr>
              <a:t>; у = - 2</a:t>
            </a:r>
            <a:r>
              <a:rPr lang="en-US" dirty="0" smtClean="0">
                <a:solidFill>
                  <a:srgbClr val="000000"/>
                </a:solidFill>
              </a:rPr>
              <a:t>n</a:t>
            </a:r>
            <a:r>
              <a:rPr lang="ru-RU" dirty="0" smtClean="0">
                <a:solidFill>
                  <a:srgbClr val="000000"/>
                </a:solidFill>
              </a:rPr>
              <a:t>.</a:t>
            </a:r>
          </a:p>
          <a:p>
            <a:pPr>
              <a:buNone/>
            </a:pPr>
            <a:r>
              <a:rPr lang="ru-RU" dirty="0" smtClean="0">
                <a:solidFill>
                  <a:srgbClr val="000000"/>
                </a:solidFill>
              </a:rPr>
              <a:t>Ответ: (2 + 3</a:t>
            </a:r>
            <a:r>
              <a:rPr lang="en-US" dirty="0" smtClean="0">
                <a:solidFill>
                  <a:srgbClr val="000000"/>
                </a:solidFill>
              </a:rPr>
              <a:t>n</a:t>
            </a:r>
            <a:r>
              <a:rPr lang="ru-RU" dirty="0" smtClean="0">
                <a:solidFill>
                  <a:srgbClr val="000000"/>
                </a:solidFill>
              </a:rPr>
              <a:t>; 1 - 2</a:t>
            </a:r>
            <a:r>
              <a:rPr lang="en-US" dirty="0" smtClean="0">
                <a:solidFill>
                  <a:srgbClr val="000000"/>
                </a:solidFill>
              </a:rPr>
              <a:t>n</a:t>
            </a:r>
            <a:r>
              <a:rPr lang="ru-RU" dirty="0" smtClean="0">
                <a:solidFill>
                  <a:srgbClr val="000000"/>
                </a:solidFill>
              </a:rPr>
              <a:t>), </a:t>
            </a:r>
            <a:endParaRPr lang="ru-RU" dirty="0">
              <a:solidFill>
                <a:srgbClr val="FF0000"/>
              </a:solidFill>
            </a:endParaRPr>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15</a:t>
            </a:fld>
            <a:endParaRPr lang="ru-RU"/>
          </a:p>
        </p:txBody>
      </p:sp>
      <p:graphicFrame>
        <p:nvGraphicFramePr>
          <p:cNvPr id="29698" name="Object 22"/>
          <p:cNvGraphicFramePr>
            <a:graphicFrameLocks noChangeAspect="1"/>
          </p:cNvGraphicFramePr>
          <p:nvPr/>
        </p:nvGraphicFramePr>
        <p:xfrm>
          <a:off x="4357686" y="2686042"/>
          <a:ext cx="1000132" cy="466729"/>
        </p:xfrm>
        <a:graphic>
          <a:graphicData uri="http://schemas.openxmlformats.org/presentationml/2006/ole">
            <p:oleObj spid="_x0000_s29700" name="Формула" r:id="rId3" imgW="406224" imgH="190417" progId="Equation.3">
              <p:embed/>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Другой способ решения.</a:t>
            </a:r>
            <a:endParaRPr lang="ru-RU" dirty="0"/>
          </a:p>
        </p:txBody>
      </p:sp>
      <p:sp>
        <p:nvSpPr>
          <p:cNvPr id="3" name="Содержимое 2"/>
          <p:cNvSpPr>
            <a:spLocks noGrp="1"/>
          </p:cNvSpPr>
          <p:nvPr>
            <p:ph idx="1"/>
          </p:nvPr>
        </p:nvSpPr>
        <p:spPr>
          <a:xfrm>
            <a:off x="457200" y="1600201"/>
            <a:ext cx="8229600" cy="1543048"/>
          </a:xfrm>
        </p:spPr>
        <p:txBody>
          <a:bodyPr/>
          <a:lstStyle/>
          <a:p>
            <a:r>
              <a:rPr lang="ru-RU" dirty="0" smtClean="0"/>
              <a:t>2х + 3у = 7</a:t>
            </a:r>
          </a:p>
          <a:p>
            <a:pPr>
              <a:buNone/>
            </a:pPr>
            <a:r>
              <a:rPr lang="ru-RU" dirty="0" smtClean="0"/>
              <a:t>  </a:t>
            </a:r>
            <a:r>
              <a:rPr lang="ru-RU" dirty="0" err="1" smtClean="0"/>
              <a:t>х</a:t>
            </a:r>
            <a:r>
              <a:rPr lang="ru-RU" dirty="0" smtClean="0"/>
              <a:t> = </a:t>
            </a:r>
          </a:p>
          <a:p>
            <a:pPr>
              <a:buNone/>
            </a:pPr>
            <a:endParaRPr lang="ru-RU" dirty="0" smtClean="0"/>
          </a:p>
          <a:p>
            <a:pPr>
              <a:buNone/>
            </a:pPr>
            <a:endParaRPr lang="ru-RU"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16</a:t>
            </a:fld>
            <a:endParaRPr lang="ru-RU"/>
          </a:p>
        </p:txBody>
      </p:sp>
      <p:sp>
        <p:nvSpPr>
          <p:cNvPr id="30726"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0725" name="Picture 5"/>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57290" y="2214554"/>
            <a:ext cx="2886075" cy="619125"/>
          </a:xfrm>
          <a:prstGeom prst="rect">
            <a:avLst/>
          </a:prstGeom>
          <a:noFill/>
        </p:spPr>
      </p:pic>
      <p:sp>
        <p:nvSpPr>
          <p:cNvPr id="13" name="TextBox 12"/>
          <p:cNvSpPr txBox="1"/>
          <p:nvPr/>
        </p:nvSpPr>
        <p:spPr>
          <a:xfrm>
            <a:off x="4357686" y="2285992"/>
            <a:ext cx="883575" cy="369332"/>
          </a:xfrm>
          <a:prstGeom prst="rect">
            <a:avLst/>
          </a:prstGeom>
          <a:noFill/>
        </p:spPr>
        <p:txBody>
          <a:bodyPr wrap="none" rtlCol="0">
            <a:spAutoFit/>
          </a:bodyPr>
          <a:lstStyle/>
          <a:p>
            <a:r>
              <a:rPr lang="ru-RU" dirty="0" smtClean="0"/>
              <a:t>3 – у +</a:t>
            </a:r>
            <a:endParaRPr lang="ru-RU" dirty="0"/>
          </a:p>
        </p:txBody>
      </p:sp>
      <p:sp>
        <p:nvSpPr>
          <p:cNvPr id="30728"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0727" name="Picture 7"/>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5214942" y="2143116"/>
            <a:ext cx="571500" cy="619125"/>
          </a:xfrm>
          <a:prstGeom prst="rect">
            <a:avLst/>
          </a:prstGeom>
          <a:noFill/>
        </p:spPr>
      </p:pic>
      <p:sp>
        <p:nvSpPr>
          <p:cNvPr id="30730" name="Rectangle 1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0729" name="Picture 9"/>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429388" y="2214554"/>
            <a:ext cx="571500" cy="619125"/>
          </a:xfrm>
          <a:prstGeom prst="rect">
            <a:avLst/>
          </a:prstGeom>
          <a:noFill/>
        </p:spPr>
      </p:pic>
      <p:sp>
        <p:nvSpPr>
          <p:cNvPr id="18" name="TextBox 17"/>
          <p:cNvSpPr txBox="1"/>
          <p:nvPr/>
        </p:nvSpPr>
        <p:spPr>
          <a:xfrm>
            <a:off x="5857884" y="2285992"/>
            <a:ext cx="312906" cy="369332"/>
          </a:xfrm>
          <a:prstGeom prst="rect">
            <a:avLst/>
          </a:prstGeom>
          <a:noFill/>
        </p:spPr>
        <p:txBody>
          <a:bodyPr wrap="none" rtlCol="0">
            <a:spAutoFit/>
          </a:bodyPr>
          <a:lstStyle/>
          <a:p>
            <a:r>
              <a:rPr lang="ru-RU" dirty="0" smtClean="0"/>
              <a:t>; </a:t>
            </a:r>
            <a:endParaRPr lang="ru-RU" dirty="0"/>
          </a:p>
        </p:txBody>
      </p:sp>
      <p:sp>
        <p:nvSpPr>
          <p:cNvPr id="19" name="TextBox 18"/>
          <p:cNvSpPr txBox="1"/>
          <p:nvPr/>
        </p:nvSpPr>
        <p:spPr>
          <a:xfrm>
            <a:off x="7072330" y="2285992"/>
            <a:ext cx="620683" cy="461665"/>
          </a:xfrm>
          <a:prstGeom prst="rect">
            <a:avLst/>
          </a:prstGeom>
          <a:noFill/>
        </p:spPr>
        <p:txBody>
          <a:bodyPr wrap="none" rtlCol="0">
            <a:spAutoFit/>
          </a:bodyPr>
          <a:lstStyle/>
          <a:p>
            <a:r>
              <a:rPr lang="ru-RU" sz="2400" dirty="0" smtClean="0"/>
              <a:t>= </a:t>
            </a:r>
            <a:r>
              <a:rPr lang="en-US" sz="2400" dirty="0" smtClean="0"/>
              <a:t>n</a:t>
            </a:r>
            <a:endParaRPr lang="ru-RU" sz="2400" dirty="0"/>
          </a:p>
        </p:txBody>
      </p:sp>
      <p:sp>
        <p:nvSpPr>
          <p:cNvPr id="20" name="TextBox 19"/>
          <p:cNvSpPr txBox="1"/>
          <p:nvPr/>
        </p:nvSpPr>
        <p:spPr>
          <a:xfrm>
            <a:off x="857224" y="3500438"/>
            <a:ext cx="5695790" cy="1200329"/>
          </a:xfrm>
          <a:prstGeom prst="rect">
            <a:avLst/>
          </a:prstGeom>
          <a:noFill/>
        </p:spPr>
        <p:txBody>
          <a:bodyPr wrap="none" rtlCol="0">
            <a:spAutoFit/>
          </a:bodyPr>
          <a:lstStyle/>
          <a:p>
            <a:r>
              <a:rPr lang="ru-RU" sz="2400" dirty="0" smtClean="0"/>
              <a:t>у = 1 – 2</a:t>
            </a:r>
            <a:r>
              <a:rPr lang="en-US" sz="2400" dirty="0" smtClean="0"/>
              <a:t>n </a:t>
            </a:r>
            <a:r>
              <a:rPr lang="ru-RU" sz="2400" dirty="0" smtClean="0"/>
              <a:t>;  </a:t>
            </a:r>
            <a:r>
              <a:rPr lang="ru-RU" sz="2400" dirty="0" err="1" smtClean="0"/>
              <a:t>х</a:t>
            </a:r>
            <a:r>
              <a:rPr lang="ru-RU" sz="2400" dirty="0" smtClean="0"/>
              <a:t> = 3 – (1 – 2</a:t>
            </a:r>
            <a:r>
              <a:rPr lang="en-US" sz="2400" dirty="0" smtClean="0"/>
              <a:t>n) + n = 2 + 3n</a:t>
            </a:r>
          </a:p>
          <a:p>
            <a:endParaRPr lang="en-US" sz="2400" dirty="0" smtClean="0"/>
          </a:p>
          <a:p>
            <a:r>
              <a:rPr lang="ru-RU" sz="2400" dirty="0" smtClean="0"/>
              <a:t>Ответ: (2 + 3</a:t>
            </a:r>
            <a:r>
              <a:rPr lang="en-US" sz="2400" dirty="0" smtClean="0"/>
              <a:t>n; 1 – 2n)</a:t>
            </a:r>
            <a:r>
              <a:rPr lang="ru-RU" sz="2400" dirty="0" smtClean="0"/>
              <a:t>, </a:t>
            </a:r>
            <a:r>
              <a:rPr lang="en-US" sz="2400" dirty="0" smtClean="0"/>
              <a:t> </a:t>
            </a:r>
            <a:endParaRPr lang="ru-RU" sz="2400" dirty="0"/>
          </a:p>
        </p:txBody>
      </p:sp>
      <p:graphicFrame>
        <p:nvGraphicFramePr>
          <p:cNvPr id="30731" name="Object 22"/>
          <p:cNvGraphicFramePr>
            <a:graphicFrameLocks noChangeAspect="1"/>
          </p:cNvGraphicFramePr>
          <p:nvPr/>
        </p:nvGraphicFramePr>
        <p:xfrm>
          <a:off x="4214810" y="4286256"/>
          <a:ext cx="938898" cy="438153"/>
        </p:xfrm>
        <a:graphic>
          <a:graphicData uri="http://schemas.openxmlformats.org/presentationml/2006/ole">
            <p:oleObj spid="_x0000_s30733" name="Формула" r:id="rId5" imgW="406224" imgH="190417" progId="Equation.3">
              <p:embed/>
            </p:oleObj>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WordArt 4"/>
          <p:cNvSpPr>
            <a:spLocks noChangeArrowheads="1" noChangeShapeType="1" noTextEdit="1"/>
          </p:cNvSpPr>
          <p:nvPr/>
        </p:nvSpPr>
        <p:spPr bwMode="auto">
          <a:xfrm>
            <a:off x="395288" y="333375"/>
            <a:ext cx="8229600" cy="719138"/>
          </a:xfrm>
          <a:prstGeom prst="rect">
            <a:avLst/>
          </a:prstGeom>
          <a:solidFill>
            <a:srgbClr val="00B0F0"/>
          </a:solidFill>
        </p:spPr>
        <p:txBody>
          <a:bodyPr wrap="none" fromWordArt="1">
            <a:prstTxWarp prst="textPlain">
              <a:avLst>
                <a:gd name="adj" fmla="val 50000"/>
              </a:avLst>
            </a:prstTxWarp>
          </a:bodyPr>
          <a:lstStyle/>
          <a:p>
            <a:pPr algn="r"/>
            <a:r>
              <a:rPr lang="ru-RU" sz="3600" kern="10" dirty="0" err="1">
                <a:ln w="19050" cap="sq">
                  <a:solidFill>
                    <a:schemeClr val="tx1"/>
                  </a:solidFill>
                  <a:round/>
                  <a:headEnd type="none" w="sm" len="sm"/>
                  <a:tailEnd type="none" w="sm" len="sm"/>
                </a:ln>
                <a:solidFill>
                  <a:srgbClr val="92D050"/>
                </a:solidFill>
                <a:effectLst>
                  <a:outerShdw dist="35921" dir="2700000" algn="ctr" rotWithShape="0">
                    <a:srgbClr val="990000"/>
                  </a:outerShdw>
                </a:effectLst>
                <a:latin typeface="Impact"/>
              </a:rPr>
              <a:t>Диофантовы</a:t>
            </a:r>
            <a:r>
              <a:rPr lang="ru-RU" sz="3600" kern="10" dirty="0">
                <a:ln w="19050" cap="sq">
                  <a:solidFill>
                    <a:schemeClr val="tx1"/>
                  </a:solidFill>
                  <a:round/>
                  <a:headEnd type="none" w="sm" len="sm"/>
                  <a:tailEnd type="none" w="sm" len="sm"/>
                </a:ln>
                <a:solidFill>
                  <a:srgbClr val="92D050"/>
                </a:solidFill>
                <a:effectLst>
                  <a:outerShdw dist="35921" dir="2700000" algn="ctr" rotWithShape="0">
                    <a:srgbClr val="990000"/>
                  </a:outerShdw>
                </a:effectLst>
                <a:latin typeface="Impact"/>
              </a:rPr>
              <a:t> уравнения высших степеней.</a:t>
            </a:r>
          </a:p>
        </p:txBody>
      </p:sp>
      <p:sp>
        <p:nvSpPr>
          <p:cNvPr id="430085" name="Text Box 5"/>
          <p:cNvSpPr txBox="1">
            <a:spLocks noChangeArrowheads="1"/>
          </p:cNvSpPr>
          <p:nvPr/>
        </p:nvSpPr>
        <p:spPr bwMode="auto">
          <a:xfrm>
            <a:off x="0" y="1557338"/>
            <a:ext cx="7200900" cy="457200"/>
          </a:xfrm>
          <a:prstGeom prst="rect">
            <a:avLst/>
          </a:prstGeom>
          <a:noFill/>
          <a:ln w="12700" cap="sq">
            <a:noFill/>
            <a:miter lim="800000"/>
            <a:headEnd type="none" w="sm" len="sm"/>
            <a:tailEnd type="none" w="sm" len="sm"/>
          </a:ln>
          <a:effectLst/>
        </p:spPr>
        <p:txBody>
          <a:bodyPr>
            <a:spAutoFit/>
          </a:bodyPr>
          <a:lstStyle/>
          <a:p>
            <a:pPr eaLnBrk="0" hangingPunct="0">
              <a:spcBef>
                <a:spcPct val="50000"/>
              </a:spcBef>
              <a:defRPr/>
            </a:pPr>
            <a:r>
              <a:rPr lang="ru-RU" sz="2400" b="1" dirty="0">
                <a:solidFill>
                  <a:srgbClr val="FF3300"/>
                </a:solidFill>
                <a:effectLst>
                  <a:outerShdw blurRad="38100" dist="38100" dir="2700000" algn="tl">
                    <a:srgbClr val="000000"/>
                  </a:outerShdw>
                </a:effectLst>
                <a:latin typeface="Tahoma" pitchFamily="34" charset="0"/>
              </a:rPr>
              <a:t>  1. Метод разложения на множители</a:t>
            </a:r>
            <a:r>
              <a:rPr lang="ru-RU" sz="2400" dirty="0">
                <a:solidFill>
                  <a:srgbClr val="FF3300"/>
                </a:solidFill>
                <a:effectLst>
                  <a:outerShdw blurRad="38100" dist="38100" dir="2700000" algn="tl">
                    <a:srgbClr val="000000"/>
                  </a:outerShdw>
                </a:effectLst>
                <a:latin typeface="Tahoma" pitchFamily="34" charset="0"/>
              </a:rPr>
              <a:t> </a:t>
            </a:r>
          </a:p>
        </p:txBody>
      </p:sp>
      <p:sp>
        <p:nvSpPr>
          <p:cNvPr id="430088" name="Text Box 8"/>
          <p:cNvSpPr txBox="1">
            <a:spLocks noChangeArrowheads="1"/>
          </p:cNvSpPr>
          <p:nvPr/>
        </p:nvSpPr>
        <p:spPr bwMode="auto">
          <a:xfrm>
            <a:off x="250825" y="2205038"/>
            <a:ext cx="8893175" cy="2585323"/>
          </a:xfrm>
          <a:prstGeom prst="rect">
            <a:avLst/>
          </a:prstGeom>
          <a:noFill/>
          <a:ln w="12700" cap="sq">
            <a:noFill/>
            <a:miter lim="800000"/>
            <a:headEnd type="none" w="sm" len="sm"/>
            <a:tailEnd type="none" w="sm" len="sm"/>
          </a:ln>
          <a:effectLst/>
        </p:spPr>
        <p:txBody>
          <a:bodyPr>
            <a:spAutoFit/>
          </a:bodyPr>
          <a:lstStyle/>
          <a:p>
            <a:pPr eaLnBrk="0" hangingPunct="0">
              <a:defRPr/>
            </a:pPr>
            <a:r>
              <a:rPr lang="ru-RU" b="1" u="sng" dirty="0" smtClean="0">
                <a:latin typeface="Times New Roman" pitchFamily="18" charset="0"/>
                <a:cs typeface="Times New Roman" pitchFamily="18" charset="0"/>
              </a:rPr>
              <a:t>Задача 1.</a:t>
            </a:r>
          </a:p>
          <a:p>
            <a:pPr eaLnBrk="0" hangingPunct="0">
              <a:defRPr/>
            </a:pPr>
            <a:r>
              <a:rPr lang="ru-RU" dirty="0" smtClean="0">
                <a:latin typeface="Times New Roman" pitchFamily="18" charset="0"/>
                <a:cs typeface="Times New Roman" pitchFamily="18" charset="0"/>
              </a:rPr>
              <a:t>Доказать</a:t>
            </a:r>
            <a:r>
              <a:rPr lang="ru-RU" dirty="0">
                <a:latin typeface="Times New Roman" pitchFamily="18" charset="0"/>
                <a:cs typeface="Times New Roman" pitchFamily="18" charset="0"/>
              </a:rPr>
              <a:t>: что уравнение   (</a:t>
            </a:r>
            <a:r>
              <a:rPr lang="ru-RU" i="1" dirty="0" err="1">
                <a:latin typeface="Times New Roman" pitchFamily="18" charset="0"/>
                <a:cs typeface="Times New Roman" pitchFamily="18" charset="0"/>
              </a:rPr>
              <a:t>x</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y</a:t>
            </a:r>
            <a:r>
              <a:rPr lang="ru-RU" dirty="0">
                <a:latin typeface="Times New Roman" pitchFamily="18" charset="0"/>
                <a:cs typeface="Times New Roman" pitchFamily="18" charset="0"/>
              </a:rPr>
              <a:t>)</a:t>
            </a:r>
            <a:r>
              <a:rPr lang="ru-RU" baseline="30000" dirty="0">
                <a:latin typeface="Times New Roman" pitchFamily="18" charset="0"/>
                <a:cs typeface="Times New Roman" pitchFamily="18" charset="0"/>
              </a:rPr>
              <a:t>3</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y</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z</a:t>
            </a:r>
            <a:r>
              <a:rPr lang="ru-RU" dirty="0">
                <a:latin typeface="Times New Roman" pitchFamily="18" charset="0"/>
                <a:cs typeface="Times New Roman" pitchFamily="18" charset="0"/>
              </a:rPr>
              <a:t>)</a:t>
            </a:r>
            <a:r>
              <a:rPr lang="ru-RU" baseline="30000" dirty="0">
                <a:latin typeface="Times New Roman" pitchFamily="18" charset="0"/>
                <a:cs typeface="Times New Roman" pitchFamily="18" charset="0"/>
              </a:rPr>
              <a:t>3</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z</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x</a:t>
            </a:r>
            <a:r>
              <a:rPr lang="ru-RU" dirty="0">
                <a:latin typeface="Times New Roman" pitchFamily="18" charset="0"/>
                <a:cs typeface="Times New Roman" pitchFamily="18" charset="0"/>
              </a:rPr>
              <a:t>)</a:t>
            </a:r>
            <a:r>
              <a:rPr lang="ru-RU" baseline="30000" dirty="0">
                <a:latin typeface="Times New Roman" pitchFamily="18" charset="0"/>
                <a:cs typeface="Times New Roman" pitchFamily="18" charset="0"/>
              </a:rPr>
              <a:t>3</a:t>
            </a:r>
            <a:r>
              <a:rPr lang="ru-RU" dirty="0">
                <a:latin typeface="Times New Roman" pitchFamily="18" charset="0"/>
                <a:cs typeface="Times New Roman" pitchFamily="18" charset="0"/>
              </a:rPr>
              <a:t> = 30 </a:t>
            </a:r>
          </a:p>
          <a:p>
            <a:pPr eaLnBrk="0" hangingPunct="0">
              <a:defRPr/>
            </a:pPr>
            <a:r>
              <a:rPr lang="ru-RU" dirty="0">
                <a:latin typeface="Times New Roman" pitchFamily="18" charset="0"/>
                <a:cs typeface="Times New Roman" pitchFamily="18" charset="0"/>
              </a:rPr>
              <a:t>не имеет решений в целых числах. </a:t>
            </a:r>
          </a:p>
          <a:p>
            <a:pPr eaLnBrk="0" hangingPunct="0">
              <a:defRPr/>
            </a:pPr>
            <a:r>
              <a:rPr lang="ru-RU" dirty="0">
                <a:latin typeface="Times New Roman" pitchFamily="18" charset="0"/>
                <a:cs typeface="Times New Roman" pitchFamily="18" charset="0"/>
              </a:rPr>
              <a:t>Решение: </a:t>
            </a:r>
          </a:p>
          <a:p>
            <a:pPr eaLnBrk="0" hangingPunct="0">
              <a:defRPr/>
            </a:pPr>
            <a:r>
              <a:rPr lang="ru-RU" dirty="0">
                <a:latin typeface="Times New Roman" pitchFamily="18" charset="0"/>
                <a:cs typeface="Times New Roman" pitchFamily="18" charset="0"/>
              </a:rPr>
              <a:t>Разложив левую часть на множители, приведем уравнение к виду </a:t>
            </a:r>
          </a:p>
          <a:p>
            <a:pPr eaLnBrk="0" hangingPunct="0">
              <a:defRPr/>
            </a:pPr>
            <a:r>
              <a:rPr lang="ru-RU" dirty="0">
                <a:latin typeface="Times New Roman" pitchFamily="18" charset="0"/>
                <a:cs typeface="Times New Roman" pitchFamily="18" charset="0"/>
              </a:rPr>
              <a:t>(</a:t>
            </a:r>
            <a:r>
              <a:rPr lang="ru-RU" i="1" dirty="0" err="1">
                <a:latin typeface="Times New Roman" pitchFamily="18" charset="0"/>
                <a:cs typeface="Times New Roman" pitchFamily="18" charset="0"/>
              </a:rPr>
              <a:t>x</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y</a:t>
            </a:r>
            <a:r>
              <a:rPr lang="ru-RU" dirty="0">
                <a:latin typeface="Times New Roman" pitchFamily="18" charset="0"/>
                <a:cs typeface="Times New Roman" pitchFamily="18" charset="0"/>
              </a:rPr>
              <a:t>)(</a:t>
            </a:r>
            <a:r>
              <a:rPr lang="ru-RU" i="1" dirty="0" err="1">
                <a:latin typeface="Times New Roman" pitchFamily="18" charset="0"/>
                <a:cs typeface="Times New Roman" pitchFamily="18" charset="0"/>
              </a:rPr>
              <a:t>y</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z</a:t>
            </a:r>
            <a:r>
              <a:rPr lang="ru-RU" dirty="0">
                <a:latin typeface="Times New Roman" pitchFamily="18" charset="0"/>
                <a:cs typeface="Times New Roman" pitchFamily="18" charset="0"/>
              </a:rPr>
              <a:t>)(</a:t>
            </a:r>
            <a:r>
              <a:rPr lang="ru-RU" i="1" dirty="0" err="1">
                <a:latin typeface="Times New Roman" pitchFamily="18" charset="0"/>
                <a:cs typeface="Times New Roman" pitchFamily="18" charset="0"/>
              </a:rPr>
              <a:t>z</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x</a:t>
            </a:r>
            <a:r>
              <a:rPr lang="ru-RU" dirty="0">
                <a:latin typeface="Times New Roman" pitchFamily="18" charset="0"/>
                <a:cs typeface="Times New Roman" pitchFamily="18" charset="0"/>
              </a:rPr>
              <a:t>) = 10. </a:t>
            </a:r>
          </a:p>
          <a:p>
            <a:pPr eaLnBrk="0" hangingPunct="0">
              <a:defRPr/>
            </a:pPr>
            <a:r>
              <a:rPr lang="ru-RU" dirty="0">
                <a:latin typeface="Times New Roman" pitchFamily="18" charset="0"/>
                <a:cs typeface="Times New Roman" pitchFamily="18" charset="0"/>
              </a:rPr>
              <a:t>Заметим, что (</a:t>
            </a:r>
            <a:r>
              <a:rPr lang="ru-RU" i="1" dirty="0" err="1">
                <a:latin typeface="Times New Roman" pitchFamily="18" charset="0"/>
                <a:cs typeface="Times New Roman" pitchFamily="18" charset="0"/>
              </a:rPr>
              <a:t>x</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y</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y</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z</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z</a:t>
            </a:r>
            <a:r>
              <a:rPr lang="ru-RU" dirty="0">
                <a:latin typeface="Times New Roman" pitchFamily="18" charset="0"/>
                <a:cs typeface="Times New Roman" pitchFamily="18" charset="0"/>
              </a:rPr>
              <a:t> - </a:t>
            </a:r>
            <a:r>
              <a:rPr lang="ru-RU" i="1" dirty="0" err="1">
                <a:latin typeface="Times New Roman" pitchFamily="18" charset="0"/>
                <a:cs typeface="Times New Roman" pitchFamily="18" charset="0"/>
              </a:rPr>
              <a:t>x</a:t>
            </a:r>
            <a:r>
              <a:rPr lang="ru-RU" dirty="0">
                <a:latin typeface="Times New Roman" pitchFamily="18" charset="0"/>
                <a:cs typeface="Times New Roman" pitchFamily="18" charset="0"/>
              </a:rPr>
              <a:t>) = 0. С другой стороны, делителями 10 являются числа ±1, ±2, ±5, ±10. Нетрудно проверить, что сумма любых трех чисел из этого множества, дающих в произведении 10, не будет равняться 0. </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714348" y="357166"/>
            <a:ext cx="8229600" cy="5840435"/>
          </a:xfrm>
        </p:spPr>
        <p:txBody>
          <a:bodyPr/>
          <a:lstStyle/>
          <a:p>
            <a:r>
              <a:rPr lang="ru-RU" sz="2000" b="1" u="sng" dirty="0" smtClean="0"/>
              <a:t>Задача 2. </a:t>
            </a:r>
            <a:r>
              <a:rPr lang="ru-RU" sz="2000" dirty="0" smtClean="0"/>
              <a:t>Решите уравнение в целых числах : 3ху + 2х + 3у = 0</a:t>
            </a:r>
          </a:p>
          <a:p>
            <a:pPr>
              <a:buNone/>
            </a:pPr>
            <a:r>
              <a:rPr lang="ru-RU" sz="2000" dirty="0" smtClean="0"/>
              <a:t> </a:t>
            </a:r>
          </a:p>
          <a:p>
            <a:pPr>
              <a:buNone/>
            </a:pPr>
            <a:r>
              <a:rPr lang="ru-RU" sz="2000" dirty="0" smtClean="0"/>
              <a:t>                                          Решение:</a:t>
            </a:r>
          </a:p>
          <a:p>
            <a:pPr>
              <a:buNone/>
            </a:pPr>
            <a:r>
              <a:rPr lang="ru-RU" sz="2000" dirty="0" smtClean="0"/>
              <a:t>3ху + 2х + 3у + 2 = 2</a:t>
            </a:r>
          </a:p>
          <a:p>
            <a:pPr>
              <a:buNone/>
            </a:pPr>
            <a:r>
              <a:rPr lang="ru-RU" sz="2000" dirty="0" smtClean="0"/>
              <a:t>3у (</a:t>
            </a:r>
            <a:r>
              <a:rPr lang="ru-RU" sz="2000" dirty="0" err="1" smtClean="0"/>
              <a:t>х</a:t>
            </a:r>
            <a:r>
              <a:rPr lang="ru-RU" sz="2000" dirty="0" smtClean="0"/>
              <a:t> + 1) + 2 (</a:t>
            </a:r>
            <a:r>
              <a:rPr lang="ru-RU" sz="2000" dirty="0" err="1" smtClean="0"/>
              <a:t>х</a:t>
            </a:r>
            <a:r>
              <a:rPr lang="ru-RU" sz="2000" dirty="0" smtClean="0"/>
              <a:t> + 1) = 2</a:t>
            </a:r>
          </a:p>
          <a:p>
            <a:pPr>
              <a:buNone/>
            </a:pPr>
            <a:r>
              <a:rPr lang="ru-RU" sz="2000" dirty="0" smtClean="0"/>
              <a:t>(3у + 2)(</a:t>
            </a:r>
            <a:r>
              <a:rPr lang="ru-RU" sz="2000" dirty="0" err="1" smtClean="0"/>
              <a:t>х</a:t>
            </a:r>
            <a:r>
              <a:rPr lang="ru-RU" sz="2000" dirty="0" smtClean="0"/>
              <a:t> + 1) = 2</a:t>
            </a:r>
          </a:p>
          <a:p>
            <a:pPr>
              <a:buNone/>
            </a:pPr>
            <a:r>
              <a:rPr lang="ru-RU" sz="2000" dirty="0" smtClean="0"/>
              <a:t>  3у + 2 = 2</a:t>
            </a:r>
          </a:p>
          <a:p>
            <a:pPr>
              <a:buNone/>
            </a:pPr>
            <a:r>
              <a:rPr lang="ru-RU" sz="2000" dirty="0" smtClean="0"/>
              <a:t>   </a:t>
            </a:r>
            <a:r>
              <a:rPr lang="ru-RU" sz="2000" dirty="0" err="1" smtClean="0"/>
              <a:t>х</a:t>
            </a:r>
            <a:r>
              <a:rPr lang="ru-RU" sz="2000" dirty="0" smtClean="0"/>
              <a:t> + 1 = 1</a:t>
            </a:r>
          </a:p>
          <a:p>
            <a:pPr>
              <a:buNone/>
            </a:pPr>
            <a:r>
              <a:rPr lang="ru-RU" sz="2000" dirty="0" smtClean="0"/>
              <a:t>  3у + 2 = 1</a:t>
            </a:r>
          </a:p>
          <a:p>
            <a:pPr>
              <a:buNone/>
            </a:pPr>
            <a:r>
              <a:rPr lang="ru-RU" sz="2000" dirty="0" smtClean="0"/>
              <a:t>   </a:t>
            </a:r>
            <a:r>
              <a:rPr lang="ru-RU" sz="2000" dirty="0" err="1" smtClean="0"/>
              <a:t>х</a:t>
            </a:r>
            <a:r>
              <a:rPr lang="ru-RU" sz="2000" dirty="0" smtClean="0"/>
              <a:t> + 1 = 2</a:t>
            </a:r>
          </a:p>
          <a:p>
            <a:pPr>
              <a:buNone/>
            </a:pPr>
            <a:r>
              <a:rPr lang="ru-RU" sz="2000" dirty="0" smtClean="0"/>
              <a:t>   3у + 2 = -2</a:t>
            </a:r>
          </a:p>
          <a:p>
            <a:pPr>
              <a:buNone/>
            </a:pPr>
            <a:r>
              <a:rPr lang="ru-RU" sz="2000" dirty="0" smtClean="0"/>
              <a:t>   </a:t>
            </a:r>
            <a:r>
              <a:rPr lang="ru-RU" sz="2000" dirty="0" err="1" smtClean="0"/>
              <a:t>х</a:t>
            </a:r>
            <a:r>
              <a:rPr lang="ru-RU" sz="2000" dirty="0" smtClean="0"/>
              <a:t> + 1 = - 1</a:t>
            </a:r>
          </a:p>
          <a:p>
            <a:pPr>
              <a:buNone/>
            </a:pPr>
            <a:r>
              <a:rPr lang="ru-RU" sz="2000" dirty="0" smtClean="0"/>
              <a:t>   3у + 2 = -1</a:t>
            </a:r>
          </a:p>
          <a:p>
            <a:pPr>
              <a:buNone/>
            </a:pPr>
            <a:r>
              <a:rPr lang="ru-RU" sz="2000" dirty="0" smtClean="0"/>
              <a:t>   </a:t>
            </a:r>
            <a:r>
              <a:rPr lang="ru-RU" sz="2000" dirty="0" err="1" smtClean="0"/>
              <a:t>х</a:t>
            </a:r>
            <a:r>
              <a:rPr lang="ru-RU" sz="2000" dirty="0" smtClean="0"/>
              <a:t> + 1 = -2</a:t>
            </a:r>
          </a:p>
          <a:p>
            <a:pPr>
              <a:buNone/>
            </a:pPr>
            <a:r>
              <a:rPr lang="ru-RU" sz="2000" dirty="0" smtClean="0"/>
              <a:t>           Решите системы и отберите целые решения</a:t>
            </a:r>
          </a:p>
          <a:p>
            <a:pPr>
              <a:buNone/>
            </a:pPr>
            <a:endParaRPr lang="ru-RU" sz="2000"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18</a:t>
            </a:fld>
            <a:endParaRPr lang="ru-RU" dirty="0"/>
          </a:p>
        </p:txBody>
      </p:sp>
      <p:sp>
        <p:nvSpPr>
          <p:cNvPr id="7" name="Левая фигурная скобка 6"/>
          <p:cNvSpPr/>
          <p:nvPr/>
        </p:nvSpPr>
        <p:spPr>
          <a:xfrm>
            <a:off x="571472" y="2643182"/>
            <a:ext cx="428628" cy="571504"/>
          </a:xfrm>
          <a:prstGeom prst="leftBrace">
            <a:avLst>
              <a:gd name="adj1" fmla="val 833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8" name="Левая фигурная скобка 7"/>
          <p:cNvSpPr/>
          <p:nvPr/>
        </p:nvSpPr>
        <p:spPr>
          <a:xfrm>
            <a:off x="500034" y="3357562"/>
            <a:ext cx="428628" cy="571504"/>
          </a:xfrm>
          <a:prstGeom prst="leftBrace">
            <a:avLst>
              <a:gd name="adj1" fmla="val 833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9" name="Левая фигурная скобка 8"/>
          <p:cNvSpPr/>
          <p:nvPr/>
        </p:nvSpPr>
        <p:spPr>
          <a:xfrm>
            <a:off x="571472" y="4071942"/>
            <a:ext cx="428628" cy="571504"/>
          </a:xfrm>
          <a:prstGeom prst="leftBrace">
            <a:avLst>
              <a:gd name="adj1" fmla="val 833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0" name="Левая фигурная скобка 9"/>
          <p:cNvSpPr/>
          <p:nvPr/>
        </p:nvSpPr>
        <p:spPr>
          <a:xfrm>
            <a:off x="642910" y="4786322"/>
            <a:ext cx="428628" cy="571504"/>
          </a:xfrm>
          <a:prstGeom prst="leftBrace">
            <a:avLst>
              <a:gd name="adj1" fmla="val 8333"/>
              <a:gd name="adj2" fmla="val 50000"/>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1" name="Левая круглая скобка 10"/>
          <p:cNvSpPr/>
          <p:nvPr/>
        </p:nvSpPr>
        <p:spPr>
          <a:xfrm>
            <a:off x="500034" y="2571744"/>
            <a:ext cx="500066" cy="2786082"/>
          </a:xfrm>
          <a:prstGeom prst="leftBracket">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2" name="TextBox 11"/>
          <p:cNvSpPr txBox="1"/>
          <p:nvPr/>
        </p:nvSpPr>
        <p:spPr>
          <a:xfrm>
            <a:off x="5000628" y="6000768"/>
            <a:ext cx="2240678" cy="369332"/>
          </a:xfrm>
          <a:prstGeom prst="rect">
            <a:avLst/>
          </a:prstGeom>
          <a:noFill/>
        </p:spPr>
        <p:txBody>
          <a:bodyPr wrap="none" rtlCol="0">
            <a:spAutoFit/>
          </a:bodyPr>
          <a:lstStyle/>
          <a:p>
            <a:r>
              <a:rPr lang="ru-RU" dirty="0" smtClean="0"/>
              <a:t>Ответ: (0;0); (-3; -1)</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down)">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wipe(down)">
                                      <p:cBhvr>
                                        <p:cTn id="35" dur="500"/>
                                        <p:tgtEl>
                                          <p:spTgt spid="3">
                                            <p:txEl>
                                              <p:pRg st="6" end="6"/>
                                            </p:txEl>
                                          </p:spTgt>
                                        </p:tgtEl>
                                      </p:cBhvr>
                                    </p:animEffect>
                                  </p:childTnLst>
                                </p:cTn>
                              </p:par>
                              <p:par>
                                <p:cTn id="36" presetID="22" presetClass="entr" presetSubtype="4"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wipe(down)">
                                      <p:cBhvr>
                                        <p:cTn id="38" dur="500"/>
                                        <p:tgtEl>
                                          <p:spTgt spid="3">
                                            <p:txEl>
                                              <p:pRg st="7" end="7"/>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down)">
                                      <p:cBhvr>
                                        <p:cTn id="43" dur="5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22" presetClass="entr" presetSubtype="4" fill="hold" nodeType="click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Effect transition="in" filter="wipe(down)">
                                      <p:cBhvr>
                                        <p:cTn id="48" dur="500"/>
                                        <p:tgtEl>
                                          <p:spTgt spid="3">
                                            <p:txEl>
                                              <p:pRg st="8" end="8"/>
                                            </p:txEl>
                                          </p:spTgt>
                                        </p:tgtEl>
                                      </p:cBhvr>
                                    </p:animEffect>
                                  </p:childTnLst>
                                </p:cTn>
                              </p:par>
                              <p:par>
                                <p:cTn id="49" presetID="22" presetClass="entr" presetSubtype="4" fill="hold" nodeType="with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Effect transition="in" filter="wipe(down)">
                                      <p:cBhvr>
                                        <p:cTn id="51" dur="500"/>
                                        <p:tgtEl>
                                          <p:spTgt spid="3">
                                            <p:txEl>
                                              <p:pRg st="9" end="9"/>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8"/>
                                        </p:tgtEl>
                                        <p:attrNameLst>
                                          <p:attrName>style.visibility</p:attrName>
                                        </p:attrNameLst>
                                      </p:cBhvr>
                                      <p:to>
                                        <p:strVal val="visible"/>
                                      </p:to>
                                    </p:set>
                                    <p:animEffect transition="in" filter="wipe(down)">
                                      <p:cBhvr>
                                        <p:cTn id="56" dur="500"/>
                                        <p:tgtEl>
                                          <p:spTgt spid="8"/>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4" fill="hold"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Effect transition="in" filter="wipe(down)">
                                      <p:cBhvr>
                                        <p:cTn id="61" dur="500"/>
                                        <p:tgtEl>
                                          <p:spTgt spid="3">
                                            <p:txEl>
                                              <p:pRg st="10" end="10"/>
                                            </p:txEl>
                                          </p:spTgt>
                                        </p:tgtEl>
                                      </p:cBhvr>
                                    </p:animEffect>
                                  </p:childTnLst>
                                </p:cTn>
                              </p:par>
                              <p:par>
                                <p:cTn id="62" presetID="22" presetClass="entr" presetSubtype="4" fill="hold" nodeType="withEffect">
                                  <p:stCondLst>
                                    <p:cond delay="0"/>
                                  </p:stCondLst>
                                  <p:childTnLst>
                                    <p:set>
                                      <p:cBhvr>
                                        <p:cTn id="63" dur="1" fill="hold">
                                          <p:stCondLst>
                                            <p:cond delay="0"/>
                                          </p:stCondLst>
                                        </p:cTn>
                                        <p:tgtEl>
                                          <p:spTgt spid="3">
                                            <p:txEl>
                                              <p:pRg st="11" end="11"/>
                                            </p:txEl>
                                          </p:spTgt>
                                        </p:tgtEl>
                                        <p:attrNameLst>
                                          <p:attrName>style.visibility</p:attrName>
                                        </p:attrNameLst>
                                      </p:cBhvr>
                                      <p:to>
                                        <p:strVal val="visible"/>
                                      </p:to>
                                    </p:set>
                                    <p:animEffect transition="in" filter="wipe(down)">
                                      <p:cBhvr>
                                        <p:cTn id="64" dur="500"/>
                                        <p:tgtEl>
                                          <p:spTgt spid="3">
                                            <p:txEl>
                                              <p:pRg st="11" end="1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9"/>
                                        </p:tgtEl>
                                        <p:attrNameLst>
                                          <p:attrName>style.visibility</p:attrName>
                                        </p:attrNameLst>
                                      </p:cBhvr>
                                      <p:to>
                                        <p:strVal val="visible"/>
                                      </p:to>
                                    </p:set>
                                    <p:animEffect transition="in" filter="wipe(down)">
                                      <p:cBhvr>
                                        <p:cTn id="69" dur="500"/>
                                        <p:tgtEl>
                                          <p:spTgt spid="9"/>
                                        </p:tgtEl>
                                      </p:cBhvr>
                                    </p:animEffect>
                                  </p:childTnLst>
                                </p:cTn>
                              </p:par>
                            </p:childTnLst>
                          </p:cTn>
                        </p:par>
                      </p:childTnLst>
                    </p:cTn>
                  </p:par>
                  <p:par>
                    <p:cTn id="70" fill="hold">
                      <p:stCondLst>
                        <p:cond delay="indefinite"/>
                      </p:stCondLst>
                      <p:childTnLst>
                        <p:par>
                          <p:cTn id="71" fill="hold">
                            <p:stCondLst>
                              <p:cond delay="0"/>
                            </p:stCondLst>
                            <p:childTnLst>
                              <p:par>
                                <p:cTn id="72" presetID="22" presetClass="entr" presetSubtype="4" fill="hold" nodeType="clickEffect">
                                  <p:stCondLst>
                                    <p:cond delay="0"/>
                                  </p:stCondLst>
                                  <p:childTnLst>
                                    <p:set>
                                      <p:cBhvr>
                                        <p:cTn id="73" dur="1" fill="hold">
                                          <p:stCondLst>
                                            <p:cond delay="0"/>
                                          </p:stCondLst>
                                        </p:cTn>
                                        <p:tgtEl>
                                          <p:spTgt spid="3">
                                            <p:txEl>
                                              <p:pRg st="12" end="12"/>
                                            </p:txEl>
                                          </p:spTgt>
                                        </p:tgtEl>
                                        <p:attrNameLst>
                                          <p:attrName>style.visibility</p:attrName>
                                        </p:attrNameLst>
                                      </p:cBhvr>
                                      <p:to>
                                        <p:strVal val="visible"/>
                                      </p:to>
                                    </p:set>
                                    <p:animEffect transition="in" filter="wipe(down)">
                                      <p:cBhvr>
                                        <p:cTn id="74" dur="500"/>
                                        <p:tgtEl>
                                          <p:spTgt spid="3">
                                            <p:txEl>
                                              <p:pRg st="12" end="12"/>
                                            </p:txEl>
                                          </p:spTgt>
                                        </p:tgtEl>
                                      </p:cBhvr>
                                    </p:animEffect>
                                  </p:childTnLst>
                                </p:cTn>
                              </p:par>
                              <p:par>
                                <p:cTn id="75" presetID="22" presetClass="entr" presetSubtype="4" fill="hold" nodeType="withEffect">
                                  <p:stCondLst>
                                    <p:cond delay="0"/>
                                  </p:stCondLst>
                                  <p:childTnLst>
                                    <p:set>
                                      <p:cBhvr>
                                        <p:cTn id="76" dur="1" fill="hold">
                                          <p:stCondLst>
                                            <p:cond delay="0"/>
                                          </p:stCondLst>
                                        </p:cTn>
                                        <p:tgtEl>
                                          <p:spTgt spid="3">
                                            <p:txEl>
                                              <p:pRg st="13" end="13"/>
                                            </p:txEl>
                                          </p:spTgt>
                                        </p:tgtEl>
                                        <p:attrNameLst>
                                          <p:attrName>style.visibility</p:attrName>
                                        </p:attrNameLst>
                                      </p:cBhvr>
                                      <p:to>
                                        <p:strVal val="visible"/>
                                      </p:to>
                                    </p:set>
                                    <p:animEffect transition="in" filter="wipe(down)">
                                      <p:cBhvr>
                                        <p:cTn id="77" dur="500"/>
                                        <p:tgtEl>
                                          <p:spTgt spid="3">
                                            <p:txEl>
                                              <p:pRg st="13" end="1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10"/>
                                        </p:tgtEl>
                                        <p:attrNameLst>
                                          <p:attrName>style.visibility</p:attrName>
                                        </p:attrNameLst>
                                      </p:cBhvr>
                                      <p:to>
                                        <p:strVal val="visible"/>
                                      </p:to>
                                    </p:set>
                                    <p:animEffect transition="in" filter="wipe(down)">
                                      <p:cBhvr>
                                        <p:cTn id="82" dur="500"/>
                                        <p:tgtEl>
                                          <p:spTgt spid="10"/>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11"/>
                                        </p:tgtEl>
                                        <p:attrNameLst>
                                          <p:attrName>style.visibility</p:attrName>
                                        </p:attrNameLst>
                                      </p:cBhvr>
                                      <p:to>
                                        <p:strVal val="visible"/>
                                      </p:to>
                                    </p:set>
                                    <p:animEffect transition="in" filter="wipe(down)">
                                      <p:cBhvr>
                                        <p:cTn id="87" dur="500"/>
                                        <p:tgtEl>
                                          <p:spTgt spid="11"/>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nodeType="clickEffect">
                                  <p:stCondLst>
                                    <p:cond delay="0"/>
                                  </p:stCondLst>
                                  <p:childTnLst>
                                    <p:set>
                                      <p:cBhvr>
                                        <p:cTn id="91" dur="1" fill="hold">
                                          <p:stCondLst>
                                            <p:cond delay="0"/>
                                          </p:stCondLst>
                                        </p:cTn>
                                        <p:tgtEl>
                                          <p:spTgt spid="3">
                                            <p:txEl>
                                              <p:pRg st="14" end="14"/>
                                            </p:txEl>
                                          </p:spTgt>
                                        </p:tgtEl>
                                        <p:attrNameLst>
                                          <p:attrName>style.visibility</p:attrName>
                                        </p:attrNameLst>
                                      </p:cBhvr>
                                      <p:to>
                                        <p:strVal val="visible"/>
                                      </p:to>
                                    </p:set>
                                    <p:animEffect transition="in" filter="wipe(down)">
                                      <p:cBhvr>
                                        <p:cTn id="92" dur="500"/>
                                        <p:tgtEl>
                                          <p:spTgt spid="3">
                                            <p:txEl>
                                              <p:pRg st="14" end="14"/>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nodeType="clickEffect">
                                  <p:stCondLst>
                                    <p:cond delay="0"/>
                                  </p:stCondLst>
                                  <p:childTnLst>
                                    <p:set>
                                      <p:cBhvr>
                                        <p:cTn id="96" dur="1" fill="hold">
                                          <p:stCondLst>
                                            <p:cond delay="0"/>
                                          </p:stCondLst>
                                        </p:cTn>
                                        <p:tgtEl>
                                          <p:spTgt spid="12">
                                            <p:txEl>
                                              <p:pRg st="0" end="0"/>
                                            </p:txEl>
                                          </p:spTgt>
                                        </p:tgtEl>
                                        <p:attrNameLst>
                                          <p:attrName>style.visibility</p:attrName>
                                        </p:attrNameLst>
                                      </p:cBhvr>
                                      <p:to>
                                        <p:strVal val="visible"/>
                                      </p:to>
                                    </p:set>
                                    <p:animEffect transition="in" filter="wipe(down)">
                                      <p:cBhvr>
                                        <p:cTn id="9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19</a:t>
            </a:fld>
            <a:endParaRPr lang="ru-RU"/>
          </a:p>
        </p:txBody>
      </p:sp>
      <p:sp>
        <p:nvSpPr>
          <p:cNvPr id="7" name="Прямоугольник 6"/>
          <p:cNvSpPr/>
          <p:nvPr/>
        </p:nvSpPr>
        <p:spPr>
          <a:xfrm>
            <a:off x="642910" y="1500174"/>
            <a:ext cx="7729104" cy="2585323"/>
          </a:xfrm>
          <a:prstGeom prst="rect">
            <a:avLst/>
          </a:prstGeom>
          <a:noFill/>
        </p:spPr>
        <p:txBody>
          <a:bodyPr wrap="none" lIns="91440" tIns="45720" rIns="91440" bIns="45720">
            <a:spAutoFit/>
          </a:bodyPr>
          <a:lstStyle/>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Проект учащихся</a:t>
            </a:r>
          </a:p>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«Метод </a:t>
            </a:r>
          </a:p>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б</a:t>
            </a: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есконечного спуска»</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7" name="Rectangle 3"/>
          <p:cNvSpPr>
            <a:spLocks noGrp="1" noChangeArrowheads="1"/>
          </p:cNvSpPr>
          <p:nvPr>
            <p:ph type="body" idx="1"/>
          </p:nvPr>
        </p:nvSpPr>
        <p:spPr>
          <a:xfrm>
            <a:off x="0" y="1052513"/>
            <a:ext cx="9144000" cy="5516562"/>
          </a:xfrm>
        </p:spPr>
        <p:txBody>
          <a:bodyPr/>
          <a:lstStyle/>
          <a:p>
            <a:pPr marL="609600" indent="-609600" eaLnBrk="1" hangingPunct="1">
              <a:buClr>
                <a:srgbClr val="0000FF"/>
              </a:buClr>
              <a:buSzPct val="80000"/>
              <a:buFont typeface="Wingdings" pitchFamily="2" charset="2"/>
              <a:buChar char="Ø"/>
              <a:defRPr/>
            </a:pPr>
            <a:r>
              <a:rPr lang="ru-RU" b="1" dirty="0" smtClean="0">
                <a:solidFill>
                  <a:srgbClr val="FF3300"/>
                </a:solidFill>
              </a:rPr>
              <a:t>Цели и задачи.</a:t>
            </a:r>
          </a:p>
          <a:p>
            <a:pPr marL="609600" indent="-609600" eaLnBrk="1" hangingPunct="1">
              <a:buClr>
                <a:srgbClr val="0000FF"/>
              </a:buClr>
              <a:buSzPct val="80000"/>
              <a:buFont typeface="Wingdings" pitchFamily="2" charset="2"/>
              <a:buChar char="Ø"/>
              <a:defRPr/>
            </a:pPr>
            <a:r>
              <a:rPr lang="ru-RU" b="1" dirty="0" smtClean="0">
                <a:solidFill>
                  <a:srgbClr val="FF3300"/>
                </a:solidFill>
              </a:rPr>
              <a:t>Определение </a:t>
            </a:r>
            <a:r>
              <a:rPr lang="ru-RU" b="1" dirty="0" err="1" smtClean="0">
                <a:solidFill>
                  <a:srgbClr val="FF3300"/>
                </a:solidFill>
              </a:rPr>
              <a:t>диофантова</a:t>
            </a:r>
            <a:r>
              <a:rPr lang="ru-RU" b="1" dirty="0" smtClean="0">
                <a:solidFill>
                  <a:srgbClr val="FF3300"/>
                </a:solidFill>
              </a:rPr>
              <a:t> уравнения</a:t>
            </a:r>
          </a:p>
          <a:p>
            <a:pPr marL="609600" indent="-609600" eaLnBrk="1" hangingPunct="1">
              <a:buClr>
                <a:srgbClr val="0000FF"/>
              </a:buClr>
              <a:buSzPct val="80000"/>
              <a:buFont typeface="Wingdings" pitchFamily="2" charset="2"/>
              <a:buChar char="Ø"/>
              <a:defRPr/>
            </a:pPr>
            <a:r>
              <a:rPr lang="ru-RU" b="1" dirty="0" smtClean="0">
                <a:solidFill>
                  <a:srgbClr val="FF3300"/>
                </a:solidFill>
              </a:rPr>
              <a:t>Биография Диофанта</a:t>
            </a:r>
          </a:p>
          <a:p>
            <a:pPr marL="609600" indent="-609600" eaLnBrk="1" hangingPunct="1">
              <a:buClr>
                <a:srgbClr val="0000FF"/>
              </a:buClr>
              <a:buSzPct val="80000"/>
              <a:buFont typeface="Wingdings" pitchFamily="2" charset="2"/>
              <a:buChar char="Ø"/>
              <a:defRPr/>
            </a:pPr>
            <a:r>
              <a:rPr lang="ru-RU" b="1" dirty="0" err="1" smtClean="0">
                <a:solidFill>
                  <a:srgbClr val="FF3300"/>
                </a:solidFill>
              </a:rPr>
              <a:t>Диофантовые</a:t>
            </a:r>
            <a:r>
              <a:rPr lang="ru-RU" b="1" dirty="0" smtClean="0">
                <a:solidFill>
                  <a:srgbClr val="FF3300"/>
                </a:solidFill>
              </a:rPr>
              <a:t> уравнения первой степени</a:t>
            </a:r>
          </a:p>
          <a:p>
            <a:pPr marL="609600" indent="-609600" eaLnBrk="1" hangingPunct="1">
              <a:buClr>
                <a:srgbClr val="0000FF"/>
              </a:buClr>
              <a:buSzPct val="80000"/>
              <a:buFont typeface="Wingdings" pitchFamily="2" charset="2"/>
              <a:buChar char="Ø"/>
              <a:defRPr/>
            </a:pPr>
            <a:r>
              <a:rPr lang="ru-RU" b="1" dirty="0" err="1" smtClean="0">
                <a:solidFill>
                  <a:srgbClr val="FF3300"/>
                </a:solidFill>
              </a:rPr>
              <a:t>Диофантовые</a:t>
            </a:r>
            <a:r>
              <a:rPr lang="ru-RU" b="1" dirty="0" smtClean="0">
                <a:solidFill>
                  <a:srgbClr val="FF3300"/>
                </a:solidFill>
              </a:rPr>
              <a:t> уравнения высших степеней</a:t>
            </a:r>
          </a:p>
          <a:p>
            <a:pPr marL="609600" indent="-609600" eaLnBrk="1" hangingPunct="1">
              <a:buClr>
                <a:srgbClr val="0000FF"/>
              </a:buClr>
              <a:buSzPct val="80000"/>
              <a:buFont typeface="Wingdings" pitchFamily="2" charset="2"/>
              <a:buChar char="Ø"/>
              <a:defRPr/>
            </a:pPr>
            <a:r>
              <a:rPr lang="ru-RU" b="1" dirty="0" smtClean="0">
                <a:solidFill>
                  <a:srgbClr val="FF3300"/>
                </a:solidFill>
              </a:rPr>
              <a:t>Проект учащихся «Метод бесконечного спуска»</a:t>
            </a:r>
          </a:p>
          <a:p>
            <a:pPr marL="609600" indent="-609600" eaLnBrk="1" hangingPunct="1">
              <a:buClr>
                <a:srgbClr val="0000FF"/>
              </a:buClr>
              <a:buSzPct val="80000"/>
              <a:buFont typeface="Wingdings" pitchFamily="2" charset="2"/>
              <a:buChar char="Ø"/>
              <a:defRPr/>
            </a:pPr>
            <a:r>
              <a:rPr lang="ru-RU" b="1" dirty="0" smtClean="0">
                <a:solidFill>
                  <a:srgbClr val="FF3300"/>
                </a:solidFill>
              </a:rPr>
              <a:t>Другие методы решения </a:t>
            </a:r>
            <a:r>
              <a:rPr lang="ru-RU" b="1" dirty="0" err="1" smtClean="0">
                <a:solidFill>
                  <a:srgbClr val="FF3300"/>
                </a:solidFill>
              </a:rPr>
              <a:t>диофантовых</a:t>
            </a:r>
            <a:r>
              <a:rPr lang="ru-RU" b="1" dirty="0" smtClean="0">
                <a:solidFill>
                  <a:srgbClr val="FF3300"/>
                </a:solidFill>
              </a:rPr>
              <a:t> уравнений</a:t>
            </a:r>
          </a:p>
        </p:txBody>
      </p:sp>
      <p:sp>
        <p:nvSpPr>
          <p:cNvPr id="415749" name="WordArt 5"/>
          <p:cNvSpPr>
            <a:spLocks noChangeArrowheads="1" noChangeShapeType="1" noTextEdit="1"/>
          </p:cNvSpPr>
          <p:nvPr/>
        </p:nvSpPr>
        <p:spPr bwMode="auto">
          <a:xfrm>
            <a:off x="2555875" y="188913"/>
            <a:ext cx="4392613" cy="719137"/>
          </a:xfrm>
          <a:prstGeom prst="rect">
            <a:avLst/>
          </a:prstGeom>
        </p:spPr>
        <p:txBody>
          <a:bodyPr wrap="none" fromWordArt="1">
            <a:prstTxWarp prst="textPlain">
              <a:avLst>
                <a:gd name="adj" fmla="val 50000"/>
              </a:avLst>
            </a:prstTxWarp>
          </a:bodyPr>
          <a:lstStyle/>
          <a:p>
            <a:pPr algn="ctr"/>
            <a:r>
              <a:rPr lang="ru-RU" sz="3600" kern="10" dirty="0">
                <a:ln w="19050" cap="sq">
                  <a:solidFill>
                    <a:schemeClr val="tx1"/>
                  </a:solidFill>
                  <a:round/>
                  <a:headEnd type="none" w="sm" len="sm"/>
                  <a:tailEnd type="none" w="sm" len="sm"/>
                </a:ln>
                <a:solidFill>
                  <a:srgbClr val="CC3399"/>
                </a:solidFill>
                <a:latin typeface="Impact"/>
              </a:rPr>
              <a:t>Содержание.</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415749"/>
                                        </p:tgtEl>
                                        <p:attrNameLst>
                                          <p:attrName>style.visibility</p:attrName>
                                        </p:attrNameLst>
                                      </p:cBhvr>
                                      <p:to>
                                        <p:strVal val="visible"/>
                                      </p:to>
                                    </p:set>
                                    <p:animEffect transition="in" filter="circle(out)">
                                      <p:cBhvr>
                                        <p:cTn id="7" dur="1000"/>
                                        <p:tgtEl>
                                          <p:spTgt spid="41574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32" fill="hold" grpId="0" nodeType="clickEffect">
                                  <p:stCondLst>
                                    <p:cond delay="0"/>
                                  </p:stCondLst>
                                  <p:childTnLst>
                                    <p:set>
                                      <p:cBhvr>
                                        <p:cTn id="11" dur="1" fill="hold">
                                          <p:stCondLst>
                                            <p:cond delay="0"/>
                                          </p:stCondLst>
                                        </p:cTn>
                                        <p:tgtEl>
                                          <p:spTgt spid="415747">
                                            <p:txEl>
                                              <p:pRg st="0" end="0"/>
                                            </p:txEl>
                                          </p:spTgt>
                                        </p:tgtEl>
                                        <p:attrNameLst>
                                          <p:attrName>style.visibility</p:attrName>
                                        </p:attrNameLst>
                                      </p:cBhvr>
                                      <p:to>
                                        <p:strVal val="visible"/>
                                      </p:to>
                                    </p:set>
                                    <p:animEffect transition="in" filter="diamond(out)">
                                      <p:cBhvr>
                                        <p:cTn id="12" dur="1000"/>
                                        <p:tgtEl>
                                          <p:spTgt spid="4157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32" fill="hold" grpId="0" nodeType="clickEffect">
                                  <p:stCondLst>
                                    <p:cond delay="0"/>
                                  </p:stCondLst>
                                  <p:childTnLst>
                                    <p:set>
                                      <p:cBhvr>
                                        <p:cTn id="16" dur="1" fill="hold">
                                          <p:stCondLst>
                                            <p:cond delay="0"/>
                                          </p:stCondLst>
                                        </p:cTn>
                                        <p:tgtEl>
                                          <p:spTgt spid="415747">
                                            <p:txEl>
                                              <p:pRg st="1" end="1"/>
                                            </p:txEl>
                                          </p:spTgt>
                                        </p:tgtEl>
                                        <p:attrNameLst>
                                          <p:attrName>style.visibility</p:attrName>
                                        </p:attrNameLst>
                                      </p:cBhvr>
                                      <p:to>
                                        <p:strVal val="visible"/>
                                      </p:to>
                                    </p:set>
                                    <p:animEffect transition="in" filter="diamond(out)">
                                      <p:cBhvr>
                                        <p:cTn id="17" dur="1000"/>
                                        <p:tgtEl>
                                          <p:spTgt spid="41574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32" fill="hold" grpId="0" nodeType="clickEffect">
                                  <p:stCondLst>
                                    <p:cond delay="0"/>
                                  </p:stCondLst>
                                  <p:childTnLst>
                                    <p:set>
                                      <p:cBhvr>
                                        <p:cTn id="21" dur="1" fill="hold">
                                          <p:stCondLst>
                                            <p:cond delay="0"/>
                                          </p:stCondLst>
                                        </p:cTn>
                                        <p:tgtEl>
                                          <p:spTgt spid="415747">
                                            <p:txEl>
                                              <p:pRg st="2" end="2"/>
                                            </p:txEl>
                                          </p:spTgt>
                                        </p:tgtEl>
                                        <p:attrNameLst>
                                          <p:attrName>style.visibility</p:attrName>
                                        </p:attrNameLst>
                                      </p:cBhvr>
                                      <p:to>
                                        <p:strVal val="visible"/>
                                      </p:to>
                                    </p:set>
                                    <p:animEffect transition="in" filter="diamond(out)">
                                      <p:cBhvr>
                                        <p:cTn id="22" dur="1000"/>
                                        <p:tgtEl>
                                          <p:spTgt spid="41574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32" fill="hold" grpId="0" nodeType="clickEffect">
                                  <p:stCondLst>
                                    <p:cond delay="0"/>
                                  </p:stCondLst>
                                  <p:childTnLst>
                                    <p:set>
                                      <p:cBhvr>
                                        <p:cTn id="26" dur="1" fill="hold">
                                          <p:stCondLst>
                                            <p:cond delay="0"/>
                                          </p:stCondLst>
                                        </p:cTn>
                                        <p:tgtEl>
                                          <p:spTgt spid="415747">
                                            <p:txEl>
                                              <p:pRg st="3" end="3"/>
                                            </p:txEl>
                                          </p:spTgt>
                                        </p:tgtEl>
                                        <p:attrNameLst>
                                          <p:attrName>style.visibility</p:attrName>
                                        </p:attrNameLst>
                                      </p:cBhvr>
                                      <p:to>
                                        <p:strVal val="visible"/>
                                      </p:to>
                                    </p:set>
                                    <p:animEffect transition="in" filter="diamond(out)">
                                      <p:cBhvr>
                                        <p:cTn id="27" dur="1000"/>
                                        <p:tgtEl>
                                          <p:spTgt spid="41574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8" presetClass="entr" presetSubtype="32" fill="hold" grpId="0" nodeType="clickEffect">
                                  <p:stCondLst>
                                    <p:cond delay="0"/>
                                  </p:stCondLst>
                                  <p:childTnLst>
                                    <p:set>
                                      <p:cBhvr>
                                        <p:cTn id="31" dur="1" fill="hold">
                                          <p:stCondLst>
                                            <p:cond delay="0"/>
                                          </p:stCondLst>
                                        </p:cTn>
                                        <p:tgtEl>
                                          <p:spTgt spid="415747">
                                            <p:txEl>
                                              <p:pRg st="4" end="4"/>
                                            </p:txEl>
                                          </p:spTgt>
                                        </p:tgtEl>
                                        <p:attrNameLst>
                                          <p:attrName>style.visibility</p:attrName>
                                        </p:attrNameLst>
                                      </p:cBhvr>
                                      <p:to>
                                        <p:strVal val="visible"/>
                                      </p:to>
                                    </p:set>
                                    <p:animEffect transition="in" filter="diamond(out)">
                                      <p:cBhvr>
                                        <p:cTn id="32" dur="1000"/>
                                        <p:tgtEl>
                                          <p:spTgt spid="41574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8" presetClass="entr" presetSubtype="32" fill="hold" grpId="0" nodeType="clickEffect">
                                  <p:stCondLst>
                                    <p:cond delay="0"/>
                                  </p:stCondLst>
                                  <p:childTnLst>
                                    <p:set>
                                      <p:cBhvr>
                                        <p:cTn id="36" dur="1" fill="hold">
                                          <p:stCondLst>
                                            <p:cond delay="0"/>
                                          </p:stCondLst>
                                        </p:cTn>
                                        <p:tgtEl>
                                          <p:spTgt spid="415747">
                                            <p:txEl>
                                              <p:pRg st="5" end="5"/>
                                            </p:txEl>
                                          </p:spTgt>
                                        </p:tgtEl>
                                        <p:attrNameLst>
                                          <p:attrName>style.visibility</p:attrName>
                                        </p:attrNameLst>
                                      </p:cBhvr>
                                      <p:to>
                                        <p:strVal val="visible"/>
                                      </p:to>
                                    </p:set>
                                    <p:animEffect transition="in" filter="diamond(out)">
                                      <p:cBhvr>
                                        <p:cTn id="37" dur="1000"/>
                                        <p:tgtEl>
                                          <p:spTgt spid="415747">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8" presetClass="entr" presetSubtype="32" fill="hold" grpId="0" nodeType="clickEffect">
                                  <p:stCondLst>
                                    <p:cond delay="0"/>
                                  </p:stCondLst>
                                  <p:childTnLst>
                                    <p:set>
                                      <p:cBhvr>
                                        <p:cTn id="41" dur="1" fill="hold">
                                          <p:stCondLst>
                                            <p:cond delay="0"/>
                                          </p:stCondLst>
                                        </p:cTn>
                                        <p:tgtEl>
                                          <p:spTgt spid="415747">
                                            <p:txEl>
                                              <p:pRg st="6" end="6"/>
                                            </p:txEl>
                                          </p:spTgt>
                                        </p:tgtEl>
                                        <p:attrNameLst>
                                          <p:attrName>style.visibility</p:attrName>
                                        </p:attrNameLst>
                                      </p:cBhvr>
                                      <p:to>
                                        <p:strVal val="visible"/>
                                      </p:to>
                                    </p:set>
                                    <p:animEffect transition="in" filter="diamond(out)">
                                      <p:cBhvr>
                                        <p:cTn id="42" dur="1000"/>
                                        <p:tgtEl>
                                          <p:spTgt spid="4157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7" grpId="0" build="p"/>
      <p:bldP spid="41574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lstStyle/>
          <a:p>
            <a:r>
              <a:rPr lang="ru-RU" sz="2400" b="1" dirty="0" smtClean="0">
                <a:solidFill>
                  <a:srgbClr val="FF3300"/>
                </a:solidFill>
                <a:effectLst>
                  <a:outerShdw blurRad="38100" dist="38100" dir="2700000" algn="tl">
                    <a:srgbClr val="000000"/>
                  </a:outerShdw>
                </a:effectLst>
                <a:latin typeface="Tahoma" pitchFamily="34" charset="0"/>
              </a:rPr>
              <a:t>2. Метод «бесконечного спуска»</a:t>
            </a:r>
          </a:p>
          <a:p>
            <a:pPr>
              <a:buNone/>
            </a:pPr>
            <a:r>
              <a:rPr lang="ru-RU" sz="2400" dirty="0" smtClean="0">
                <a:solidFill>
                  <a:srgbClr val="000000"/>
                </a:solidFill>
                <a:latin typeface="Times New Roman" pitchFamily="18" charset="0"/>
                <a:cs typeface="Times New Roman" pitchFamily="18" charset="0"/>
              </a:rPr>
              <a:t>Предположим, что уравнение имеет решение, строим бесконечный процесс, в то время как по смыслу задачи этот процесс должен на чём-то закончиться.</a:t>
            </a:r>
          </a:p>
          <a:p>
            <a:pPr>
              <a:buNone/>
            </a:pPr>
            <a:r>
              <a:rPr lang="ru-RU" sz="2400" dirty="0" smtClean="0">
                <a:solidFill>
                  <a:srgbClr val="000000"/>
                </a:solidFill>
                <a:latin typeface="Times New Roman" pitchFamily="18" charset="0"/>
                <a:cs typeface="Times New Roman" pitchFamily="18" charset="0"/>
              </a:rPr>
              <a:t> Часто метод бесконечного спуска применяется в более простой форме. Предположим, что мы уже добрались до естественного конца, и видим, что «остановиться» невозможно.</a:t>
            </a:r>
            <a:endParaRPr lang="ru-RU" sz="2400" dirty="0">
              <a:solidFill>
                <a:srgbClr val="000000"/>
              </a:solidFill>
              <a:latin typeface="Times New Roman" pitchFamily="18" charset="0"/>
              <a:cs typeface="Times New Roman" pitchFamily="18" charset="0"/>
            </a:endParaRPr>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20</a:t>
            </a:fld>
            <a:endParaRPr lang="ru-RU"/>
          </a:p>
        </p:txBody>
      </p:sp>
      <p:pic>
        <p:nvPicPr>
          <p:cNvPr id="36866" name="Picture 2"/>
          <p:cNvPicPr>
            <a:picLocks noChangeAspect="1" noChangeArrowheads="1"/>
          </p:cNvPicPr>
          <p:nvPr/>
        </p:nvPicPr>
        <p:blipFill>
          <a:blip r:embed="rId2" cstate="print"/>
          <a:srcRect/>
          <a:stretch>
            <a:fillRect/>
          </a:stretch>
        </p:blipFill>
        <p:spPr bwMode="auto">
          <a:xfrm>
            <a:off x="2841759" y="3608922"/>
            <a:ext cx="3516191" cy="282047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21</a:t>
            </a:fld>
            <a:endParaRPr lang="ru-RU"/>
          </a:p>
        </p:txBody>
      </p:sp>
      <p:sp>
        <p:nvSpPr>
          <p:cNvPr id="8" name="Заголовок 6"/>
          <p:cNvSpPr>
            <a:spLocks noGrp="1"/>
          </p:cNvSpPr>
          <p:nvPr>
            <p:ph idx="1"/>
          </p:nvPr>
        </p:nvSpPr>
        <p:spPr>
          <a:xfrm>
            <a:off x="457200" y="214313"/>
            <a:ext cx="8229600" cy="5911850"/>
          </a:xfrm>
        </p:spPr>
        <p:txBody>
          <a:bodyPr/>
          <a:lstStyle/>
          <a:p>
            <a:r>
              <a:rPr lang="ru-RU" b="1" u="sng" dirty="0" smtClean="0">
                <a:solidFill>
                  <a:srgbClr val="00B050"/>
                </a:solidFill>
              </a:rPr>
              <a:t>Историческая справка.</a:t>
            </a:r>
          </a:p>
          <a:p>
            <a:r>
              <a:rPr lang="ru-RU" sz="2400" dirty="0" smtClean="0"/>
              <a:t>Метод бесконечного спуска изобрели, по-видимому, древнегреческие математики. </a:t>
            </a:r>
          </a:p>
          <a:p>
            <a:r>
              <a:rPr lang="ru-RU" sz="2400" dirty="0" smtClean="0"/>
              <a:t>Метод бесконечного спуска был существенно развит </a:t>
            </a:r>
            <a:r>
              <a:rPr lang="ru-RU" sz="2400" dirty="0" smtClean="0">
                <a:hlinkClick r:id="rId2" tooltip="Ферма, Пьер"/>
              </a:rPr>
              <a:t>Пьером Ферма</a:t>
            </a:r>
            <a:r>
              <a:rPr lang="ru-RU" sz="2400" dirty="0" smtClean="0"/>
              <a:t>. Есть основания полагать, что Ферма пытался доказывать свою Великую теорему именно этим методом. </a:t>
            </a:r>
            <a:endParaRPr lang="ru-RU" sz="2400" dirty="0"/>
          </a:p>
        </p:txBody>
      </p:sp>
      <p:pic>
        <p:nvPicPr>
          <p:cNvPr id="35841" name="Picture 1"/>
          <p:cNvPicPr>
            <a:picLocks noChangeAspect="1" noChangeArrowheads="1"/>
          </p:cNvPicPr>
          <p:nvPr/>
        </p:nvPicPr>
        <p:blipFill>
          <a:blip r:embed="rId3" cstate="print"/>
          <a:srcRect/>
          <a:stretch>
            <a:fillRect/>
          </a:stretch>
        </p:blipFill>
        <p:spPr bwMode="auto">
          <a:xfrm>
            <a:off x="3857620" y="3071810"/>
            <a:ext cx="2238375" cy="28098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71472" y="1857364"/>
            <a:ext cx="8229600" cy="4525963"/>
          </a:xfrm>
        </p:spPr>
        <p:txBody>
          <a:bodyPr/>
          <a:lstStyle/>
          <a:p>
            <a:r>
              <a:rPr lang="ru-RU" sz="1640" dirty="0" smtClean="0"/>
              <a:t>Несмотря на отсутствие многих важных деталей в беглых заметках Ферма, в них отчетливо просматривался один из способов доказательства от противного, известный под названием метода бесконечного спуска. Чтобы доказать, что уравнение                                 не допускает решения в целых числах, Ферма начал с предположения о существовании гипотетического решения в целых числах </a:t>
            </a:r>
            <a:r>
              <a:rPr lang="ru-RU" sz="1640" dirty="0" err="1" smtClean="0"/>
              <a:t>x</a:t>
            </a:r>
            <a:r>
              <a:rPr lang="ru-RU" sz="1640" dirty="0" smtClean="0"/>
              <a:t> = X1, </a:t>
            </a:r>
            <a:r>
              <a:rPr lang="ru-RU" sz="1640" dirty="0" err="1" smtClean="0"/>
              <a:t>y</a:t>
            </a:r>
            <a:r>
              <a:rPr lang="ru-RU" sz="1640" dirty="0" smtClean="0"/>
              <a:t> = Y1, </a:t>
            </a:r>
            <a:r>
              <a:rPr lang="ru-RU" sz="1640" dirty="0" err="1" smtClean="0"/>
              <a:t>z</a:t>
            </a:r>
            <a:r>
              <a:rPr lang="ru-RU" sz="1640" dirty="0" smtClean="0"/>
              <a:t> = Z1. При изучении свойств чисел (X1, Y1, Z1) Ферма показал, что если бы такое гипотетическое решение действительно существовало, то существовало бы меньшее решение (X2, Y2, Z2). Рассматривая это новое решение, Ферма смог показать, что если бы оно существовало, то существовало бы еще меньшее решение (X3, Y3, Z3) и т.д. Эйлер попытался воспользоваться методом бесконечного спуска в качестве исходного пункта при построении общего доказательства для всех других степеней в уравнении Ферма. Он хотел получить доказательство для всех вплоть до бесконечности, но прежде всего он хотел «опуститься на одну ступень» и получить доказательство при =3. В письме к прусскому математику </a:t>
            </a:r>
            <a:r>
              <a:rPr lang="ru-RU" sz="1640" dirty="0" err="1" smtClean="0"/>
              <a:t>Христиану</a:t>
            </a:r>
            <a:r>
              <a:rPr lang="ru-RU" sz="1640" dirty="0" smtClean="0"/>
              <a:t> Гольдбаху в августе 1753 года Эйлер сообщил, что ему удалось приспособить метод бесконечного спуска и успешно доказать Великую теорему Ферма для случая =3.</a:t>
            </a:r>
            <a:endParaRPr lang="ru-RU" sz="1640"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22</a:t>
            </a:fld>
            <a:endParaRPr lang="ru-RU"/>
          </a:p>
        </p:txBody>
      </p:sp>
      <p:sp>
        <p:nvSpPr>
          <p:cNvPr id="33794"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3793" name="Picture 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143108" y="2714620"/>
            <a:ext cx="1038225" cy="238125"/>
          </a:xfrm>
          <a:prstGeom prst="rect">
            <a:avLst/>
          </a:prstGeom>
          <a:noFill/>
        </p:spPr>
      </p:pic>
      <p:pic>
        <p:nvPicPr>
          <p:cNvPr id="33795" name="Picture 3"/>
          <p:cNvPicPr>
            <a:picLocks noChangeAspect="1" noChangeArrowheads="1"/>
          </p:cNvPicPr>
          <p:nvPr/>
        </p:nvPicPr>
        <p:blipFill>
          <a:blip r:embed="rId3" cstate="print"/>
          <a:srcRect/>
          <a:stretch>
            <a:fillRect/>
          </a:stretch>
        </p:blipFill>
        <p:spPr bwMode="auto">
          <a:xfrm>
            <a:off x="642910" y="180803"/>
            <a:ext cx="2143140" cy="167432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4032"/>
          </a:xfrm>
        </p:spPr>
        <p:txBody>
          <a:bodyPr/>
          <a:lstStyle/>
          <a:p>
            <a:r>
              <a:rPr lang="ru-RU" dirty="0" smtClean="0"/>
              <a:t>Задача.</a:t>
            </a:r>
            <a:endParaRPr lang="ru-RU"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23</a:t>
            </a:fld>
            <a:endParaRPr lang="ru-RU"/>
          </a:p>
        </p:txBody>
      </p:sp>
      <p:sp>
        <p:nvSpPr>
          <p:cNvPr id="8" name="Содержимое 7"/>
          <p:cNvSpPr>
            <a:spLocks noGrp="1"/>
          </p:cNvSpPr>
          <p:nvPr>
            <p:ph idx="1"/>
          </p:nvPr>
        </p:nvSpPr>
        <p:spPr>
          <a:xfrm>
            <a:off x="357158" y="1071546"/>
            <a:ext cx="8229600" cy="5126055"/>
          </a:xfrm>
        </p:spPr>
        <p:txBody>
          <a:bodyPr/>
          <a:lstStyle/>
          <a:p>
            <a:r>
              <a:rPr lang="ru-RU" sz="2800" dirty="0" smtClean="0"/>
              <a:t>Решите уравнение в целых числах: </a:t>
            </a:r>
          </a:p>
          <a:p>
            <a:pPr>
              <a:buNone/>
            </a:pPr>
            <a:r>
              <a:rPr lang="ru-RU" dirty="0" smtClean="0"/>
              <a:t> </a:t>
            </a:r>
          </a:p>
          <a:p>
            <a:pPr>
              <a:buNone/>
            </a:pPr>
            <a:endParaRPr lang="ru-RU" dirty="0"/>
          </a:p>
        </p:txBody>
      </p:sp>
      <p:sp>
        <p:nvSpPr>
          <p:cNvPr id="3994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9939" name="Picture 3"/>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785786" y="1714488"/>
            <a:ext cx="3071835" cy="474049"/>
          </a:xfrm>
          <a:prstGeom prst="rect">
            <a:avLst/>
          </a:prstGeom>
          <a:noFill/>
        </p:spPr>
      </p:pic>
      <p:sp>
        <p:nvSpPr>
          <p:cNvPr id="11" name="TextBox 10"/>
          <p:cNvSpPr txBox="1"/>
          <p:nvPr/>
        </p:nvSpPr>
        <p:spPr>
          <a:xfrm>
            <a:off x="3571868" y="2071678"/>
            <a:ext cx="1564146" cy="461665"/>
          </a:xfrm>
          <a:prstGeom prst="rect">
            <a:avLst/>
          </a:prstGeom>
          <a:noFill/>
        </p:spPr>
        <p:txBody>
          <a:bodyPr wrap="none" rtlCol="0">
            <a:spAutoFit/>
          </a:bodyPr>
          <a:lstStyle/>
          <a:p>
            <a:r>
              <a:rPr lang="ru-RU" sz="2400" dirty="0" smtClean="0"/>
              <a:t>Решение.</a:t>
            </a:r>
            <a:endParaRPr lang="ru-RU" sz="2400" dirty="0"/>
          </a:p>
        </p:txBody>
      </p:sp>
      <p:pic>
        <p:nvPicPr>
          <p:cNvPr id="39942" name="Picture 6"/>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42910" y="2786058"/>
            <a:ext cx="6500859" cy="430422"/>
          </a:xfrm>
          <a:prstGeom prst="rect">
            <a:avLst/>
          </a:prstGeom>
          <a:noFill/>
        </p:spPr>
      </p:pic>
      <p:pic>
        <p:nvPicPr>
          <p:cNvPr id="39941" name="Picture 5"/>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715272" y="2786058"/>
            <a:ext cx="997171" cy="419101"/>
          </a:xfrm>
          <a:prstGeom prst="rect">
            <a:avLst/>
          </a:prstGeom>
          <a:noFill/>
        </p:spPr>
      </p:pic>
      <p:sp>
        <p:nvSpPr>
          <p:cNvPr id="39943"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39944" name="Rectangle 8"/>
          <p:cNvSpPr>
            <a:spLocks noChangeArrowheads="1"/>
          </p:cNvSpPr>
          <p:nvPr/>
        </p:nvSpPr>
        <p:spPr bwMode="auto">
          <a:xfrm>
            <a:off x="0" y="7334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1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945" name="Rectangle 9"/>
          <p:cNvSpPr>
            <a:spLocks noChangeArrowheads="1"/>
          </p:cNvSpPr>
          <p:nvPr/>
        </p:nvSpPr>
        <p:spPr bwMode="auto">
          <a:xfrm>
            <a:off x="0" y="100965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TextBox 25"/>
          <p:cNvSpPr txBox="1"/>
          <p:nvPr/>
        </p:nvSpPr>
        <p:spPr>
          <a:xfrm>
            <a:off x="857224" y="3286124"/>
            <a:ext cx="356188" cy="461665"/>
          </a:xfrm>
          <a:prstGeom prst="rect">
            <a:avLst/>
          </a:prstGeom>
          <a:noFill/>
        </p:spPr>
        <p:txBody>
          <a:bodyPr wrap="none" rtlCol="0">
            <a:spAutoFit/>
          </a:bodyPr>
          <a:lstStyle/>
          <a:p>
            <a:r>
              <a:rPr lang="ru-RU" sz="2400" dirty="0" smtClean="0"/>
              <a:t>4</a:t>
            </a:r>
            <a:endParaRPr lang="ru-RU" sz="2400" dirty="0"/>
          </a:p>
        </p:txBody>
      </p:sp>
      <p:sp>
        <p:nvSpPr>
          <p:cNvPr id="39956" name="Rectangle 2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9955" name="Picture 19"/>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142976" y="3357562"/>
            <a:ext cx="307922" cy="446488"/>
          </a:xfrm>
          <a:prstGeom prst="rect">
            <a:avLst/>
          </a:prstGeom>
          <a:noFill/>
        </p:spPr>
      </p:pic>
      <p:sp>
        <p:nvSpPr>
          <p:cNvPr id="29" name="TextBox 28"/>
          <p:cNvSpPr txBox="1"/>
          <p:nvPr/>
        </p:nvSpPr>
        <p:spPr>
          <a:xfrm>
            <a:off x="1571604" y="3643314"/>
            <a:ext cx="184731" cy="369332"/>
          </a:xfrm>
          <a:prstGeom prst="rect">
            <a:avLst/>
          </a:prstGeom>
          <a:noFill/>
        </p:spPr>
        <p:txBody>
          <a:bodyPr wrap="none" rtlCol="0">
            <a:spAutoFit/>
          </a:bodyPr>
          <a:lstStyle/>
          <a:p>
            <a:endParaRPr lang="ru-RU" dirty="0"/>
          </a:p>
        </p:txBody>
      </p:sp>
      <p:pic>
        <p:nvPicPr>
          <p:cNvPr id="39959" name="Picture 23"/>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928794" y="3283402"/>
            <a:ext cx="357190" cy="493262"/>
          </a:xfrm>
          <a:prstGeom prst="rect">
            <a:avLst/>
          </a:prstGeom>
          <a:noFill/>
        </p:spPr>
      </p:pic>
      <p:pic>
        <p:nvPicPr>
          <p:cNvPr id="39958" name="Picture 2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571868" y="3357562"/>
            <a:ext cx="500066" cy="483397"/>
          </a:xfrm>
          <a:prstGeom prst="rect">
            <a:avLst/>
          </a:prstGeom>
          <a:noFill/>
        </p:spPr>
      </p:pic>
      <p:pic>
        <p:nvPicPr>
          <p:cNvPr id="39957" name="Picture 21"/>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858016" y="3357562"/>
            <a:ext cx="428628" cy="497209"/>
          </a:xfrm>
          <a:prstGeom prst="rect">
            <a:avLst/>
          </a:prstGeom>
          <a:noFill/>
        </p:spPr>
      </p:pic>
      <p:sp>
        <p:nvSpPr>
          <p:cNvPr id="39960" name="Rectangle 24"/>
          <p:cNvSpPr>
            <a:spLocks noChangeArrowheads="1"/>
          </p:cNvSpPr>
          <p:nvPr/>
        </p:nvSpPr>
        <p:spPr bwMode="auto">
          <a:xfrm>
            <a:off x="1428728" y="3286124"/>
            <a:ext cx="60144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r>
              <a:rPr kumimoji="0" lang="ru-RU"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9961" name="Rectangle 25"/>
          <p:cNvSpPr>
            <a:spLocks noChangeArrowheads="1"/>
          </p:cNvSpPr>
          <p:nvPr/>
        </p:nvSpPr>
        <p:spPr bwMode="auto">
          <a:xfrm>
            <a:off x="2214546" y="3286124"/>
            <a:ext cx="144623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- 8</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z</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0</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9962" name="Rectangle 26"/>
          <p:cNvSpPr>
            <a:spLocks noChangeArrowheads="1"/>
          </p:cNvSpPr>
          <p:nvPr/>
        </p:nvSpPr>
        <p:spPr bwMode="auto">
          <a:xfrm>
            <a:off x="4000496" y="3357562"/>
            <a:ext cx="281840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2</a:t>
            </a: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х</a:t>
            </a:r>
            <a:r>
              <a:rPr kumimoji="0" lang="ru-RU"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у</a:t>
            </a:r>
            <a:r>
              <a:rPr kumimoji="0" lang="ru-RU"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 4</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z</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1</a:t>
            </a:r>
            <a:r>
              <a:rPr kumimoji="0" lang="en-US" sz="2400" b="0" i="0" u="none" strike="noStrike" cap="none" normalizeH="0" baseline="30000" dirty="0" smtClean="0">
                <a:ln>
                  <a:noFill/>
                </a:ln>
                <a:solidFill>
                  <a:schemeClr val="tx1"/>
                </a:solidFill>
                <a:effectLst/>
                <a:latin typeface="Arial" pitchFamily="34" charset="0"/>
                <a:ea typeface="Times New Roman" pitchFamily="18" charset="0"/>
                <a:cs typeface="Arial" pitchFamily="34" charset="0"/>
              </a:rPr>
              <a:t>3</a:t>
            </a: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=0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36" name="TextBox 35"/>
          <p:cNvSpPr txBox="1"/>
          <p:nvPr/>
        </p:nvSpPr>
        <p:spPr>
          <a:xfrm>
            <a:off x="785786" y="3929066"/>
            <a:ext cx="6971780" cy="738664"/>
          </a:xfrm>
          <a:prstGeom prst="rect">
            <a:avLst/>
          </a:prstGeom>
          <a:noFill/>
        </p:spPr>
        <p:txBody>
          <a:bodyPr wrap="none" rtlCol="0">
            <a:spAutoFit/>
          </a:bodyPr>
          <a:lstStyle/>
          <a:p>
            <a:r>
              <a:rPr lang="ru-RU" sz="2400" dirty="0" smtClean="0"/>
              <a:t>у</a:t>
            </a:r>
            <a:r>
              <a:rPr lang="ru-RU" sz="2400" baseline="30000" dirty="0" smtClean="0"/>
              <a:t>3</a:t>
            </a:r>
            <a:r>
              <a:rPr lang="ru-RU" sz="2400" dirty="0" smtClean="0"/>
              <a:t>= 2(х</a:t>
            </a:r>
            <a:r>
              <a:rPr lang="ru-RU" sz="2400" baseline="30000" dirty="0" smtClean="0"/>
              <a:t>3</a:t>
            </a:r>
            <a:r>
              <a:rPr lang="ru-RU" sz="2400" dirty="0" smtClean="0"/>
              <a:t> – 2 </a:t>
            </a:r>
            <a:r>
              <a:rPr lang="en-US" sz="2400" dirty="0" smtClean="0"/>
              <a:t>z</a:t>
            </a:r>
            <a:r>
              <a:rPr lang="ru-RU" sz="2400" baseline="-25000" dirty="0" smtClean="0"/>
              <a:t>1</a:t>
            </a:r>
            <a:r>
              <a:rPr lang="ru-RU" sz="2400" baseline="30000" dirty="0" smtClean="0"/>
              <a:t>3</a:t>
            </a:r>
            <a:r>
              <a:rPr lang="ru-RU" sz="2400" dirty="0" smtClean="0"/>
              <a:t>)         у</a:t>
            </a:r>
            <a:r>
              <a:rPr lang="ru-RU" sz="2400" baseline="30000" dirty="0" smtClean="0"/>
              <a:t>3</a:t>
            </a:r>
            <a:r>
              <a:rPr lang="ru-RU" sz="2400" dirty="0" smtClean="0"/>
              <a:t> – чётное ,  у </a:t>
            </a:r>
            <a:r>
              <a:rPr lang="ru-RU" sz="2400" dirty="0" smtClean="0">
                <a:latin typeface="Cambria Math"/>
                <a:ea typeface="Cambria Math"/>
              </a:rPr>
              <a:t>⫶ 2,</a:t>
            </a:r>
            <a:r>
              <a:rPr lang="ru-RU" sz="2400" dirty="0" smtClean="0"/>
              <a:t> у = 2 у</a:t>
            </a:r>
            <a:r>
              <a:rPr lang="ru-RU" sz="2400" baseline="-25000" dirty="0" smtClean="0"/>
              <a:t>1</a:t>
            </a:r>
            <a:endParaRPr lang="ru-RU" sz="2400" dirty="0" smtClean="0"/>
          </a:p>
          <a:p>
            <a:endParaRPr lang="ru-RU" dirty="0"/>
          </a:p>
        </p:txBody>
      </p:sp>
      <p:sp>
        <p:nvSpPr>
          <p:cNvPr id="39964" name="Rectangle 2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9963" name="Picture 27"/>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0" y="0"/>
            <a:ext cx="238125" cy="276225"/>
          </a:xfrm>
          <a:prstGeom prst="rect">
            <a:avLst/>
          </a:prstGeom>
          <a:noFill/>
        </p:spPr>
      </p:pic>
      <p:pic>
        <p:nvPicPr>
          <p:cNvPr id="39" name="Picture 2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143240" y="3929066"/>
            <a:ext cx="500066" cy="483397"/>
          </a:xfrm>
          <a:prstGeom prst="rect">
            <a:avLst/>
          </a:prstGeom>
          <a:noFill/>
        </p:spPr>
      </p:pic>
      <p:sp>
        <p:nvSpPr>
          <p:cNvPr id="39966" name="Rectangle 3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9965" name="Picture 29"/>
          <p:cNvPicPr>
            <a:picLocks noChangeAspect="1" noChangeArrowheads="1"/>
          </p:cNvPicPr>
          <p:nvPr/>
        </p:nvPicPr>
        <p:blipFill>
          <a:blip r:embed="rId9" cstate="print">
            <a:clrChange>
              <a:clrFrom>
                <a:srgbClr val="FFFFFF"/>
              </a:clrFrom>
              <a:clrTo>
                <a:srgbClr val="FFFFFF">
                  <a:alpha val="0"/>
                </a:srgbClr>
              </a:clrTo>
            </a:clrChange>
          </a:blip>
          <a:srcRect/>
          <a:stretch>
            <a:fillRect/>
          </a:stretch>
        </p:blipFill>
        <p:spPr bwMode="auto">
          <a:xfrm>
            <a:off x="0" y="0"/>
            <a:ext cx="409575" cy="276225"/>
          </a:xfrm>
          <a:prstGeom prst="rect">
            <a:avLst/>
          </a:prstGeom>
          <a:noFill/>
        </p:spPr>
      </p:pic>
      <p:sp>
        <p:nvSpPr>
          <p:cNvPr id="43" name="TextBox 42"/>
          <p:cNvSpPr txBox="1"/>
          <p:nvPr/>
        </p:nvSpPr>
        <p:spPr>
          <a:xfrm>
            <a:off x="928662" y="4643446"/>
            <a:ext cx="6445995" cy="738664"/>
          </a:xfrm>
          <a:prstGeom prst="rect">
            <a:avLst/>
          </a:prstGeom>
          <a:noFill/>
        </p:spPr>
        <p:txBody>
          <a:bodyPr wrap="none" rtlCol="0">
            <a:spAutoFit/>
          </a:bodyPr>
          <a:lstStyle/>
          <a:p>
            <a:r>
              <a:rPr lang="ru-RU" sz="2400" dirty="0" smtClean="0"/>
              <a:t>2х</a:t>
            </a:r>
            <a:r>
              <a:rPr lang="ru-RU" sz="2400" baseline="30000" dirty="0" smtClean="0"/>
              <a:t>3</a:t>
            </a:r>
            <a:r>
              <a:rPr lang="ru-RU" sz="2400" dirty="0" smtClean="0"/>
              <a:t> – 8у</a:t>
            </a:r>
            <a:r>
              <a:rPr lang="ru-RU" sz="2400" baseline="-25000" dirty="0" smtClean="0"/>
              <a:t>1</a:t>
            </a:r>
            <a:r>
              <a:rPr lang="ru-RU" sz="2400" baseline="30000" dirty="0" smtClean="0"/>
              <a:t>3</a:t>
            </a:r>
            <a:r>
              <a:rPr lang="ru-RU" sz="2400" dirty="0" smtClean="0"/>
              <a:t> – 4 </a:t>
            </a:r>
            <a:r>
              <a:rPr lang="en-US" sz="2400" dirty="0" smtClean="0"/>
              <a:t>z</a:t>
            </a:r>
            <a:r>
              <a:rPr lang="en-US" sz="2400" baseline="-25000" dirty="0" smtClean="0"/>
              <a:t>1</a:t>
            </a:r>
            <a:r>
              <a:rPr lang="en-US" sz="2400" baseline="30000" dirty="0" smtClean="0"/>
              <a:t>3</a:t>
            </a:r>
            <a:r>
              <a:rPr lang="en-US" sz="2400" dirty="0" smtClean="0"/>
              <a:t> = 0 </a:t>
            </a:r>
            <a:r>
              <a:rPr lang="ru-RU" sz="2400" dirty="0" smtClean="0"/>
              <a:t>       х</a:t>
            </a:r>
            <a:r>
              <a:rPr lang="ru-RU" sz="2400" baseline="30000" dirty="0" smtClean="0"/>
              <a:t>3</a:t>
            </a:r>
            <a:r>
              <a:rPr lang="ru-RU" sz="2400" dirty="0" smtClean="0"/>
              <a:t> – </a:t>
            </a:r>
            <a:r>
              <a:rPr lang="en-US" sz="2400" dirty="0" smtClean="0"/>
              <a:t>4</a:t>
            </a:r>
            <a:r>
              <a:rPr lang="ru-RU" sz="2400" dirty="0" smtClean="0"/>
              <a:t>у</a:t>
            </a:r>
            <a:r>
              <a:rPr lang="ru-RU" sz="2400" baseline="-25000" dirty="0" smtClean="0"/>
              <a:t>1</a:t>
            </a:r>
            <a:r>
              <a:rPr lang="ru-RU" sz="2400" baseline="30000" dirty="0" smtClean="0"/>
              <a:t>3</a:t>
            </a:r>
            <a:r>
              <a:rPr lang="ru-RU" sz="2400" dirty="0" smtClean="0"/>
              <a:t> – </a:t>
            </a:r>
            <a:r>
              <a:rPr lang="en-US" sz="2400" dirty="0" smtClean="0"/>
              <a:t>2 z</a:t>
            </a:r>
            <a:r>
              <a:rPr lang="en-US" sz="2400" baseline="-25000" dirty="0" smtClean="0"/>
              <a:t>1</a:t>
            </a:r>
            <a:r>
              <a:rPr lang="en-US" sz="2400" baseline="30000" dirty="0" smtClean="0"/>
              <a:t>3</a:t>
            </a:r>
            <a:r>
              <a:rPr lang="en-US" sz="2400" dirty="0" smtClean="0"/>
              <a:t> = 0 </a:t>
            </a:r>
            <a:endParaRPr lang="ru-RU" sz="2400" dirty="0" smtClean="0"/>
          </a:p>
          <a:p>
            <a:endParaRPr lang="ru-RU" dirty="0"/>
          </a:p>
        </p:txBody>
      </p:sp>
      <p:pic>
        <p:nvPicPr>
          <p:cNvPr id="44" name="Picture 2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3857620" y="4643446"/>
            <a:ext cx="500066" cy="483397"/>
          </a:xfrm>
          <a:prstGeom prst="rect">
            <a:avLst/>
          </a:prstGeom>
          <a:noFill/>
        </p:spPr>
      </p:pic>
      <p:pic>
        <p:nvPicPr>
          <p:cNvPr id="45" name="Picture 22"/>
          <p:cNvPicPr>
            <a:picLocks noChangeAspect="1" noChangeArrowheads="1"/>
          </p:cNvPicPr>
          <p:nvPr/>
        </p:nvPicPr>
        <p:blipFill>
          <a:blip r:embed="rId7" cstate="print">
            <a:clrChange>
              <a:clrFrom>
                <a:srgbClr val="FFFFFF"/>
              </a:clrFrom>
              <a:clrTo>
                <a:srgbClr val="FFFFFF">
                  <a:alpha val="0"/>
                </a:srgbClr>
              </a:clrTo>
            </a:clrChange>
          </a:blip>
          <a:srcRect/>
          <a:stretch>
            <a:fillRect/>
          </a:stretch>
        </p:blipFill>
        <p:spPr bwMode="auto">
          <a:xfrm>
            <a:off x="7143768" y="4643446"/>
            <a:ext cx="500066" cy="483397"/>
          </a:xfrm>
          <a:prstGeom prst="rect">
            <a:avLst/>
          </a:prstGeom>
          <a:noFill/>
        </p:spPr>
      </p:pic>
      <p:sp>
        <p:nvSpPr>
          <p:cNvPr id="46" name="TextBox 45"/>
          <p:cNvSpPr txBox="1"/>
          <p:nvPr/>
        </p:nvSpPr>
        <p:spPr>
          <a:xfrm>
            <a:off x="1357290" y="5143512"/>
            <a:ext cx="4501810" cy="738664"/>
          </a:xfrm>
          <a:prstGeom prst="rect">
            <a:avLst/>
          </a:prstGeom>
          <a:noFill/>
        </p:spPr>
        <p:txBody>
          <a:bodyPr wrap="none" rtlCol="0">
            <a:spAutoFit/>
          </a:bodyPr>
          <a:lstStyle/>
          <a:p>
            <a:r>
              <a:rPr lang="ru-RU" sz="2400" dirty="0" smtClean="0"/>
              <a:t>х</a:t>
            </a:r>
            <a:r>
              <a:rPr lang="ru-RU" sz="2400" baseline="30000" dirty="0" smtClean="0"/>
              <a:t>3</a:t>
            </a:r>
            <a:r>
              <a:rPr lang="ru-RU" sz="2400" dirty="0" smtClean="0"/>
              <a:t>- чётное число, </a:t>
            </a:r>
            <a:r>
              <a:rPr lang="ru-RU" sz="2400" dirty="0" err="1" smtClean="0"/>
              <a:t>х</a:t>
            </a:r>
            <a:r>
              <a:rPr lang="ru-RU" sz="2400" dirty="0" smtClean="0"/>
              <a:t> ⫶ 2, </a:t>
            </a:r>
            <a:r>
              <a:rPr lang="ru-RU" sz="2400" dirty="0" err="1" smtClean="0"/>
              <a:t>х</a:t>
            </a:r>
            <a:r>
              <a:rPr lang="ru-RU" sz="2400" dirty="0" smtClean="0"/>
              <a:t> = 2 х</a:t>
            </a:r>
            <a:r>
              <a:rPr lang="ru-RU" sz="2400" baseline="-25000" dirty="0" smtClean="0"/>
              <a:t>1</a:t>
            </a:r>
            <a:endParaRPr lang="ru-RU" sz="2400" dirty="0" smtClean="0"/>
          </a:p>
          <a:p>
            <a:endParaRPr lang="ru-RU" dirty="0"/>
          </a:p>
        </p:txBody>
      </p:sp>
      <p:sp>
        <p:nvSpPr>
          <p:cNvPr id="47" name="TextBox 46"/>
          <p:cNvSpPr txBox="1"/>
          <p:nvPr/>
        </p:nvSpPr>
        <p:spPr>
          <a:xfrm>
            <a:off x="7286644" y="2857496"/>
            <a:ext cx="284052" cy="307777"/>
          </a:xfrm>
          <a:prstGeom prst="rect">
            <a:avLst/>
          </a:prstGeom>
          <a:noFill/>
        </p:spPr>
        <p:txBody>
          <a:bodyPr wrap="none" rtlCol="0">
            <a:spAutoFit/>
          </a:bodyPr>
          <a:lstStyle/>
          <a:p>
            <a:r>
              <a:rPr lang="ru-RU" sz="1400" dirty="0" smtClean="0"/>
              <a:t>1</a:t>
            </a:r>
            <a:endParaRPr lang="ru-RU" sz="1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dirty="0" smtClean="0"/>
              <a:t>Значит числа х</a:t>
            </a:r>
            <a:r>
              <a:rPr lang="ru-RU" baseline="-25000" dirty="0" smtClean="0"/>
              <a:t>1</a:t>
            </a:r>
            <a:r>
              <a:rPr lang="ru-RU" dirty="0" smtClean="0"/>
              <a:t>, у</a:t>
            </a:r>
            <a:r>
              <a:rPr lang="ru-RU" baseline="-25000" dirty="0" smtClean="0"/>
              <a:t>1</a:t>
            </a:r>
            <a:r>
              <a:rPr lang="ru-RU" dirty="0" smtClean="0"/>
              <a:t> и </a:t>
            </a:r>
            <a:r>
              <a:rPr lang="en-US" dirty="0" smtClean="0"/>
              <a:t>z</a:t>
            </a:r>
            <a:r>
              <a:rPr lang="ru-RU" baseline="-25000" dirty="0" smtClean="0"/>
              <a:t>1</a:t>
            </a:r>
            <a:r>
              <a:rPr lang="ru-RU" dirty="0" smtClean="0"/>
              <a:t> – тоже делятся на 2.</a:t>
            </a:r>
          </a:p>
          <a:p>
            <a:pPr>
              <a:buNone/>
            </a:pPr>
            <a:r>
              <a:rPr lang="ru-RU" dirty="0" smtClean="0"/>
              <a:t>   Сколько бы раз мы не делили на 2,получаем числа,  которые снова делятся на 2. Таким свойством обладает только 0.</a:t>
            </a:r>
          </a:p>
          <a:p>
            <a:pPr>
              <a:buNone/>
            </a:pPr>
            <a:r>
              <a:rPr lang="ru-RU" dirty="0" smtClean="0"/>
              <a:t>     </a:t>
            </a:r>
          </a:p>
          <a:p>
            <a:pPr>
              <a:buNone/>
            </a:pPr>
            <a:r>
              <a:rPr lang="ru-RU" dirty="0" smtClean="0"/>
              <a:t>                         Ответ: (0;0;0).</a:t>
            </a:r>
          </a:p>
          <a:p>
            <a:endParaRPr lang="ru-RU"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24</a:t>
            </a:fld>
            <a:endParaRPr lang="ru-RU"/>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t>Задание для самостоятельной работы.</a:t>
            </a:r>
            <a:endParaRPr lang="ru-RU" sz="3200" dirty="0"/>
          </a:p>
        </p:txBody>
      </p:sp>
      <p:sp>
        <p:nvSpPr>
          <p:cNvPr id="3" name="Содержимое 2"/>
          <p:cNvSpPr>
            <a:spLocks noGrp="1"/>
          </p:cNvSpPr>
          <p:nvPr>
            <p:ph idx="1"/>
          </p:nvPr>
        </p:nvSpPr>
        <p:spPr>
          <a:xfrm>
            <a:off x="0" y="1600200"/>
            <a:ext cx="8686800" cy="4525963"/>
          </a:xfrm>
        </p:spPr>
        <p:txBody>
          <a:bodyPr/>
          <a:lstStyle/>
          <a:p>
            <a:pPr eaLnBrk="0" hangingPunct="0">
              <a:defRPr/>
            </a:pPr>
            <a:r>
              <a:rPr lang="ru-RU" sz="2400" dirty="0" smtClean="0">
                <a:solidFill>
                  <a:srgbClr val="000000"/>
                </a:solidFill>
                <a:latin typeface="Times New Roman" pitchFamily="18" charset="0"/>
                <a:cs typeface="Times New Roman" pitchFamily="18" charset="0"/>
              </a:rPr>
              <a:t>Доказать, что уравнение  </a:t>
            </a:r>
            <a:r>
              <a:rPr lang="ru-RU" sz="2400" i="1" dirty="0" err="1" smtClean="0">
                <a:solidFill>
                  <a:srgbClr val="000000"/>
                </a:solidFill>
                <a:latin typeface="Times New Roman" pitchFamily="18" charset="0"/>
                <a:cs typeface="Times New Roman" pitchFamily="18" charset="0"/>
              </a:rPr>
              <a:t>x</a:t>
            </a:r>
            <a:r>
              <a:rPr lang="ru-RU" sz="2400" i="1" dirty="0" smtClean="0">
                <a:solidFill>
                  <a:srgbClr val="000000"/>
                </a:solidFill>
                <a:latin typeface="Times New Roman" pitchFamily="18" charset="0"/>
                <a:cs typeface="Times New Roman" pitchFamily="18" charset="0"/>
              </a:rPr>
              <a:t> </a:t>
            </a:r>
            <a:r>
              <a:rPr lang="ru-RU" sz="2400" baseline="30000" dirty="0" smtClean="0">
                <a:solidFill>
                  <a:srgbClr val="000000"/>
                </a:solidFill>
                <a:latin typeface="Times New Roman" pitchFamily="18" charset="0"/>
                <a:cs typeface="Times New Roman" pitchFamily="18" charset="0"/>
              </a:rPr>
              <a:t>3</a:t>
            </a:r>
            <a:r>
              <a:rPr lang="ru-RU" sz="2400" dirty="0" smtClean="0">
                <a:solidFill>
                  <a:srgbClr val="000000"/>
                </a:solidFill>
                <a:latin typeface="Times New Roman" pitchFamily="18" charset="0"/>
                <a:cs typeface="Times New Roman" pitchFamily="18" charset="0"/>
              </a:rPr>
              <a:t> + 2</a:t>
            </a:r>
            <a:r>
              <a:rPr lang="ru-RU" sz="2400" i="1" dirty="0" smtClean="0">
                <a:solidFill>
                  <a:srgbClr val="000000"/>
                </a:solidFill>
                <a:latin typeface="Times New Roman" pitchFamily="18" charset="0"/>
                <a:cs typeface="Times New Roman" pitchFamily="18" charset="0"/>
              </a:rPr>
              <a:t>y </a:t>
            </a:r>
            <a:r>
              <a:rPr lang="ru-RU" sz="2400" baseline="30000" dirty="0" smtClean="0">
                <a:solidFill>
                  <a:srgbClr val="000000"/>
                </a:solidFill>
                <a:latin typeface="Times New Roman" pitchFamily="18" charset="0"/>
                <a:cs typeface="Times New Roman" pitchFamily="18" charset="0"/>
              </a:rPr>
              <a:t>3</a:t>
            </a:r>
            <a:r>
              <a:rPr lang="ru-RU" sz="2400" dirty="0" smtClean="0">
                <a:solidFill>
                  <a:srgbClr val="000000"/>
                </a:solidFill>
                <a:latin typeface="Times New Roman" pitchFamily="18" charset="0"/>
                <a:cs typeface="Times New Roman" pitchFamily="18" charset="0"/>
              </a:rPr>
              <a:t> + 4</a:t>
            </a:r>
            <a:r>
              <a:rPr lang="ru-RU" sz="2400" i="1" dirty="0" smtClean="0">
                <a:solidFill>
                  <a:srgbClr val="000000"/>
                </a:solidFill>
                <a:latin typeface="Times New Roman" pitchFamily="18" charset="0"/>
                <a:cs typeface="Times New Roman" pitchFamily="18" charset="0"/>
              </a:rPr>
              <a:t>z </a:t>
            </a:r>
            <a:r>
              <a:rPr lang="ru-RU" sz="2400" baseline="30000" dirty="0" smtClean="0">
                <a:solidFill>
                  <a:srgbClr val="000000"/>
                </a:solidFill>
                <a:latin typeface="Times New Roman" pitchFamily="18" charset="0"/>
                <a:cs typeface="Times New Roman" pitchFamily="18" charset="0"/>
              </a:rPr>
              <a:t>3</a:t>
            </a:r>
            <a:r>
              <a:rPr lang="ru-RU" sz="2400" dirty="0" smtClean="0">
                <a:solidFill>
                  <a:srgbClr val="000000"/>
                </a:solidFill>
                <a:latin typeface="Times New Roman" pitchFamily="18" charset="0"/>
                <a:cs typeface="Times New Roman" pitchFamily="18" charset="0"/>
              </a:rPr>
              <a:t> - 6</a:t>
            </a:r>
            <a:r>
              <a:rPr lang="ru-RU" sz="2400" i="1" dirty="0" smtClean="0">
                <a:solidFill>
                  <a:srgbClr val="000000"/>
                </a:solidFill>
                <a:latin typeface="Times New Roman" pitchFamily="18" charset="0"/>
                <a:cs typeface="Times New Roman" pitchFamily="18" charset="0"/>
              </a:rPr>
              <a:t>xyz</a:t>
            </a:r>
            <a:r>
              <a:rPr lang="ru-RU" sz="2400" dirty="0" smtClean="0">
                <a:solidFill>
                  <a:srgbClr val="000000"/>
                </a:solidFill>
                <a:latin typeface="Times New Roman" pitchFamily="18" charset="0"/>
                <a:cs typeface="Times New Roman" pitchFamily="18" charset="0"/>
              </a:rPr>
              <a:t> = 0 </a:t>
            </a:r>
          </a:p>
          <a:p>
            <a:pPr eaLnBrk="0" hangingPunct="0">
              <a:buNone/>
              <a:defRPr/>
            </a:pPr>
            <a:r>
              <a:rPr lang="ru-RU" sz="2400" dirty="0" smtClean="0">
                <a:solidFill>
                  <a:srgbClr val="000000"/>
                </a:solidFill>
                <a:latin typeface="Times New Roman" pitchFamily="18" charset="0"/>
                <a:cs typeface="Times New Roman" pitchFamily="18" charset="0"/>
              </a:rPr>
              <a:t>    в целых числах не имеет решений, не равных нулю одновременно. </a:t>
            </a:r>
          </a:p>
          <a:p>
            <a:endParaRPr lang="ru-RU"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25</a:t>
            </a:fld>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2" name="Text Box 4"/>
          <p:cNvSpPr txBox="1">
            <a:spLocks noChangeArrowheads="1"/>
          </p:cNvSpPr>
          <p:nvPr/>
        </p:nvSpPr>
        <p:spPr bwMode="auto">
          <a:xfrm>
            <a:off x="0" y="0"/>
            <a:ext cx="9144000" cy="519113"/>
          </a:xfrm>
          <a:prstGeom prst="rect">
            <a:avLst/>
          </a:prstGeom>
          <a:noFill/>
          <a:ln w="12700" cap="sq">
            <a:noFill/>
            <a:miter lim="800000"/>
            <a:headEnd type="none" w="sm" len="sm"/>
            <a:tailEnd type="none" w="sm" len="sm"/>
          </a:ln>
          <a:effectLst/>
        </p:spPr>
        <p:txBody>
          <a:bodyPr>
            <a:spAutoFit/>
          </a:bodyPr>
          <a:lstStyle/>
          <a:p>
            <a:pPr eaLnBrk="0" hangingPunct="0">
              <a:spcBef>
                <a:spcPct val="50000"/>
              </a:spcBef>
              <a:defRPr/>
            </a:pPr>
            <a:endParaRPr lang="ru-RU" sz="2800">
              <a:solidFill>
                <a:srgbClr val="A50021"/>
              </a:solidFill>
              <a:effectLst>
                <a:outerShdw blurRad="38100" dist="38100" dir="2700000" algn="tl">
                  <a:srgbClr val="000000"/>
                </a:outerShdw>
              </a:effectLst>
              <a:latin typeface="Tahoma" pitchFamily="34" charset="0"/>
            </a:endParaRPr>
          </a:p>
        </p:txBody>
      </p:sp>
      <p:sp>
        <p:nvSpPr>
          <p:cNvPr id="15363" name="WordArt 7"/>
          <p:cNvSpPr>
            <a:spLocks noChangeArrowheads="1" noChangeShapeType="1" noTextEdit="1"/>
          </p:cNvSpPr>
          <p:nvPr/>
        </p:nvSpPr>
        <p:spPr bwMode="auto">
          <a:xfrm>
            <a:off x="571472" y="714356"/>
            <a:ext cx="7929618" cy="671510"/>
          </a:xfrm>
          <a:prstGeom prst="rect">
            <a:avLst/>
          </a:prstGeom>
        </p:spPr>
        <p:txBody>
          <a:bodyPr wrap="none" fromWordArt="1">
            <a:prstTxWarp prst="textPlain">
              <a:avLst>
                <a:gd name="adj" fmla="val 50000"/>
              </a:avLst>
            </a:prstTxWarp>
          </a:bodyPr>
          <a:lstStyle/>
          <a:p>
            <a:pPr algn="ctr"/>
            <a:r>
              <a:rPr lang="ru-RU" sz="3600" kern="10" dirty="0">
                <a:ln w="19050" cap="sq">
                  <a:solidFill>
                    <a:schemeClr val="tx1"/>
                  </a:solidFill>
                  <a:round/>
                  <a:headEnd type="none" w="sm" len="sm"/>
                  <a:tailEnd type="none" w="sm" len="sm"/>
                </a:ln>
                <a:solidFill>
                  <a:srgbClr val="00B050"/>
                </a:solidFill>
                <a:latin typeface="Impact"/>
              </a:rPr>
              <a:t>Другие методы решения </a:t>
            </a:r>
            <a:r>
              <a:rPr lang="ru-RU" sz="3600" kern="10" dirty="0" err="1">
                <a:ln w="19050" cap="sq">
                  <a:solidFill>
                    <a:schemeClr val="tx1"/>
                  </a:solidFill>
                  <a:round/>
                  <a:headEnd type="none" w="sm" len="sm"/>
                  <a:tailEnd type="none" w="sm" len="sm"/>
                </a:ln>
                <a:solidFill>
                  <a:srgbClr val="00B050"/>
                </a:solidFill>
                <a:latin typeface="Impact"/>
              </a:rPr>
              <a:t>диофантовых</a:t>
            </a:r>
            <a:r>
              <a:rPr lang="ru-RU" sz="3600" kern="10" dirty="0">
                <a:ln w="19050" cap="sq">
                  <a:solidFill>
                    <a:schemeClr val="tx1"/>
                  </a:solidFill>
                  <a:round/>
                  <a:headEnd type="none" w="sm" len="sm"/>
                  <a:tailEnd type="none" w="sm" len="sm"/>
                </a:ln>
                <a:solidFill>
                  <a:srgbClr val="00B050"/>
                </a:solidFill>
                <a:latin typeface="Impact"/>
              </a:rPr>
              <a:t> уравнений</a:t>
            </a:r>
          </a:p>
        </p:txBody>
      </p:sp>
      <p:sp>
        <p:nvSpPr>
          <p:cNvPr id="432136" name="Text Box 8"/>
          <p:cNvSpPr txBox="1">
            <a:spLocks noChangeArrowheads="1"/>
          </p:cNvSpPr>
          <p:nvPr/>
        </p:nvSpPr>
        <p:spPr bwMode="auto">
          <a:xfrm>
            <a:off x="214282" y="1700213"/>
            <a:ext cx="8929718" cy="3447098"/>
          </a:xfrm>
          <a:prstGeom prst="rect">
            <a:avLst/>
          </a:prstGeom>
          <a:noFill/>
          <a:ln w="12700" cap="sq">
            <a:noFill/>
            <a:miter lim="800000"/>
            <a:headEnd type="none" w="sm" len="sm"/>
            <a:tailEnd type="none" w="sm" len="sm"/>
          </a:ln>
          <a:effectLst/>
        </p:spPr>
        <p:txBody>
          <a:bodyPr wrap="square">
            <a:spAutoFit/>
          </a:bodyPr>
          <a:lstStyle/>
          <a:p>
            <a:pPr eaLnBrk="0" hangingPunct="0">
              <a:defRPr/>
            </a:pPr>
            <a:r>
              <a:rPr lang="ru-RU" sz="2000" dirty="0">
                <a:latin typeface="Tahoma" pitchFamily="34" charset="0"/>
              </a:rPr>
              <a:t>Задача:</a:t>
            </a:r>
          </a:p>
          <a:p>
            <a:pPr eaLnBrk="0" hangingPunct="0">
              <a:defRPr/>
            </a:pPr>
            <a:r>
              <a:rPr lang="ru-RU" dirty="0">
                <a:latin typeface="Tahoma" pitchFamily="34" charset="0"/>
              </a:rPr>
              <a:t>Доказать, что уравнение </a:t>
            </a:r>
            <a:endParaRPr lang="ru-RU" i="1" dirty="0">
              <a:latin typeface="Tahoma" pitchFamily="34" charset="0"/>
            </a:endParaRPr>
          </a:p>
          <a:p>
            <a:pPr eaLnBrk="0" hangingPunct="0">
              <a:defRPr/>
            </a:pPr>
            <a:r>
              <a:rPr lang="ru-RU" i="1" dirty="0" err="1">
                <a:latin typeface="Tahoma" pitchFamily="34" charset="0"/>
              </a:rPr>
              <a:t>x</a:t>
            </a:r>
            <a:r>
              <a:rPr lang="ru-RU" i="1" dirty="0">
                <a:latin typeface="Tahoma" pitchFamily="34" charset="0"/>
              </a:rPr>
              <a:t> </a:t>
            </a:r>
            <a:r>
              <a:rPr lang="ru-RU" baseline="30000" dirty="0">
                <a:latin typeface="Tahoma" pitchFamily="34" charset="0"/>
              </a:rPr>
              <a:t>3 </a:t>
            </a:r>
            <a:r>
              <a:rPr lang="ru-RU" dirty="0">
                <a:latin typeface="Tahoma" pitchFamily="34" charset="0"/>
              </a:rPr>
              <a:t>+ </a:t>
            </a:r>
            <a:r>
              <a:rPr lang="ru-RU" i="1" dirty="0" err="1">
                <a:latin typeface="Tahoma" pitchFamily="34" charset="0"/>
              </a:rPr>
              <a:t>y</a:t>
            </a:r>
            <a:r>
              <a:rPr lang="ru-RU" i="1" dirty="0">
                <a:latin typeface="Tahoma" pitchFamily="34" charset="0"/>
              </a:rPr>
              <a:t> </a:t>
            </a:r>
            <a:r>
              <a:rPr lang="ru-RU" baseline="30000" dirty="0">
                <a:latin typeface="Tahoma" pitchFamily="34" charset="0"/>
              </a:rPr>
              <a:t>3 </a:t>
            </a:r>
            <a:r>
              <a:rPr lang="ru-RU" dirty="0">
                <a:latin typeface="Tahoma" pitchFamily="34" charset="0"/>
              </a:rPr>
              <a:t>+ </a:t>
            </a:r>
            <a:r>
              <a:rPr lang="ru-RU" i="1" dirty="0" err="1">
                <a:latin typeface="Tahoma" pitchFamily="34" charset="0"/>
              </a:rPr>
              <a:t>z</a:t>
            </a:r>
            <a:r>
              <a:rPr lang="ru-RU" i="1" dirty="0">
                <a:latin typeface="Tahoma" pitchFamily="34" charset="0"/>
              </a:rPr>
              <a:t> </a:t>
            </a:r>
            <a:r>
              <a:rPr lang="ru-RU" baseline="30000" dirty="0">
                <a:latin typeface="Tahoma" pitchFamily="34" charset="0"/>
              </a:rPr>
              <a:t>3</a:t>
            </a:r>
            <a:r>
              <a:rPr lang="ru-RU" dirty="0">
                <a:latin typeface="Tahoma" pitchFamily="34" charset="0"/>
              </a:rPr>
              <a:t> = 2 </a:t>
            </a:r>
          </a:p>
          <a:p>
            <a:pPr eaLnBrk="0" hangingPunct="0">
              <a:defRPr/>
            </a:pPr>
            <a:r>
              <a:rPr lang="ru-RU" dirty="0">
                <a:latin typeface="Tahoma" pitchFamily="34" charset="0"/>
              </a:rPr>
              <a:t>имеет бесконечно много решений в целых числах. </a:t>
            </a:r>
          </a:p>
          <a:p>
            <a:pPr eaLnBrk="0" hangingPunct="0">
              <a:defRPr/>
            </a:pPr>
            <a:r>
              <a:rPr lang="ru-RU" dirty="0">
                <a:latin typeface="Tahoma" pitchFamily="34" charset="0"/>
              </a:rPr>
              <a:t>Решение: </a:t>
            </a:r>
          </a:p>
          <a:p>
            <a:pPr eaLnBrk="0" hangingPunct="0">
              <a:defRPr/>
            </a:pPr>
            <a:r>
              <a:rPr lang="ru-RU" dirty="0">
                <a:latin typeface="Tahoma" pitchFamily="34" charset="0"/>
              </a:rPr>
              <a:t>Положим </a:t>
            </a:r>
            <a:r>
              <a:rPr lang="ru-RU" i="1" dirty="0" err="1">
                <a:latin typeface="Tahoma" pitchFamily="34" charset="0"/>
              </a:rPr>
              <a:t>x</a:t>
            </a:r>
            <a:r>
              <a:rPr lang="ru-RU" dirty="0">
                <a:latin typeface="Tahoma" pitchFamily="34" charset="0"/>
              </a:rPr>
              <a:t> = </a:t>
            </a:r>
            <a:r>
              <a:rPr lang="ru-RU" i="1" dirty="0" err="1">
                <a:latin typeface="Tahoma" pitchFamily="34" charset="0"/>
              </a:rPr>
              <a:t>a</a:t>
            </a:r>
            <a:r>
              <a:rPr lang="ru-RU" dirty="0">
                <a:latin typeface="Tahoma" pitchFamily="34" charset="0"/>
              </a:rPr>
              <a:t> + </a:t>
            </a:r>
            <a:r>
              <a:rPr lang="ru-RU" i="1" dirty="0" err="1">
                <a:latin typeface="Tahoma" pitchFamily="34" charset="0"/>
              </a:rPr>
              <a:t>b</a:t>
            </a:r>
            <a:r>
              <a:rPr lang="ru-RU" dirty="0">
                <a:latin typeface="Tahoma" pitchFamily="34" charset="0"/>
              </a:rPr>
              <a:t>,   </a:t>
            </a:r>
            <a:r>
              <a:rPr lang="ru-RU" i="1" dirty="0" err="1">
                <a:latin typeface="Tahoma" pitchFamily="34" charset="0"/>
              </a:rPr>
              <a:t>y</a:t>
            </a:r>
            <a:r>
              <a:rPr lang="ru-RU" dirty="0">
                <a:latin typeface="Tahoma" pitchFamily="34" charset="0"/>
              </a:rPr>
              <a:t> = </a:t>
            </a:r>
            <a:r>
              <a:rPr lang="ru-RU" i="1" dirty="0" err="1">
                <a:latin typeface="Tahoma" pitchFamily="34" charset="0"/>
              </a:rPr>
              <a:t>a</a:t>
            </a:r>
            <a:r>
              <a:rPr lang="ru-RU" dirty="0">
                <a:latin typeface="Tahoma" pitchFamily="34" charset="0"/>
              </a:rPr>
              <a:t> - </a:t>
            </a:r>
            <a:r>
              <a:rPr lang="ru-RU" i="1" dirty="0" err="1">
                <a:latin typeface="Tahoma" pitchFamily="34" charset="0"/>
              </a:rPr>
              <a:t>b</a:t>
            </a:r>
            <a:r>
              <a:rPr lang="ru-RU" dirty="0">
                <a:latin typeface="Tahoma" pitchFamily="34" charset="0"/>
              </a:rPr>
              <a:t>. Тогда </a:t>
            </a:r>
            <a:r>
              <a:rPr lang="ru-RU" i="1" dirty="0" err="1">
                <a:latin typeface="Tahoma" pitchFamily="34" charset="0"/>
              </a:rPr>
              <a:t>x</a:t>
            </a:r>
            <a:r>
              <a:rPr lang="ru-RU" i="1" dirty="0">
                <a:latin typeface="Tahoma" pitchFamily="34" charset="0"/>
              </a:rPr>
              <a:t> </a:t>
            </a:r>
            <a:r>
              <a:rPr lang="ru-RU" baseline="30000" dirty="0">
                <a:latin typeface="Tahoma" pitchFamily="34" charset="0"/>
              </a:rPr>
              <a:t>3</a:t>
            </a:r>
            <a:r>
              <a:rPr lang="ru-RU" dirty="0">
                <a:latin typeface="Tahoma" pitchFamily="34" charset="0"/>
              </a:rPr>
              <a:t> + </a:t>
            </a:r>
            <a:r>
              <a:rPr lang="ru-RU" i="1" dirty="0" err="1">
                <a:latin typeface="Tahoma" pitchFamily="34" charset="0"/>
              </a:rPr>
              <a:t>y</a:t>
            </a:r>
            <a:r>
              <a:rPr lang="ru-RU" i="1" dirty="0">
                <a:latin typeface="Tahoma" pitchFamily="34" charset="0"/>
              </a:rPr>
              <a:t> </a:t>
            </a:r>
            <a:r>
              <a:rPr lang="ru-RU" baseline="30000" dirty="0">
                <a:latin typeface="Tahoma" pitchFamily="34" charset="0"/>
              </a:rPr>
              <a:t>3 </a:t>
            </a:r>
            <a:r>
              <a:rPr lang="ru-RU" dirty="0">
                <a:latin typeface="Tahoma" pitchFamily="34" charset="0"/>
              </a:rPr>
              <a:t>= 2</a:t>
            </a:r>
            <a:r>
              <a:rPr lang="ru-RU" i="1" dirty="0">
                <a:latin typeface="Tahoma" pitchFamily="34" charset="0"/>
              </a:rPr>
              <a:t>a </a:t>
            </a:r>
            <a:r>
              <a:rPr lang="ru-RU" baseline="30000" dirty="0">
                <a:latin typeface="Tahoma" pitchFamily="34" charset="0"/>
              </a:rPr>
              <a:t>3</a:t>
            </a:r>
            <a:r>
              <a:rPr lang="ru-RU" dirty="0">
                <a:latin typeface="Tahoma" pitchFamily="34" charset="0"/>
              </a:rPr>
              <a:t> + 6</a:t>
            </a:r>
            <a:r>
              <a:rPr lang="ru-RU" i="1" dirty="0">
                <a:latin typeface="Tahoma" pitchFamily="34" charset="0"/>
              </a:rPr>
              <a:t>ab </a:t>
            </a:r>
            <a:r>
              <a:rPr lang="ru-RU" baseline="30000" dirty="0">
                <a:latin typeface="Tahoma" pitchFamily="34" charset="0"/>
              </a:rPr>
              <a:t>2</a:t>
            </a:r>
            <a:r>
              <a:rPr lang="ru-RU" dirty="0">
                <a:latin typeface="Tahoma" pitchFamily="34" charset="0"/>
              </a:rPr>
              <a:t>. С учетом последнего равенства исходное уравнение принимает вид </a:t>
            </a:r>
          </a:p>
          <a:p>
            <a:pPr eaLnBrk="0" hangingPunct="0">
              <a:defRPr/>
            </a:pPr>
            <a:r>
              <a:rPr lang="ru-RU" dirty="0">
                <a:latin typeface="Tahoma" pitchFamily="34" charset="0"/>
              </a:rPr>
              <a:t>2</a:t>
            </a:r>
            <a:r>
              <a:rPr lang="ru-RU" i="1" dirty="0">
                <a:latin typeface="Tahoma" pitchFamily="34" charset="0"/>
              </a:rPr>
              <a:t>a </a:t>
            </a:r>
            <a:r>
              <a:rPr lang="ru-RU" baseline="30000" dirty="0">
                <a:latin typeface="Tahoma" pitchFamily="34" charset="0"/>
              </a:rPr>
              <a:t>3 </a:t>
            </a:r>
            <a:r>
              <a:rPr lang="ru-RU" dirty="0">
                <a:latin typeface="Tahoma" pitchFamily="34" charset="0"/>
              </a:rPr>
              <a:t>+ 6</a:t>
            </a:r>
            <a:r>
              <a:rPr lang="ru-RU" i="1" dirty="0">
                <a:latin typeface="Tahoma" pitchFamily="34" charset="0"/>
              </a:rPr>
              <a:t>ab </a:t>
            </a:r>
            <a:r>
              <a:rPr lang="ru-RU" baseline="30000" dirty="0">
                <a:latin typeface="Tahoma" pitchFamily="34" charset="0"/>
              </a:rPr>
              <a:t>2 </a:t>
            </a:r>
            <a:r>
              <a:rPr lang="ru-RU" dirty="0">
                <a:latin typeface="Tahoma" pitchFamily="34" charset="0"/>
              </a:rPr>
              <a:t>+ </a:t>
            </a:r>
            <a:r>
              <a:rPr lang="ru-RU" i="1" dirty="0" err="1">
                <a:latin typeface="Tahoma" pitchFamily="34" charset="0"/>
              </a:rPr>
              <a:t>z</a:t>
            </a:r>
            <a:r>
              <a:rPr lang="ru-RU" i="1" dirty="0">
                <a:latin typeface="Tahoma" pitchFamily="34" charset="0"/>
              </a:rPr>
              <a:t> </a:t>
            </a:r>
            <a:r>
              <a:rPr lang="ru-RU" baseline="30000" dirty="0">
                <a:latin typeface="Tahoma" pitchFamily="34" charset="0"/>
              </a:rPr>
              <a:t>3 </a:t>
            </a:r>
            <a:r>
              <a:rPr lang="ru-RU" dirty="0">
                <a:latin typeface="Tahoma" pitchFamily="34" charset="0"/>
              </a:rPr>
              <a:t>= 2. </a:t>
            </a:r>
          </a:p>
          <a:p>
            <a:pPr eaLnBrk="0" hangingPunct="0">
              <a:defRPr/>
            </a:pPr>
            <a:r>
              <a:rPr lang="ru-RU" dirty="0">
                <a:latin typeface="Tahoma" pitchFamily="34" charset="0"/>
              </a:rPr>
              <a:t>Положив </a:t>
            </a:r>
            <a:r>
              <a:rPr lang="ru-RU" i="1" dirty="0" err="1">
                <a:latin typeface="Tahoma" pitchFamily="34" charset="0"/>
              </a:rPr>
              <a:t>a</a:t>
            </a:r>
            <a:r>
              <a:rPr lang="ru-RU" dirty="0">
                <a:latin typeface="Tahoma" pitchFamily="34" charset="0"/>
              </a:rPr>
              <a:t> = 1, получим </a:t>
            </a:r>
            <a:r>
              <a:rPr lang="ru-RU" i="1" dirty="0" err="1">
                <a:latin typeface="Tahoma" pitchFamily="34" charset="0"/>
              </a:rPr>
              <a:t>z</a:t>
            </a:r>
            <a:r>
              <a:rPr lang="ru-RU" i="1" dirty="0">
                <a:latin typeface="Tahoma" pitchFamily="34" charset="0"/>
              </a:rPr>
              <a:t> </a:t>
            </a:r>
            <a:r>
              <a:rPr lang="ru-RU" baseline="30000" dirty="0">
                <a:latin typeface="Tahoma" pitchFamily="34" charset="0"/>
              </a:rPr>
              <a:t>3</a:t>
            </a:r>
            <a:r>
              <a:rPr lang="ru-RU" dirty="0">
                <a:latin typeface="Tahoma" pitchFamily="34" charset="0"/>
              </a:rPr>
              <a:t> = -6</a:t>
            </a:r>
            <a:r>
              <a:rPr lang="ru-RU" i="1" dirty="0">
                <a:latin typeface="Tahoma" pitchFamily="34" charset="0"/>
              </a:rPr>
              <a:t>b </a:t>
            </a:r>
            <a:r>
              <a:rPr lang="ru-RU" baseline="30000" dirty="0">
                <a:latin typeface="Tahoma" pitchFamily="34" charset="0"/>
              </a:rPr>
              <a:t>2</a:t>
            </a:r>
            <a:r>
              <a:rPr lang="ru-RU" dirty="0">
                <a:latin typeface="Tahoma" pitchFamily="34" charset="0"/>
              </a:rPr>
              <a:t>. Положим теперь </a:t>
            </a:r>
            <a:r>
              <a:rPr lang="ru-RU" i="1" dirty="0" err="1">
                <a:latin typeface="Tahoma" pitchFamily="34" charset="0"/>
              </a:rPr>
              <a:t>b</a:t>
            </a:r>
            <a:r>
              <a:rPr lang="ru-RU" dirty="0">
                <a:latin typeface="Tahoma" pitchFamily="34" charset="0"/>
              </a:rPr>
              <a:t> = 6</a:t>
            </a:r>
            <a:r>
              <a:rPr lang="ru-RU" i="1" dirty="0">
                <a:latin typeface="Tahoma" pitchFamily="34" charset="0"/>
              </a:rPr>
              <a:t>t </a:t>
            </a:r>
            <a:r>
              <a:rPr lang="ru-RU" baseline="30000" dirty="0">
                <a:latin typeface="Tahoma" pitchFamily="34" charset="0"/>
              </a:rPr>
              <a:t>3</a:t>
            </a:r>
            <a:r>
              <a:rPr lang="ru-RU" dirty="0" smtClean="0">
                <a:latin typeface="Tahoma" pitchFamily="34" charset="0"/>
              </a:rPr>
              <a:t>.                     </a:t>
            </a:r>
            <a:r>
              <a:rPr lang="ru-RU" dirty="0">
                <a:latin typeface="Tahoma" pitchFamily="34" charset="0"/>
              </a:rPr>
              <a:t>Отсюда </a:t>
            </a:r>
            <a:r>
              <a:rPr lang="ru-RU" i="1" dirty="0" err="1">
                <a:latin typeface="Tahoma" pitchFamily="34" charset="0"/>
              </a:rPr>
              <a:t>z</a:t>
            </a:r>
            <a:r>
              <a:rPr lang="ru-RU" dirty="0">
                <a:latin typeface="Tahoma" pitchFamily="34" charset="0"/>
              </a:rPr>
              <a:t> = -</a:t>
            </a:r>
            <a:r>
              <a:rPr lang="ru-RU" dirty="0" smtClean="0">
                <a:latin typeface="Tahoma" pitchFamily="34" charset="0"/>
              </a:rPr>
              <a:t>6</a:t>
            </a:r>
            <a:r>
              <a:rPr lang="ru-RU" i="1" dirty="0" smtClean="0">
                <a:latin typeface="Tahoma" pitchFamily="34" charset="0"/>
              </a:rPr>
              <a:t>t </a:t>
            </a:r>
            <a:r>
              <a:rPr lang="ru-RU" baseline="30000" dirty="0" smtClean="0">
                <a:latin typeface="Tahoma" pitchFamily="34" charset="0"/>
              </a:rPr>
              <a:t>2</a:t>
            </a:r>
            <a:r>
              <a:rPr lang="ru-RU" dirty="0">
                <a:latin typeface="Tahoma" pitchFamily="34" charset="0"/>
              </a:rPr>
              <a:t>, </a:t>
            </a:r>
            <a:r>
              <a:rPr lang="ru-RU" dirty="0" smtClean="0">
                <a:latin typeface="Tahoma" pitchFamily="34" charset="0"/>
              </a:rPr>
              <a:t> </a:t>
            </a:r>
            <a:r>
              <a:rPr lang="ru-RU" dirty="0">
                <a:latin typeface="Tahoma" pitchFamily="34" charset="0"/>
              </a:rPr>
              <a:t>  </a:t>
            </a:r>
            <a:r>
              <a:rPr lang="ru-RU" i="1" dirty="0" err="1" smtClean="0">
                <a:latin typeface="Tahoma" pitchFamily="34" charset="0"/>
              </a:rPr>
              <a:t>x</a:t>
            </a:r>
            <a:r>
              <a:rPr lang="ru-RU" dirty="0" smtClean="0">
                <a:latin typeface="Tahoma" pitchFamily="34" charset="0"/>
              </a:rPr>
              <a:t> </a:t>
            </a:r>
            <a:r>
              <a:rPr lang="ru-RU" dirty="0">
                <a:latin typeface="Tahoma" pitchFamily="34" charset="0"/>
              </a:rPr>
              <a:t>= 1 + 6</a:t>
            </a:r>
            <a:r>
              <a:rPr lang="ru-RU" i="1" dirty="0">
                <a:latin typeface="Tahoma" pitchFamily="34" charset="0"/>
              </a:rPr>
              <a:t>t </a:t>
            </a:r>
            <a:r>
              <a:rPr lang="ru-RU" baseline="30000" dirty="0">
                <a:latin typeface="Tahoma" pitchFamily="34" charset="0"/>
              </a:rPr>
              <a:t>3</a:t>
            </a:r>
            <a:r>
              <a:rPr lang="ru-RU" dirty="0">
                <a:latin typeface="Tahoma" pitchFamily="34" charset="0"/>
              </a:rPr>
              <a:t>,   </a:t>
            </a:r>
            <a:r>
              <a:rPr lang="ru-RU" i="1" dirty="0" err="1">
                <a:latin typeface="Tahoma" pitchFamily="34" charset="0"/>
              </a:rPr>
              <a:t>y</a:t>
            </a:r>
            <a:r>
              <a:rPr lang="ru-RU" dirty="0">
                <a:latin typeface="Tahoma" pitchFamily="34" charset="0"/>
              </a:rPr>
              <a:t> = 1 - 6</a:t>
            </a:r>
            <a:r>
              <a:rPr lang="ru-RU" i="1" dirty="0">
                <a:latin typeface="Tahoma" pitchFamily="34" charset="0"/>
              </a:rPr>
              <a:t>t </a:t>
            </a:r>
            <a:r>
              <a:rPr lang="ru-RU" baseline="30000" dirty="0">
                <a:latin typeface="Tahoma" pitchFamily="34" charset="0"/>
              </a:rPr>
              <a:t>3</a:t>
            </a:r>
            <a:r>
              <a:rPr lang="ru-RU" dirty="0">
                <a:latin typeface="Tahoma" pitchFamily="34" charset="0"/>
              </a:rPr>
              <a:t>. Таким образом, получено бесконечное множество решений исходного уравнения, соответствующих целочисленным значениям параметра </a:t>
            </a:r>
            <a:r>
              <a:rPr lang="ru-RU" i="1" dirty="0" err="1">
                <a:latin typeface="Tahoma" pitchFamily="34" charset="0"/>
              </a:rPr>
              <a:t>t</a:t>
            </a:r>
            <a:r>
              <a:rPr lang="ru-RU" dirty="0">
                <a:latin typeface="Tahoma"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363"/>
                                        </p:tgtEl>
                                        <p:attrNameLst>
                                          <p:attrName>style.visibility</p:attrName>
                                        </p:attrNameLst>
                                      </p:cBhvr>
                                      <p:to>
                                        <p:strVal val="visible"/>
                                      </p:to>
                                    </p:set>
                                    <p:animEffect transition="in" filter="wipe(down)">
                                      <p:cBhvr>
                                        <p:cTn id="7" dur="500"/>
                                        <p:tgtEl>
                                          <p:spTgt spid="1536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32136">
                                            <p:txEl>
                                              <p:pRg st="0" end="0"/>
                                            </p:txEl>
                                          </p:spTgt>
                                        </p:tgtEl>
                                        <p:attrNameLst>
                                          <p:attrName>style.visibility</p:attrName>
                                        </p:attrNameLst>
                                      </p:cBhvr>
                                      <p:to>
                                        <p:strVal val="visible"/>
                                      </p:to>
                                    </p:set>
                                    <p:animEffect transition="in" filter="wipe(down)">
                                      <p:cBhvr>
                                        <p:cTn id="12" dur="500"/>
                                        <p:tgtEl>
                                          <p:spTgt spid="432136">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432136">
                                            <p:txEl>
                                              <p:pRg st="1" end="1"/>
                                            </p:txEl>
                                          </p:spTgt>
                                        </p:tgtEl>
                                        <p:attrNameLst>
                                          <p:attrName>style.visibility</p:attrName>
                                        </p:attrNameLst>
                                      </p:cBhvr>
                                      <p:to>
                                        <p:strVal val="visible"/>
                                      </p:to>
                                    </p:set>
                                    <p:animEffect transition="in" filter="wipe(down)">
                                      <p:cBhvr>
                                        <p:cTn id="15" dur="500"/>
                                        <p:tgtEl>
                                          <p:spTgt spid="432136">
                                            <p:txEl>
                                              <p:pRg st="1" end="1"/>
                                            </p:txEl>
                                          </p:spTgt>
                                        </p:tgtEl>
                                      </p:cBhvr>
                                    </p:animEffect>
                                  </p:childTnLst>
                                </p:cTn>
                              </p:par>
                              <p:par>
                                <p:cTn id="16" presetID="22" presetClass="entr" presetSubtype="4" fill="hold" nodeType="withEffect">
                                  <p:stCondLst>
                                    <p:cond delay="0"/>
                                  </p:stCondLst>
                                  <p:childTnLst>
                                    <p:set>
                                      <p:cBhvr>
                                        <p:cTn id="17" dur="1" fill="hold">
                                          <p:stCondLst>
                                            <p:cond delay="0"/>
                                          </p:stCondLst>
                                        </p:cTn>
                                        <p:tgtEl>
                                          <p:spTgt spid="432136">
                                            <p:txEl>
                                              <p:pRg st="2" end="2"/>
                                            </p:txEl>
                                          </p:spTgt>
                                        </p:tgtEl>
                                        <p:attrNameLst>
                                          <p:attrName>style.visibility</p:attrName>
                                        </p:attrNameLst>
                                      </p:cBhvr>
                                      <p:to>
                                        <p:strVal val="visible"/>
                                      </p:to>
                                    </p:set>
                                    <p:animEffect transition="in" filter="wipe(down)">
                                      <p:cBhvr>
                                        <p:cTn id="18" dur="500"/>
                                        <p:tgtEl>
                                          <p:spTgt spid="432136">
                                            <p:txEl>
                                              <p:pRg st="2" end="2"/>
                                            </p:txEl>
                                          </p:spTgt>
                                        </p:tgtEl>
                                      </p:cBhvr>
                                    </p:animEffect>
                                  </p:childTnLst>
                                </p:cTn>
                              </p:par>
                              <p:par>
                                <p:cTn id="19" presetID="22" presetClass="entr" presetSubtype="4" fill="hold" nodeType="withEffect">
                                  <p:stCondLst>
                                    <p:cond delay="0"/>
                                  </p:stCondLst>
                                  <p:childTnLst>
                                    <p:set>
                                      <p:cBhvr>
                                        <p:cTn id="20" dur="1" fill="hold">
                                          <p:stCondLst>
                                            <p:cond delay="0"/>
                                          </p:stCondLst>
                                        </p:cTn>
                                        <p:tgtEl>
                                          <p:spTgt spid="432136">
                                            <p:txEl>
                                              <p:pRg st="3" end="3"/>
                                            </p:txEl>
                                          </p:spTgt>
                                        </p:tgtEl>
                                        <p:attrNameLst>
                                          <p:attrName>style.visibility</p:attrName>
                                        </p:attrNameLst>
                                      </p:cBhvr>
                                      <p:to>
                                        <p:strVal val="visible"/>
                                      </p:to>
                                    </p:set>
                                    <p:animEffect transition="in" filter="wipe(down)">
                                      <p:cBhvr>
                                        <p:cTn id="21" dur="500"/>
                                        <p:tgtEl>
                                          <p:spTgt spid="432136">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432136">
                                            <p:txEl>
                                              <p:pRg st="4" end="4"/>
                                            </p:txEl>
                                          </p:spTgt>
                                        </p:tgtEl>
                                        <p:attrNameLst>
                                          <p:attrName>style.visibility</p:attrName>
                                        </p:attrNameLst>
                                      </p:cBhvr>
                                      <p:to>
                                        <p:strVal val="visible"/>
                                      </p:to>
                                    </p:set>
                                    <p:animEffect transition="in" filter="wipe(down)">
                                      <p:cBhvr>
                                        <p:cTn id="26" dur="500"/>
                                        <p:tgtEl>
                                          <p:spTgt spid="432136">
                                            <p:txEl>
                                              <p:pRg st="4" end="4"/>
                                            </p:txEl>
                                          </p:spTgt>
                                        </p:tgtEl>
                                      </p:cBhvr>
                                    </p:animEffect>
                                  </p:childTnLst>
                                </p:cTn>
                              </p:par>
                              <p:par>
                                <p:cTn id="27" presetID="22" presetClass="entr" presetSubtype="4" fill="hold" nodeType="withEffect">
                                  <p:stCondLst>
                                    <p:cond delay="0"/>
                                  </p:stCondLst>
                                  <p:childTnLst>
                                    <p:set>
                                      <p:cBhvr>
                                        <p:cTn id="28" dur="1" fill="hold">
                                          <p:stCondLst>
                                            <p:cond delay="0"/>
                                          </p:stCondLst>
                                        </p:cTn>
                                        <p:tgtEl>
                                          <p:spTgt spid="432136">
                                            <p:txEl>
                                              <p:pRg st="5" end="5"/>
                                            </p:txEl>
                                          </p:spTgt>
                                        </p:tgtEl>
                                        <p:attrNameLst>
                                          <p:attrName>style.visibility</p:attrName>
                                        </p:attrNameLst>
                                      </p:cBhvr>
                                      <p:to>
                                        <p:strVal val="visible"/>
                                      </p:to>
                                    </p:set>
                                    <p:animEffect transition="in" filter="wipe(down)">
                                      <p:cBhvr>
                                        <p:cTn id="29" dur="500"/>
                                        <p:tgtEl>
                                          <p:spTgt spid="432136">
                                            <p:txEl>
                                              <p:pRg st="5" end="5"/>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432136">
                                            <p:txEl>
                                              <p:pRg st="6" end="6"/>
                                            </p:txEl>
                                          </p:spTgt>
                                        </p:tgtEl>
                                        <p:attrNameLst>
                                          <p:attrName>style.visibility</p:attrName>
                                        </p:attrNameLst>
                                      </p:cBhvr>
                                      <p:to>
                                        <p:strVal val="visible"/>
                                      </p:to>
                                    </p:set>
                                    <p:animEffect transition="in" filter="wipe(down)">
                                      <p:cBhvr>
                                        <p:cTn id="34" dur="500"/>
                                        <p:tgtEl>
                                          <p:spTgt spid="432136">
                                            <p:txEl>
                                              <p:pRg st="6" end="6"/>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432136">
                                            <p:txEl>
                                              <p:pRg st="7" end="7"/>
                                            </p:txEl>
                                          </p:spTgt>
                                        </p:tgtEl>
                                        <p:attrNameLst>
                                          <p:attrName>style.visibility</p:attrName>
                                        </p:attrNameLst>
                                      </p:cBhvr>
                                      <p:to>
                                        <p:strVal val="visible"/>
                                      </p:to>
                                    </p:set>
                                    <p:animEffect transition="in" filter="wipe(down)">
                                      <p:cBhvr>
                                        <p:cTn id="37" dur="500"/>
                                        <p:tgtEl>
                                          <p:spTgt spid="43213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ru-RU" dirty="0" smtClean="0">
                <a:solidFill>
                  <a:srgbClr val="FF0000"/>
                </a:solidFill>
              </a:rPr>
              <a:t>Домашнее задание.</a:t>
            </a:r>
            <a:endParaRPr lang="ru-RU" dirty="0">
              <a:solidFill>
                <a:srgbClr val="FF0000"/>
              </a:solidFill>
            </a:endParaRPr>
          </a:p>
        </p:txBody>
      </p:sp>
      <p:sp>
        <p:nvSpPr>
          <p:cNvPr id="3" name="Содержимое 2"/>
          <p:cNvSpPr>
            <a:spLocks noGrp="1"/>
          </p:cNvSpPr>
          <p:nvPr>
            <p:ph idx="1"/>
          </p:nvPr>
        </p:nvSpPr>
        <p:spPr>
          <a:xfrm>
            <a:off x="428596" y="1000108"/>
            <a:ext cx="8472518" cy="4525963"/>
          </a:xfrm>
        </p:spPr>
        <p:txBody>
          <a:bodyPr/>
          <a:lstStyle/>
          <a:p>
            <a:r>
              <a:rPr lang="ru-RU" sz="2400" dirty="0" smtClean="0"/>
              <a:t>                   № 1</a:t>
            </a:r>
          </a:p>
          <a:p>
            <a:pPr>
              <a:buNone/>
            </a:pPr>
            <a:r>
              <a:rPr lang="ru-RU" sz="2400" dirty="0" smtClean="0"/>
              <a:t>Решите в целых числах уравнение:</a:t>
            </a:r>
          </a:p>
          <a:p>
            <a:pPr>
              <a:buNone/>
            </a:pPr>
            <a:r>
              <a:rPr lang="ru-RU" sz="2400" dirty="0" smtClean="0"/>
              <a:t>а)8х + 14у = 32;  б)6х – 15у = 27;  в)19х – 5у = 119</a:t>
            </a:r>
          </a:p>
          <a:p>
            <a:pPr>
              <a:buNone/>
            </a:pPr>
            <a:r>
              <a:rPr lang="ru-RU" sz="2400" dirty="0" smtClean="0"/>
              <a:t>                        № 2.</a:t>
            </a:r>
          </a:p>
          <a:p>
            <a:pPr>
              <a:buNone/>
            </a:pPr>
            <a:r>
              <a:rPr lang="ru-RU" sz="2400" dirty="0" smtClean="0"/>
              <a:t>Найдите общий вид целых неотрицательных чисел, дающих</a:t>
            </a:r>
          </a:p>
          <a:p>
            <a:pPr>
              <a:buNone/>
            </a:pPr>
            <a:r>
              <a:rPr lang="ru-RU" sz="2400" dirty="0" smtClean="0"/>
              <a:t>при делении на 7 остаток 3, а при делении на 11 остаток 4.</a:t>
            </a:r>
          </a:p>
          <a:p>
            <a:pPr>
              <a:buNone/>
            </a:pPr>
            <a:r>
              <a:rPr lang="ru-RU" sz="2400" dirty="0" smtClean="0"/>
              <a:t>                          № 3.</a:t>
            </a:r>
          </a:p>
          <a:p>
            <a:pPr>
              <a:buNone/>
            </a:pPr>
            <a:r>
              <a:rPr lang="ru-RU" sz="2400" dirty="0" smtClean="0"/>
              <a:t> Разделите 200 на два слагаемых </a:t>
            </a:r>
            <a:r>
              <a:rPr lang="ru-RU" sz="2400" smtClean="0"/>
              <a:t>так, чтобы </a:t>
            </a:r>
            <a:r>
              <a:rPr lang="ru-RU" sz="2400" dirty="0" smtClean="0"/>
              <a:t>при делении </a:t>
            </a:r>
          </a:p>
          <a:p>
            <a:pPr>
              <a:buNone/>
            </a:pPr>
            <a:r>
              <a:rPr lang="ru-RU" sz="2400" dirty="0" smtClean="0"/>
              <a:t>одного на 6, а другого на 11 получились соответственно остатки 5 и 4.</a:t>
            </a:r>
          </a:p>
          <a:p>
            <a:pPr>
              <a:buNone/>
            </a:pPr>
            <a:endParaRPr lang="ru-RU"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27</a:t>
            </a:fld>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88" y="1785938"/>
            <a:ext cx="8286750" cy="3478212"/>
          </a:xfrm>
          <a:prstGeom prst="rect">
            <a:avLst/>
          </a:prstGeom>
          <a:noFill/>
        </p:spPr>
        <p:txBody>
          <a:bodyPr>
            <a:spAutoFit/>
          </a:bodyPr>
          <a:lstStyle/>
          <a:p>
            <a:pPr fontAlgn="auto">
              <a:spcBef>
                <a:spcPts val="0"/>
              </a:spcBef>
              <a:spcAft>
                <a:spcPts val="0"/>
              </a:spcAft>
              <a:buFont typeface="Arial" pitchFamily="34" charset="0"/>
              <a:buChar char="•"/>
              <a:defRPr/>
            </a:pPr>
            <a:r>
              <a:rPr lang="ru-RU" sz="2400" i="1" dirty="0">
                <a:solidFill>
                  <a:srgbClr val="FF0066"/>
                </a:solidFill>
                <a:latin typeface="+mn-lt"/>
              </a:rPr>
              <a:t> </a:t>
            </a:r>
            <a:r>
              <a:rPr lang="ru-RU" sz="3600" i="1" dirty="0">
                <a:solidFill>
                  <a:srgbClr val="FF0066"/>
                </a:solidFill>
                <a:latin typeface="+mn-lt"/>
              </a:rPr>
              <a:t>За что ты можешь себя</a:t>
            </a:r>
          </a:p>
          <a:p>
            <a:pPr fontAlgn="auto">
              <a:spcBef>
                <a:spcPts val="0"/>
              </a:spcBef>
              <a:spcAft>
                <a:spcPts val="0"/>
              </a:spcAft>
              <a:defRPr/>
            </a:pPr>
            <a:r>
              <a:rPr lang="ru-RU" sz="4000" i="1" dirty="0">
                <a:solidFill>
                  <a:srgbClr val="FF0066"/>
                </a:solidFill>
                <a:latin typeface="+mn-lt"/>
              </a:rPr>
              <a:t>                                            </a:t>
            </a:r>
            <a:r>
              <a:rPr lang="ru-RU" sz="4000" b="1" i="1" dirty="0">
                <a:solidFill>
                  <a:srgbClr val="FF0066"/>
                </a:solidFill>
                <a:latin typeface="+mn-lt"/>
              </a:rPr>
              <a:t>ПОХВАЛИТЬ?</a:t>
            </a:r>
          </a:p>
          <a:p>
            <a:pPr fontAlgn="auto">
              <a:spcBef>
                <a:spcPts val="0"/>
              </a:spcBef>
              <a:spcAft>
                <a:spcPts val="0"/>
              </a:spcAft>
              <a:buFont typeface="Arial" pitchFamily="34" charset="0"/>
              <a:buChar char="•"/>
              <a:defRPr/>
            </a:pPr>
            <a:r>
              <a:rPr lang="ru-RU" sz="3600" b="1" i="1" dirty="0">
                <a:solidFill>
                  <a:srgbClr val="0000CC"/>
                </a:solidFill>
                <a:latin typeface="+mn-lt"/>
              </a:rPr>
              <a:t> Что тебе УДАЛОСЬ на уроке?</a:t>
            </a:r>
          </a:p>
          <a:p>
            <a:pPr fontAlgn="auto">
              <a:spcBef>
                <a:spcPts val="0"/>
              </a:spcBef>
              <a:spcAft>
                <a:spcPts val="0"/>
              </a:spcAft>
              <a:buFont typeface="Arial" pitchFamily="34" charset="0"/>
              <a:buChar char="•"/>
              <a:defRPr/>
            </a:pPr>
            <a:r>
              <a:rPr lang="ru-RU" sz="3600" b="1" i="1" dirty="0">
                <a:solidFill>
                  <a:srgbClr val="008000"/>
                </a:solidFill>
                <a:latin typeface="+mn-lt"/>
              </a:rPr>
              <a:t> Над чем еще нужно </a:t>
            </a:r>
          </a:p>
          <a:p>
            <a:pPr fontAlgn="auto">
              <a:spcBef>
                <a:spcPts val="0"/>
              </a:spcBef>
              <a:spcAft>
                <a:spcPts val="0"/>
              </a:spcAft>
              <a:defRPr/>
            </a:pPr>
            <a:r>
              <a:rPr lang="ru-RU" sz="3600" b="1" i="1" dirty="0">
                <a:solidFill>
                  <a:srgbClr val="008000"/>
                </a:solidFill>
                <a:latin typeface="+mn-lt"/>
              </a:rPr>
              <a:t>                                           ПОРАБОТАТЬ?</a:t>
            </a:r>
          </a:p>
          <a:p>
            <a:pPr fontAlgn="auto">
              <a:spcBef>
                <a:spcPts val="0"/>
              </a:spcBef>
              <a:spcAft>
                <a:spcPts val="0"/>
              </a:spcAft>
              <a:buFont typeface="Arial" pitchFamily="34" charset="0"/>
              <a:buChar char="•"/>
              <a:defRPr/>
            </a:pPr>
            <a:r>
              <a:rPr lang="ru-RU" sz="3600" b="1" i="1" dirty="0">
                <a:solidFill>
                  <a:schemeClr val="accent2">
                    <a:lumMod val="75000"/>
                  </a:schemeClr>
                </a:solidFill>
                <a:latin typeface="+mn-lt"/>
              </a:rPr>
              <a:t> Зачем нам нужен был этот урок?</a:t>
            </a:r>
            <a:endParaRPr lang="ru-RU" sz="3600" i="1" dirty="0">
              <a:solidFill>
                <a:schemeClr val="accent2">
                  <a:lumMod val="75000"/>
                </a:schemeClr>
              </a:solidFill>
              <a:latin typeface="+mn-lt"/>
            </a:endParaRPr>
          </a:p>
        </p:txBody>
      </p:sp>
      <p:sp>
        <p:nvSpPr>
          <p:cNvPr id="4" name="Прямоугольник 3"/>
          <p:cNvSpPr/>
          <p:nvPr/>
        </p:nvSpPr>
        <p:spPr>
          <a:xfrm>
            <a:off x="2357422" y="214290"/>
            <a:ext cx="3807324" cy="923330"/>
          </a:xfrm>
          <a:prstGeom prst="rect">
            <a:avLst/>
          </a:prstGeom>
          <a:noFill/>
        </p:spPr>
        <p:txBody>
          <a:bodyPr wrap="none">
            <a:spAutoFit/>
          </a:bodyPr>
          <a:lstStyle/>
          <a:p>
            <a:pPr algn="ctr" fontAlgn="auto">
              <a:spcBef>
                <a:spcPts val="0"/>
              </a:spcBef>
              <a:spcAft>
                <a:spcPts val="0"/>
              </a:spcAft>
              <a:defRPr/>
            </a:pPr>
            <a:r>
              <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rgbClr val="FF6405"/>
                </a:solidFill>
                <a:effectLst>
                  <a:outerShdw blurRad="50800" dist="40000" dir="5400000" algn="tl" rotWithShape="0">
                    <a:srgbClr val="000000">
                      <a:shade val="5000"/>
                      <a:satMod val="120000"/>
                      <a:alpha val="33000"/>
                    </a:srgbClr>
                  </a:outerShdw>
                </a:effectLst>
                <a:latin typeface="+mn-lt"/>
              </a:rPr>
              <a:t>Итоги урока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228" fill="hold">
                                          <p:stCondLst>
                                            <p:cond delay="0"/>
                                          </p:stCondLst>
                                        </p:cTn>
                                        <p:tgtEl>
                                          <p:spTgt spid="3">
                                            <p:txEl>
                                              <p:pRg st="0" end="0"/>
                                            </p:txEl>
                                          </p:spTgt>
                                        </p:tgtEl>
                                        <p:attrNameLst>
                                          <p:attrName>style.rotation</p:attrName>
                                        </p:attrNameLst>
                                      </p:cBhvr>
                                      <p:to>
                                        <p:strVal val="-45.0"/>
                                      </p:to>
                                    </p:set>
                                    <p:anim calcmode="lin" valueType="num">
                                      <p:cBhvr>
                                        <p:cTn id="8" dur="228" fill="hold">
                                          <p:stCondLst>
                                            <p:cond delay="228"/>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3">
                                            <p:txEl>
                                              <p:pRg st="0" end="0"/>
                                            </p:txEl>
                                          </p:spTgt>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type.wav"/>
                                        </p:tgtEl>
                                      </p:cMediaNode>
                                    </p:audio>
                                  </p:subTnLst>
                                </p:cTn>
                              </p:par>
                              <p:par>
                                <p:cTn id="12" presetID="38" presetClass="entr" presetSubtype="0" accel="50000" fill="hold" nodeType="withEffect">
                                  <p:stCondLst>
                                    <p:cond delay="0"/>
                                  </p:stCondLst>
                                  <p:iterate type="lt">
                                    <p:tmPct val="50000"/>
                                  </p:iterate>
                                  <p:childTnLst>
                                    <p:set>
                                      <p:cBhvr>
                                        <p:cTn id="13" dur="1" fill="hold">
                                          <p:stCondLst>
                                            <p:cond delay="0"/>
                                          </p:stCondLst>
                                        </p:cTn>
                                        <p:tgtEl>
                                          <p:spTgt spid="3">
                                            <p:txEl>
                                              <p:pRg st="1" end="1"/>
                                            </p:txEl>
                                          </p:spTgt>
                                        </p:tgtEl>
                                        <p:attrNameLst>
                                          <p:attrName>style.visibility</p:attrName>
                                        </p:attrNameLst>
                                      </p:cBhvr>
                                      <p:to>
                                        <p:strVal val="visible"/>
                                      </p:to>
                                    </p:set>
                                    <p:set>
                                      <p:cBhvr>
                                        <p:cTn id="14" dur="455" fill="hold">
                                          <p:stCondLst>
                                            <p:cond delay="0"/>
                                          </p:stCondLst>
                                        </p:cTn>
                                        <p:tgtEl>
                                          <p:spTgt spid="3">
                                            <p:txEl>
                                              <p:pRg st="1" end="1"/>
                                            </p:txEl>
                                          </p:spTgt>
                                        </p:tgtEl>
                                        <p:attrNameLst>
                                          <p:attrName>style.rotation</p:attrName>
                                        </p:attrNameLst>
                                      </p:cBhvr>
                                      <p:to>
                                        <p:strVal val="-45.0"/>
                                      </p:to>
                                    </p:set>
                                    <p:anim calcmode="lin" valueType="num">
                                      <p:cBhvr>
                                        <p:cTn id="15"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8" presetClass="entr" presetSubtype="0" accel="50000" fill="hold" nodeType="clickEffect">
                                  <p:stCondLst>
                                    <p:cond delay="0"/>
                                  </p:stCondLst>
                                  <p:iterate type="lt">
                                    <p:tmPct val="50000"/>
                                  </p:iterate>
                                  <p:childTnLst>
                                    <p:set>
                                      <p:cBhvr>
                                        <p:cTn id="22" dur="1" fill="hold">
                                          <p:stCondLst>
                                            <p:cond delay="0"/>
                                          </p:stCondLst>
                                        </p:cTn>
                                        <p:tgtEl>
                                          <p:spTgt spid="3">
                                            <p:txEl>
                                              <p:pRg st="2" end="2"/>
                                            </p:txEl>
                                          </p:spTgt>
                                        </p:tgtEl>
                                        <p:attrNameLst>
                                          <p:attrName>style.visibility</p:attrName>
                                        </p:attrNameLst>
                                      </p:cBhvr>
                                      <p:to>
                                        <p:strVal val="visible"/>
                                      </p:to>
                                    </p:set>
                                    <p:set>
                                      <p:cBhvr>
                                        <p:cTn id="23" dur="228" fill="hold">
                                          <p:stCondLst>
                                            <p:cond delay="0"/>
                                          </p:stCondLst>
                                        </p:cTn>
                                        <p:tgtEl>
                                          <p:spTgt spid="3">
                                            <p:txEl>
                                              <p:pRg st="2" end="2"/>
                                            </p:txEl>
                                          </p:spTgt>
                                        </p:tgtEl>
                                        <p:attrNameLst>
                                          <p:attrName>style.rotation</p:attrName>
                                        </p:attrNameLst>
                                      </p:cBhvr>
                                      <p:to>
                                        <p:strVal val="-45.0"/>
                                      </p:to>
                                    </p:set>
                                    <p:anim calcmode="lin" valueType="num">
                                      <p:cBhvr>
                                        <p:cTn id="24" dur="228" fill="hold">
                                          <p:stCondLst>
                                            <p:cond delay="228"/>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25" dur="228"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26" dur="78" decel="50000" autoRev="1" fill="hold">
                                          <p:stCondLst>
                                            <p:cond delay="228"/>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27" dur="68" fill="hold">
                                          <p:stCondLst>
                                            <p:cond delay="432"/>
                                          </p:stCondLst>
                                        </p:cTn>
                                        <p:tgtEl>
                                          <p:spTgt spid="3">
                                            <p:txEl>
                                              <p:pRg st="2" end="2"/>
                                            </p:txEl>
                                          </p:spTgt>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type.wav"/>
                                        </p:tgtEl>
                                      </p:cMediaNode>
                                    </p:audio>
                                  </p:subTnLst>
                                </p:cTn>
                              </p:par>
                            </p:childTnLst>
                          </p:cTn>
                        </p:par>
                      </p:childTnLst>
                    </p:cTn>
                  </p:par>
                  <p:par>
                    <p:cTn id="28" fill="hold">
                      <p:stCondLst>
                        <p:cond delay="indefinite"/>
                      </p:stCondLst>
                      <p:childTnLst>
                        <p:par>
                          <p:cTn id="29" fill="hold">
                            <p:stCondLst>
                              <p:cond delay="0"/>
                            </p:stCondLst>
                            <p:childTnLst>
                              <p:par>
                                <p:cTn id="30" presetID="38" presetClass="entr" presetSubtype="0" accel="50000" fill="hold" nodeType="clickEffect">
                                  <p:stCondLst>
                                    <p:cond delay="0"/>
                                  </p:stCondLst>
                                  <p:iterate type="lt">
                                    <p:tmPct val="50000"/>
                                  </p:iterate>
                                  <p:childTnLst>
                                    <p:set>
                                      <p:cBhvr>
                                        <p:cTn id="31" dur="1" fill="hold">
                                          <p:stCondLst>
                                            <p:cond delay="0"/>
                                          </p:stCondLst>
                                        </p:cTn>
                                        <p:tgtEl>
                                          <p:spTgt spid="3">
                                            <p:txEl>
                                              <p:pRg st="3" end="3"/>
                                            </p:txEl>
                                          </p:spTgt>
                                        </p:tgtEl>
                                        <p:attrNameLst>
                                          <p:attrName>style.visibility</p:attrName>
                                        </p:attrNameLst>
                                      </p:cBhvr>
                                      <p:to>
                                        <p:strVal val="visible"/>
                                      </p:to>
                                    </p:set>
                                    <p:set>
                                      <p:cBhvr>
                                        <p:cTn id="32" dur="228" fill="hold">
                                          <p:stCondLst>
                                            <p:cond delay="0"/>
                                          </p:stCondLst>
                                        </p:cTn>
                                        <p:tgtEl>
                                          <p:spTgt spid="3">
                                            <p:txEl>
                                              <p:pRg st="3" end="3"/>
                                            </p:txEl>
                                          </p:spTgt>
                                        </p:tgtEl>
                                        <p:attrNameLst>
                                          <p:attrName>style.rotation</p:attrName>
                                        </p:attrNameLst>
                                      </p:cBhvr>
                                      <p:to>
                                        <p:strVal val="-45.0"/>
                                      </p:to>
                                    </p:set>
                                    <p:anim calcmode="lin" valueType="num">
                                      <p:cBhvr>
                                        <p:cTn id="33" dur="228" fill="hold">
                                          <p:stCondLst>
                                            <p:cond delay="228"/>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34" dur="228"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35" dur="78" decel="50000" autoRev="1" fill="hold">
                                          <p:stCondLst>
                                            <p:cond delay="228"/>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36" dur="68" fill="hold">
                                          <p:stCondLst>
                                            <p:cond delay="432"/>
                                          </p:stCondLst>
                                        </p:cTn>
                                        <p:tgtEl>
                                          <p:spTgt spid="3">
                                            <p:txEl>
                                              <p:pRg st="3" end="3"/>
                                            </p:txEl>
                                          </p:spTgt>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30"/>
                                            </p:cond>
                                          </p:stCondLst>
                                          <p:endCondLst>
                                            <p:cond evt="onStopAudio" delay="0">
                                              <p:tgtEl>
                                                <p:sldTgt/>
                                              </p:tgtEl>
                                            </p:cond>
                                          </p:endCondLst>
                                        </p:cTn>
                                        <p:tgtEl>
                                          <p:sndTgt r:embed="rId2" name="type.wav"/>
                                        </p:tgtEl>
                                      </p:cMediaNode>
                                    </p:audio>
                                  </p:subTnLst>
                                </p:cTn>
                              </p:par>
                              <p:par>
                                <p:cTn id="37" presetID="38" presetClass="entr" presetSubtype="0" accel="50000" fill="hold" nodeType="withEffect">
                                  <p:stCondLst>
                                    <p:cond delay="0"/>
                                  </p:stCondLst>
                                  <p:iterate type="lt">
                                    <p:tmPct val="50000"/>
                                  </p:iterate>
                                  <p:childTnLst>
                                    <p:set>
                                      <p:cBhvr>
                                        <p:cTn id="38" dur="1" fill="hold">
                                          <p:stCondLst>
                                            <p:cond delay="0"/>
                                          </p:stCondLst>
                                        </p:cTn>
                                        <p:tgtEl>
                                          <p:spTgt spid="3">
                                            <p:txEl>
                                              <p:pRg st="4" end="4"/>
                                            </p:txEl>
                                          </p:spTgt>
                                        </p:tgtEl>
                                        <p:attrNameLst>
                                          <p:attrName>style.visibility</p:attrName>
                                        </p:attrNameLst>
                                      </p:cBhvr>
                                      <p:to>
                                        <p:strVal val="visible"/>
                                      </p:to>
                                    </p:set>
                                    <p:set>
                                      <p:cBhvr>
                                        <p:cTn id="39" dur="455" fill="hold">
                                          <p:stCondLst>
                                            <p:cond delay="0"/>
                                          </p:stCondLst>
                                        </p:cTn>
                                        <p:tgtEl>
                                          <p:spTgt spid="3">
                                            <p:txEl>
                                              <p:pRg st="4" end="4"/>
                                            </p:txEl>
                                          </p:spTgt>
                                        </p:tgtEl>
                                        <p:attrNameLst>
                                          <p:attrName>style.rotation</p:attrName>
                                        </p:attrNameLst>
                                      </p:cBhvr>
                                      <p:to>
                                        <p:strVal val="-45.0"/>
                                      </p:to>
                                    </p:set>
                                    <p:anim calcmode="lin" valueType="num">
                                      <p:cBhvr>
                                        <p:cTn id="40"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41"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42"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43"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37"/>
                                            </p:cond>
                                          </p:stCondLst>
                                          <p:endCondLst>
                                            <p:cond evt="onStopAudio" delay="0">
                                              <p:tgtEl>
                                                <p:sldTgt/>
                                              </p:tgtEl>
                                            </p:cond>
                                          </p:endCondLst>
                                        </p:cTn>
                                        <p:tgtEl>
                                          <p:sndTgt r:embed="rId2" name="type.wav"/>
                                        </p:tgtEl>
                                      </p:cMediaNode>
                                    </p:audio>
                                  </p:subTnLst>
                                </p:cTn>
                              </p:par>
                            </p:childTnLst>
                          </p:cTn>
                        </p:par>
                      </p:childTnLst>
                    </p:cTn>
                  </p:par>
                  <p:par>
                    <p:cTn id="44" fill="hold">
                      <p:stCondLst>
                        <p:cond delay="indefinite"/>
                      </p:stCondLst>
                      <p:childTnLst>
                        <p:par>
                          <p:cTn id="45" fill="hold">
                            <p:stCondLst>
                              <p:cond delay="0"/>
                            </p:stCondLst>
                            <p:childTnLst>
                              <p:par>
                                <p:cTn id="46" presetID="38" presetClass="entr" presetSubtype="0" accel="50000" fill="hold" nodeType="clickEffect">
                                  <p:stCondLst>
                                    <p:cond delay="0"/>
                                  </p:stCondLst>
                                  <p:iterate type="lt">
                                    <p:tmPct val="50000"/>
                                  </p:iterate>
                                  <p:childTnLst>
                                    <p:set>
                                      <p:cBhvr>
                                        <p:cTn id="47" dur="1" fill="hold">
                                          <p:stCondLst>
                                            <p:cond delay="0"/>
                                          </p:stCondLst>
                                        </p:cTn>
                                        <p:tgtEl>
                                          <p:spTgt spid="3">
                                            <p:txEl>
                                              <p:pRg st="5" end="5"/>
                                            </p:txEl>
                                          </p:spTgt>
                                        </p:tgtEl>
                                        <p:attrNameLst>
                                          <p:attrName>style.visibility</p:attrName>
                                        </p:attrNameLst>
                                      </p:cBhvr>
                                      <p:to>
                                        <p:strVal val="visible"/>
                                      </p:to>
                                    </p:set>
                                    <p:set>
                                      <p:cBhvr>
                                        <p:cTn id="48" dur="228" fill="hold">
                                          <p:stCondLst>
                                            <p:cond delay="0"/>
                                          </p:stCondLst>
                                        </p:cTn>
                                        <p:tgtEl>
                                          <p:spTgt spid="3">
                                            <p:txEl>
                                              <p:pRg st="5" end="5"/>
                                            </p:txEl>
                                          </p:spTgt>
                                        </p:tgtEl>
                                        <p:attrNameLst>
                                          <p:attrName>style.rotation</p:attrName>
                                        </p:attrNameLst>
                                      </p:cBhvr>
                                      <p:to>
                                        <p:strVal val="-45.0"/>
                                      </p:to>
                                    </p:set>
                                    <p:anim calcmode="lin" valueType="num">
                                      <p:cBhvr>
                                        <p:cTn id="49" dur="228" fill="hold">
                                          <p:stCondLst>
                                            <p:cond delay="228"/>
                                          </p:stCondLst>
                                        </p:cTn>
                                        <p:tgtEl>
                                          <p:spTgt spid="3">
                                            <p:txEl>
                                              <p:pRg st="5" end="5"/>
                                            </p:txEl>
                                          </p:spTgt>
                                        </p:tgtEl>
                                        <p:attrNameLst>
                                          <p:attrName>style.rotation</p:attrName>
                                        </p:attrNameLst>
                                      </p:cBhvr>
                                      <p:tavLst>
                                        <p:tav tm="0">
                                          <p:val>
                                            <p:fltVal val="-45"/>
                                          </p:val>
                                        </p:tav>
                                        <p:tav tm="69900">
                                          <p:val>
                                            <p:fltVal val="45"/>
                                          </p:val>
                                        </p:tav>
                                        <p:tav tm="100000">
                                          <p:val>
                                            <p:fltVal val="0"/>
                                          </p:val>
                                        </p:tav>
                                      </p:tavLst>
                                    </p:anim>
                                    <p:anim calcmode="lin" valueType="num">
                                      <p:cBhvr>
                                        <p:cTn id="50" dur="228" fill="hold">
                                          <p:stCondLst>
                                            <p:cond delay="0"/>
                                          </p:stCondLst>
                                        </p:cTn>
                                        <p:tgtEl>
                                          <p:spTgt spid="3">
                                            <p:txEl>
                                              <p:pRg st="5" end="5"/>
                                            </p:txEl>
                                          </p:spTgt>
                                        </p:tgtEl>
                                        <p:attrNameLst>
                                          <p:attrName>ppt_y</p:attrName>
                                        </p:attrNameLst>
                                      </p:cBhvr>
                                      <p:tavLst>
                                        <p:tav tm="0">
                                          <p:val>
                                            <p:strVal val="#ppt_y-1"/>
                                          </p:val>
                                        </p:tav>
                                        <p:tav tm="100000">
                                          <p:val>
                                            <p:strVal val="#ppt_y-(0.354*#ppt_w-0.172*#ppt_h)"/>
                                          </p:val>
                                        </p:tav>
                                      </p:tavLst>
                                    </p:anim>
                                    <p:anim calcmode="lin" valueType="num">
                                      <p:cBhvr>
                                        <p:cTn id="51" dur="78" decel="50000" autoRev="1" fill="hold">
                                          <p:stCondLst>
                                            <p:cond delay="228"/>
                                          </p:stCondLst>
                                        </p:cTn>
                                        <p:tgtEl>
                                          <p:spTgt spid="3">
                                            <p:txEl>
                                              <p:pRg st="5" end="5"/>
                                            </p:txEl>
                                          </p:spTgt>
                                        </p:tgtEl>
                                        <p:attrNameLst>
                                          <p:attrName>ppt_y</p:attrName>
                                        </p:attrNameLst>
                                      </p:cBhvr>
                                      <p:tavLst>
                                        <p:tav tm="0">
                                          <p:val>
                                            <p:strVal val="#ppt_y-(0.354*#ppt_w-0.172*#ppt_h)"/>
                                          </p:val>
                                        </p:tav>
                                        <p:tav tm="100000">
                                          <p:val>
                                            <p:strVal val="#ppt_y-(0.354*#ppt_w-0.172*#ppt_h)-#ppt_h/2"/>
                                          </p:val>
                                        </p:tav>
                                      </p:tavLst>
                                    </p:anim>
                                    <p:anim calcmode="lin" valueType="num">
                                      <p:cBhvr>
                                        <p:cTn id="52" dur="68" fill="hold">
                                          <p:stCondLst>
                                            <p:cond delay="432"/>
                                          </p:stCondLst>
                                        </p:cTn>
                                        <p:tgtEl>
                                          <p:spTgt spid="3">
                                            <p:txEl>
                                              <p:pRg st="5" end="5"/>
                                            </p:txEl>
                                          </p:spTgt>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46"/>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29</a:t>
            </a:fld>
            <a:endParaRPr lang="ru-RU"/>
          </a:p>
        </p:txBody>
      </p:sp>
      <p:sp>
        <p:nvSpPr>
          <p:cNvPr id="7" name="WordArt 4" descr="Частый вертикальный"/>
          <p:cNvSpPr>
            <a:spLocks noGrp="1" noChangeArrowheads="1" noChangeShapeType="1" noTextEdit="1"/>
          </p:cNvSpPr>
          <p:nvPr>
            <p:ph idx="1"/>
          </p:nvPr>
        </p:nvSpPr>
        <p:spPr bwMode="auto">
          <a:prstGeom prst="rect">
            <a:avLst/>
          </a:prstGeom>
        </p:spPr>
        <p:txBody>
          <a:bodyPr wrap="none" fromWordArt="1">
            <a:prstTxWarp prst="textCurveUp">
              <a:avLst>
                <a:gd name="adj" fmla="val 48884"/>
              </a:avLst>
            </a:prstTxWarp>
          </a:bodyPr>
          <a:lstStyle/>
          <a:p>
            <a:pPr algn="ctr"/>
            <a:r>
              <a:rPr lang="ru-RU" sz="3600" b="1" i="1" kern="10" dirty="0">
                <a:ln w="12700">
                  <a:solidFill>
                    <a:srgbClr val="000000"/>
                  </a:solidFill>
                  <a:round/>
                  <a:headEnd/>
                  <a:tailEnd/>
                </a:ln>
                <a:solidFill>
                  <a:srgbClr val="FF9900"/>
                </a:solidFill>
                <a:effectLst>
                  <a:outerShdw dist="45791" dir="2021404" algn="ctr" rotWithShape="0">
                    <a:srgbClr val="808080">
                      <a:alpha val="80000"/>
                    </a:srgbClr>
                  </a:outerShdw>
                </a:effectLst>
                <a:latin typeface="Comic Sans MS"/>
              </a:rPr>
              <a:t>Удачи!</a:t>
            </a:r>
          </a:p>
        </p:txBody>
      </p:sp>
      <p:pic>
        <p:nvPicPr>
          <p:cNvPr id="8" name="Picture 8" descr="37r3"/>
          <p:cNvPicPr>
            <a:picLocks noChangeAspect="1" noChangeArrowheads="1" noCrop="1"/>
          </p:cNvPicPr>
          <p:nvPr/>
        </p:nvPicPr>
        <p:blipFill>
          <a:blip r:embed="rId2" cstate="print"/>
          <a:srcRect/>
          <a:stretch>
            <a:fillRect/>
          </a:stretch>
        </p:blipFill>
        <p:spPr>
          <a:xfrm>
            <a:off x="7235825" y="3175"/>
            <a:ext cx="1908175" cy="1812925"/>
          </a:xfrm>
          <a:prstGeom prst="rect">
            <a:avLst/>
          </a:prstGeom>
          <a:noFill/>
          <a:ln/>
        </p:spPr>
      </p:pic>
      <p:sp>
        <p:nvSpPr>
          <p:cNvPr id="9" name="WordArt 7" descr="Частый вертикальный"/>
          <p:cNvSpPr>
            <a:spLocks noChangeArrowheads="1" noChangeShapeType="1" noTextEdit="1"/>
          </p:cNvSpPr>
          <p:nvPr/>
        </p:nvSpPr>
        <p:spPr bwMode="auto">
          <a:xfrm>
            <a:off x="1142976" y="428604"/>
            <a:ext cx="4752975" cy="3744913"/>
          </a:xfrm>
          <a:prstGeom prst="rect">
            <a:avLst/>
          </a:prstGeom>
        </p:spPr>
        <p:txBody>
          <a:bodyPr wrap="none" fromWordArt="1">
            <a:prstTxWarp prst="textCurveUp">
              <a:avLst>
                <a:gd name="adj" fmla="val 51667"/>
              </a:avLst>
            </a:prstTxWarp>
          </a:bodyPr>
          <a:lstStyle/>
          <a:p>
            <a:pPr algn="ctr"/>
            <a:r>
              <a:rPr lang="ru-RU" sz="3600" b="1" i="1" kern="10" dirty="0">
                <a:ln w="12700">
                  <a:solidFill>
                    <a:srgbClr val="000000"/>
                  </a:solidFill>
                  <a:round/>
                  <a:headEnd/>
                  <a:tailEnd/>
                </a:ln>
                <a:pattFill prst="dashHorz">
                  <a:fgClr>
                    <a:srgbClr val="808080"/>
                  </a:fgClr>
                  <a:bgClr>
                    <a:srgbClr val="FFFF00"/>
                  </a:bgClr>
                </a:pattFill>
                <a:effectLst>
                  <a:outerShdw dist="45791" dir="2021404" algn="ctr" rotWithShape="0">
                    <a:srgbClr val="808080">
                      <a:alpha val="80000"/>
                    </a:srgbClr>
                  </a:outerShdw>
                </a:effectLst>
                <a:latin typeface="Times New Roman"/>
                <a:cs typeface="Times New Roman"/>
              </a:rPr>
              <a:t>Урок  окончен!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par>
                          <p:cTn id="8" fill="hold">
                            <p:stCondLst>
                              <p:cond delay="500"/>
                            </p:stCondLst>
                            <p:childTnLst>
                              <p:par>
                                <p:cTn id="9" presetID="55"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p:cTn id="11" dur="1000" fill="hold"/>
                                        <p:tgtEl>
                                          <p:spTgt spid="9"/>
                                        </p:tgtEl>
                                        <p:attrNameLst>
                                          <p:attrName>ppt_w</p:attrName>
                                        </p:attrNameLst>
                                      </p:cBhvr>
                                      <p:tavLst>
                                        <p:tav tm="0">
                                          <p:val>
                                            <p:strVal val="#ppt_w*0.70"/>
                                          </p:val>
                                        </p:tav>
                                        <p:tav tm="100000">
                                          <p:val>
                                            <p:strVal val="#ppt_w"/>
                                          </p:val>
                                        </p:tav>
                                      </p:tavLst>
                                    </p:anim>
                                    <p:anim calcmode="lin" valueType="num">
                                      <p:cBhvr>
                                        <p:cTn id="12" dur="1000" fill="hold"/>
                                        <p:tgtEl>
                                          <p:spTgt spid="9"/>
                                        </p:tgtEl>
                                        <p:attrNameLst>
                                          <p:attrName>ppt_h</p:attrName>
                                        </p:attrNameLst>
                                      </p:cBhvr>
                                      <p:tavLst>
                                        <p:tav tm="0">
                                          <p:val>
                                            <p:strVal val="#ppt_h"/>
                                          </p:val>
                                        </p:tav>
                                        <p:tav tm="100000">
                                          <p:val>
                                            <p:strVal val="#ppt_h"/>
                                          </p:val>
                                        </p:tav>
                                      </p:tavLst>
                                    </p:anim>
                                    <p:animEffect transition="in" filter="fade">
                                      <p:cBhvr>
                                        <p:cTn id="13" dur="10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1"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500" fill="hold"/>
                                        <p:tgtEl>
                                          <p:spTgt spid="7"/>
                                        </p:tgtEl>
                                        <p:attrNameLst>
                                          <p:attrName>ppt_x</p:attrName>
                                        </p:attrNameLst>
                                      </p:cBhvr>
                                      <p:tavLst>
                                        <p:tav tm="0">
                                          <p:val>
                                            <p:strVal val="#ppt_x"/>
                                          </p:val>
                                        </p:tav>
                                        <p:tav tm="100000">
                                          <p:val>
                                            <p:strVal val="#ppt_x"/>
                                          </p:val>
                                        </p:tav>
                                      </p:tavLst>
                                    </p:anim>
                                    <p:anim calcmode="lin" valueType="num">
                                      <p:cBhvr additive="base">
                                        <p:cTn id="1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Заголовок 1"/>
          <p:cNvSpPr>
            <a:spLocks noGrp="1"/>
          </p:cNvSpPr>
          <p:nvPr>
            <p:ph type="title"/>
          </p:nvPr>
        </p:nvSpPr>
        <p:spPr>
          <a:xfrm>
            <a:off x="428596" y="142852"/>
            <a:ext cx="8229600" cy="634082"/>
          </a:xfrm>
        </p:spPr>
        <p:txBody>
          <a:bodyPr/>
          <a:lstStyle/>
          <a:p>
            <a:r>
              <a:rPr lang="ru-RU" sz="2800" dirty="0" smtClean="0"/>
              <a:t>Цели урока:</a:t>
            </a:r>
          </a:p>
        </p:txBody>
      </p:sp>
      <p:sp>
        <p:nvSpPr>
          <p:cNvPr id="3075" name="Содержимое 2"/>
          <p:cNvSpPr>
            <a:spLocks noGrp="1"/>
          </p:cNvSpPr>
          <p:nvPr>
            <p:ph idx="1"/>
          </p:nvPr>
        </p:nvSpPr>
        <p:spPr>
          <a:xfrm>
            <a:off x="1314424" y="714356"/>
            <a:ext cx="7829576" cy="4663420"/>
          </a:xfrm>
        </p:spPr>
        <p:txBody>
          <a:bodyPr/>
          <a:lstStyle/>
          <a:p>
            <a:pPr>
              <a:buNone/>
            </a:pPr>
            <a:r>
              <a:rPr lang="ru-RU" sz="1800" b="1" u="sng" dirty="0" smtClean="0">
                <a:solidFill>
                  <a:srgbClr val="C00000"/>
                </a:solidFill>
              </a:rPr>
              <a:t>Образовательные:</a:t>
            </a:r>
          </a:p>
          <a:p>
            <a:pPr>
              <a:buNone/>
            </a:pPr>
            <a:r>
              <a:rPr lang="ru-RU" sz="1800" b="1" dirty="0" smtClean="0"/>
              <a:t>1.Познакомить учащихся с уравнениями, которые решаются в целых числах.</a:t>
            </a:r>
          </a:p>
          <a:p>
            <a:pPr>
              <a:buNone/>
            </a:pPr>
            <a:r>
              <a:rPr lang="ru-RU" sz="1800" b="1" dirty="0" smtClean="0"/>
              <a:t>2.Организовать самостоятельный поиск решений </a:t>
            </a:r>
            <a:r>
              <a:rPr lang="ru-RU" sz="1800" b="1" dirty="0" err="1" smtClean="0"/>
              <a:t>диофантовых</a:t>
            </a:r>
            <a:r>
              <a:rPr lang="ru-RU" sz="1800" b="1" dirty="0" smtClean="0"/>
              <a:t> уравнений.</a:t>
            </a:r>
          </a:p>
          <a:p>
            <a:pPr>
              <a:buNone/>
            </a:pPr>
            <a:r>
              <a:rPr lang="ru-RU" sz="1800" b="1" dirty="0" smtClean="0"/>
              <a:t>3.Рассмотреть различные приёмы решения.</a:t>
            </a:r>
          </a:p>
          <a:p>
            <a:pPr>
              <a:buNone/>
            </a:pPr>
            <a:r>
              <a:rPr lang="ru-RU" sz="1800" b="1" dirty="0" smtClean="0"/>
              <a:t>4.Научить решать текстовые задачи, по которым можно составить </a:t>
            </a:r>
            <a:r>
              <a:rPr lang="ru-RU" sz="1800" b="1" dirty="0" err="1" smtClean="0"/>
              <a:t>диофантово</a:t>
            </a:r>
            <a:r>
              <a:rPr lang="ru-RU" sz="1800" b="1" dirty="0" smtClean="0"/>
              <a:t> уравнение.</a:t>
            </a:r>
          </a:p>
          <a:p>
            <a:pPr>
              <a:buNone/>
            </a:pPr>
            <a:r>
              <a:rPr lang="ru-RU" sz="1800" b="1" u="sng" dirty="0" smtClean="0">
                <a:solidFill>
                  <a:srgbClr val="C00000"/>
                </a:solidFill>
              </a:rPr>
              <a:t>Развивающие.</a:t>
            </a:r>
          </a:p>
          <a:p>
            <a:pPr>
              <a:buNone/>
            </a:pPr>
            <a:r>
              <a:rPr lang="ru-RU" sz="1800" b="1" dirty="0" smtClean="0"/>
              <a:t>1. Формирование умений обобщать, сравнивать, оценивать, контролировать, анализировать, делать выводы, </a:t>
            </a:r>
          </a:p>
          <a:p>
            <a:pPr>
              <a:buNone/>
            </a:pPr>
            <a:r>
              <a:rPr lang="ru-RU" sz="1800" b="1" dirty="0" smtClean="0"/>
              <a:t>2. Развитие познавательных возможностей, творческих способностей, </a:t>
            </a:r>
            <a:r>
              <a:rPr lang="ru-RU" sz="1800" b="1" dirty="0" err="1" smtClean="0"/>
              <a:t>креативности</a:t>
            </a:r>
            <a:r>
              <a:rPr lang="ru-RU" sz="1800" b="1" dirty="0" smtClean="0"/>
              <a:t> личностных качеств,</a:t>
            </a:r>
          </a:p>
          <a:p>
            <a:pPr>
              <a:buNone/>
            </a:pPr>
            <a:r>
              <a:rPr lang="ru-RU" sz="1800" b="1" dirty="0" smtClean="0"/>
              <a:t>3.Организация способности общения (живого, виртуального, обоюдного, группового и т.д.),.</a:t>
            </a:r>
          </a:p>
          <a:p>
            <a:pPr>
              <a:buNone/>
            </a:pPr>
            <a:r>
              <a:rPr lang="ru-RU" sz="1800" b="1" dirty="0" smtClean="0"/>
              <a:t>4. Развитие инициативы, познавательного интереса,</a:t>
            </a:r>
          </a:p>
          <a:p>
            <a:pPr>
              <a:buNone/>
            </a:pPr>
            <a:r>
              <a:rPr lang="ru-RU" sz="1800" b="1" dirty="0" smtClean="0"/>
              <a:t>5. Обучение методам исследовательского поиска, </a:t>
            </a:r>
          </a:p>
          <a:p>
            <a:pPr>
              <a:buNone/>
            </a:pPr>
            <a:r>
              <a:rPr lang="ru-RU" sz="1800" b="1" dirty="0" smtClean="0"/>
              <a:t>6. Развитие мыслительной деятельности,</a:t>
            </a:r>
          </a:p>
          <a:p>
            <a:pPr>
              <a:buNone/>
            </a:pPr>
            <a:r>
              <a:rPr lang="ru-RU" sz="1800" b="1" dirty="0" smtClean="0"/>
              <a:t>7.Развитие практической направленности изучаемого материала</a:t>
            </a:r>
          </a:p>
          <a:p>
            <a:pPr>
              <a:buNone/>
            </a:pPr>
            <a:r>
              <a:rPr lang="ru-RU" sz="1800" b="1" dirty="0" smtClean="0"/>
              <a:t>8. Привитие любви к математике</a:t>
            </a:r>
          </a:p>
        </p:txBody>
      </p:sp>
      <p:sp>
        <p:nvSpPr>
          <p:cNvPr id="5" name="Номер слайда 4"/>
          <p:cNvSpPr>
            <a:spLocks noGrp="1"/>
          </p:cNvSpPr>
          <p:nvPr>
            <p:ph type="sldNum" sz="quarter" idx="12"/>
          </p:nvPr>
        </p:nvSpPr>
        <p:spPr/>
        <p:txBody>
          <a:bodyPr/>
          <a:lstStyle/>
          <a:p>
            <a:pPr>
              <a:defRPr/>
            </a:pPr>
            <a:fld id="{2CA6620E-1D62-4636-981D-1817640435E3}" type="slidenum">
              <a:rPr lang="ru-RU"/>
              <a:pPr>
                <a:defRPr/>
              </a:pPr>
              <a:t>3</a:t>
            </a:fld>
            <a:endParaRPr lang="ru-RU"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50" y="500063"/>
            <a:ext cx="8572500" cy="4585871"/>
          </a:xfrm>
          <a:prstGeom prst="rect">
            <a:avLst/>
          </a:prstGeom>
          <a:noFill/>
        </p:spPr>
        <p:txBody>
          <a:bodyPr>
            <a:spAutoFit/>
          </a:bodyPr>
          <a:lstStyle/>
          <a:p>
            <a:pPr fontAlgn="auto">
              <a:spcBef>
                <a:spcPts val="0"/>
              </a:spcBef>
              <a:spcAft>
                <a:spcPts val="0"/>
              </a:spcAft>
              <a:defRPr/>
            </a:pPr>
            <a:r>
              <a:rPr lang="ru-RU" sz="2800" dirty="0">
                <a:effectLst>
                  <a:outerShdw blurRad="38100" dist="38100" dir="2700000" algn="tl">
                    <a:srgbClr val="000000">
                      <a:alpha val="43137"/>
                    </a:srgbClr>
                  </a:outerShdw>
                </a:effectLst>
                <a:latin typeface="Times New Roman" pitchFamily="18" charset="0"/>
                <a:cs typeface="Times New Roman" pitchFamily="18" charset="0"/>
              </a:rPr>
              <a:t>Литература</a:t>
            </a:r>
          </a:p>
          <a:p>
            <a:pPr fontAlgn="auto">
              <a:spcBef>
                <a:spcPts val="0"/>
              </a:spcBef>
              <a:spcAft>
                <a:spcPts val="0"/>
              </a:spcAft>
              <a:defRPr/>
            </a:pP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a:p>
            <a:pPr marL="514350" indent="-514350" fontAlgn="auto">
              <a:spcBef>
                <a:spcPts val="0"/>
              </a:spcBef>
              <a:spcAft>
                <a:spcPts val="0"/>
              </a:spcAft>
              <a:buFontTx/>
              <a:buAutoNum type="arabicPeriod"/>
              <a:defRPr/>
            </a:pPr>
            <a:r>
              <a:rPr lang="ru-RU" sz="2000" dirty="0" err="1">
                <a:effectLst>
                  <a:outerShdw blurRad="38100" dist="38100" dir="2700000" algn="tl">
                    <a:srgbClr val="000000">
                      <a:alpha val="43137"/>
                    </a:srgbClr>
                  </a:outerShdw>
                </a:effectLst>
                <a:latin typeface="Times New Roman" pitchFamily="18" charset="0"/>
                <a:cs typeface="Times New Roman" pitchFamily="18" charset="0"/>
              </a:rPr>
              <a:t>Пичурин</a:t>
            </a:r>
            <a:r>
              <a:rPr lang="ru-RU" sz="2000" dirty="0">
                <a:effectLst>
                  <a:outerShdw blurRad="38100" dist="38100" dir="2700000" algn="tl">
                    <a:srgbClr val="000000">
                      <a:alpha val="43137"/>
                    </a:srgbClr>
                  </a:outerShdw>
                </a:effectLst>
                <a:latin typeface="Times New Roman" pitchFamily="18" charset="0"/>
                <a:cs typeface="Times New Roman" pitchFamily="18" charset="0"/>
              </a:rPr>
              <a:t> Л.Ф. За страницами учебника алгебры. Книга для учащихся 7-9кл. </a:t>
            </a:r>
            <a:r>
              <a:rPr lang="ru-RU" sz="2000" dirty="0" err="1">
                <a:effectLst>
                  <a:outerShdw blurRad="38100" dist="38100" dir="2700000" algn="tl">
                    <a:srgbClr val="000000">
                      <a:alpha val="43137"/>
                    </a:srgbClr>
                  </a:outerShdw>
                </a:effectLst>
                <a:latin typeface="Times New Roman" pitchFamily="18" charset="0"/>
                <a:cs typeface="Times New Roman" pitchFamily="18" charset="0"/>
              </a:rPr>
              <a:t>общелюразоват</a:t>
            </a:r>
            <a:r>
              <a:rPr lang="ru-RU" sz="2000" dirty="0">
                <a:effectLst>
                  <a:outerShdw blurRad="38100" dist="38100" dir="2700000" algn="tl">
                    <a:srgbClr val="000000">
                      <a:alpha val="43137"/>
                    </a:srgbClr>
                  </a:outerShdw>
                </a:effectLst>
                <a:latin typeface="Times New Roman" pitchFamily="18" charset="0"/>
                <a:cs typeface="Times New Roman" pitchFamily="18" charset="0"/>
              </a:rPr>
              <a:t>. учреждений.- М.: Просвещение, 1999.-237 с.</a:t>
            </a:r>
          </a:p>
          <a:p>
            <a:pPr marL="514350" indent="-514350" fontAlgn="auto">
              <a:spcBef>
                <a:spcPts val="0"/>
              </a:spcBef>
              <a:spcAft>
                <a:spcPts val="0"/>
              </a:spcAft>
              <a:buFontTx/>
              <a:buAutoNum type="arabicPeriod"/>
              <a:defRPr/>
            </a:pPr>
            <a:r>
              <a:rPr lang="ru-RU" sz="2000" dirty="0">
                <a:effectLst>
                  <a:outerShdw blurRad="38100" dist="38100" dir="2700000" algn="tl">
                    <a:srgbClr val="000000">
                      <a:alpha val="43137"/>
                    </a:srgbClr>
                  </a:outerShdw>
                </a:effectLst>
                <a:latin typeface="Times New Roman" pitchFamily="18" charset="0"/>
                <a:cs typeface="Times New Roman" pitchFamily="18" charset="0"/>
              </a:rPr>
              <a:t>Ткачева М.В. Домашняя математика. Книга для учащихся 7 </a:t>
            </a:r>
            <a:r>
              <a:rPr lang="ru-RU" sz="2000" dirty="0" err="1">
                <a:effectLst>
                  <a:outerShdw blurRad="38100" dist="38100" dir="2700000" algn="tl">
                    <a:srgbClr val="000000">
                      <a:alpha val="43137"/>
                    </a:srgbClr>
                  </a:outerShdw>
                </a:effectLst>
                <a:latin typeface="Times New Roman" pitchFamily="18" charset="0"/>
                <a:cs typeface="Times New Roman" pitchFamily="18" charset="0"/>
              </a:rPr>
              <a:t>кл</a:t>
            </a:r>
            <a:r>
              <a:rPr lang="ru-RU" sz="2000"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err="1">
                <a:effectLst>
                  <a:outerShdw blurRad="38100" dist="38100" dir="2700000" algn="tl">
                    <a:srgbClr val="000000">
                      <a:alpha val="43137"/>
                    </a:srgbClr>
                  </a:outerShdw>
                </a:effectLst>
                <a:latin typeface="Times New Roman" pitchFamily="18" charset="0"/>
                <a:cs typeface="Times New Roman" pitchFamily="18" charset="0"/>
              </a:rPr>
              <a:t>общеобразоват</a:t>
            </a:r>
            <a:r>
              <a:rPr lang="ru-RU" sz="2000" dirty="0">
                <a:effectLst>
                  <a:outerShdw blurRad="38100" dist="38100" dir="2700000" algn="tl">
                    <a:srgbClr val="000000">
                      <a:alpha val="43137"/>
                    </a:srgbClr>
                  </a:outerShdw>
                </a:effectLst>
                <a:latin typeface="Times New Roman" pitchFamily="18" charset="0"/>
                <a:cs typeface="Times New Roman" pitchFamily="18" charset="0"/>
              </a:rPr>
              <a:t>. учреждений. – М. : Просвещение, 1994.- 190с.</a:t>
            </a:r>
          </a:p>
          <a:p>
            <a:pPr marL="514350" indent="-514350" fontAlgn="auto">
              <a:spcBef>
                <a:spcPts val="0"/>
              </a:spcBef>
              <a:spcAft>
                <a:spcPts val="0"/>
              </a:spcAft>
              <a:buFontTx/>
              <a:buAutoNum type="arabicPeriod"/>
              <a:defRPr/>
            </a:pPr>
            <a:r>
              <a:rPr lang="ru-RU" sz="2000" u="sng" dirty="0" smtClean="0">
                <a:latin typeface="+mn-lt"/>
                <a:cs typeface="+mn-cs"/>
                <a:hlinkClick r:id="rId2"/>
              </a:rPr>
              <a:t>http</a:t>
            </a:r>
            <a:r>
              <a:rPr lang="ru-RU" sz="2000" u="sng" dirty="0">
                <a:latin typeface="+mn-lt"/>
                <a:cs typeface="+mn-cs"/>
                <a:hlinkClick r:id="rId2"/>
              </a:rPr>
              <a:t>://garshin.ru/evolution/mathematics/math-history.html</a:t>
            </a:r>
            <a:r>
              <a:rPr lang="ru-RU" sz="2000" dirty="0">
                <a:latin typeface="+mn-lt"/>
                <a:cs typeface="+mn-cs"/>
              </a:rPr>
              <a:t> </a:t>
            </a:r>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a:p>
            <a:pPr marL="514350" indent="-514350" fontAlgn="auto">
              <a:spcBef>
                <a:spcPts val="0"/>
              </a:spcBef>
              <a:spcAft>
                <a:spcPts val="0"/>
              </a:spcAft>
              <a:buFontTx/>
              <a:buAutoNum type="arabicPeriod"/>
              <a:defRPr/>
            </a:pPr>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a:p>
            <a:pPr marL="457200" indent="-457200" fontAlgn="auto">
              <a:spcBef>
                <a:spcPts val="0"/>
              </a:spcBef>
              <a:spcAft>
                <a:spcPts val="0"/>
              </a:spcAft>
              <a:buAutoNum type="arabicPeriod" startAt="4"/>
              <a:defRPr/>
            </a:pPr>
            <a:r>
              <a:rPr lang="en-US" sz="2000" dirty="0" smtClean="0">
                <a:effectLst>
                  <a:outerShdw blurRad="38100" dist="38100" dir="2700000" algn="tl">
                    <a:srgbClr val="000000">
                      <a:alpha val="43137"/>
                    </a:srgbClr>
                  </a:outerShdw>
                </a:effectLst>
                <a:latin typeface="Times New Roman" pitchFamily="18" charset="0"/>
                <a:cs typeface="Times New Roman" pitchFamily="18" charset="0"/>
                <a:hlinkClick r:id="rId3"/>
              </a:rPr>
              <a:t>http://www.math.md/school/krujok/diofantr/diofantr.html</a:t>
            </a:r>
            <a:endParaRPr lang="ru-RU" sz="200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457200" indent="-457200" fontAlgn="auto">
              <a:spcBef>
                <a:spcPts val="0"/>
              </a:spcBef>
              <a:spcAft>
                <a:spcPts val="0"/>
              </a:spcAft>
              <a:buAutoNum type="arabicPeriod" startAt="4"/>
              <a:defRPr/>
            </a:pPr>
            <a:r>
              <a:rPr lang="en-US" sz="2000" dirty="0" smtClean="0">
                <a:effectLst>
                  <a:outerShdw blurRad="38100" dist="38100" dir="2700000" algn="tl">
                    <a:srgbClr val="000000">
                      <a:alpha val="43137"/>
                    </a:srgbClr>
                  </a:outerShdw>
                </a:effectLst>
                <a:latin typeface="Times New Roman" pitchFamily="18" charset="0"/>
                <a:cs typeface="Times New Roman" pitchFamily="18" charset="0"/>
                <a:hlinkClick r:id="rId4"/>
              </a:rPr>
              <a:t>http://virlib.eunnet.net/books/numbers/text/5.html</a:t>
            </a:r>
            <a:endParaRPr lang="ru-RU" sz="2000" dirty="0" smtClean="0">
              <a:effectLst>
                <a:outerShdw blurRad="38100" dist="38100" dir="2700000" algn="tl">
                  <a:srgbClr val="000000">
                    <a:alpha val="43137"/>
                  </a:srgbClr>
                </a:outerShdw>
              </a:effectLst>
              <a:latin typeface="Times New Roman" pitchFamily="18" charset="0"/>
              <a:cs typeface="Times New Roman" pitchFamily="18" charset="0"/>
            </a:endParaRPr>
          </a:p>
          <a:p>
            <a:pPr marL="457200" indent="-457200" fontAlgn="auto">
              <a:spcBef>
                <a:spcPts val="0"/>
              </a:spcBef>
              <a:spcAft>
                <a:spcPts val="0"/>
              </a:spcAft>
              <a:buAutoNum type="arabicPeriod" startAt="4"/>
              <a:defRPr/>
            </a:pP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http://maths3.narod.ru/algteo4.html</a:t>
            </a:r>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a:p>
            <a:pPr fontAlgn="auto">
              <a:spcBef>
                <a:spcPts val="0"/>
              </a:spcBef>
              <a:spcAft>
                <a:spcPts val="0"/>
              </a:spcAft>
              <a:defRPr/>
            </a:pP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a:p>
            <a:pPr fontAlgn="auto">
              <a:spcBef>
                <a:spcPts val="0"/>
              </a:spcBef>
              <a:spcAft>
                <a:spcPts val="0"/>
              </a:spcAft>
              <a:defRPr/>
            </a:pPr>
            <a:endParaRPr lang="ru-RU" sz="2800"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Багетная рамка 2"/>
          <p:cNvSpPr/>
          <p:nvPr/>
        </p:nvSpPr>
        <p:spPr>
          <a:xfrm>
            <a:off x="73025" y="101600"/>
            <a:ext cx="9001125" cy="6542088"/>
          </a:xfrm>
          <a:prstGeom prst="bevel">
            <a:avLst>
              <a:gd name="adj" fmla="val 479"/>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Задача.</a:t>
            </a:r>
            <a:endParaRPr lang="ru-RU" dirty="0"/>
          </a:p>
        </p:txBody>
      </p:sp>
      <p:sp>
        <p:nvSpPr>
          <p:cNvPr id="3" name="Содержимое 2"/>
          <p:cNvSpPr>
            <a:spLocks noGrp="1"/>
          </p:cNvSpPr>
          <p:nvPr>
            <p:ph idx="1"/>
          </p:nvPr>
        </p:nvSpPr>
        <p:spPr>
          <a:xfrm>
            <a:off x="467544" y="1196752"/>
            <a:ext cx="8229600" cy="4525963"/>
          </a:xfrm>
        </p:spPr>
        <p:txBody>
          <a:bodyPr/>
          <a:lstStyle/>
          <a:p>
            <a:r>
              <a:rPr lang="ru-RU" sz="2800" dirty="0" smtClean="0">
                <a:solidFill>
                  <a:srgbClr val="FF0000"/>
                </a:solidFill>
                <a:effectLst>
                  <a:outerShdw blurRad="38100" dist="38100" dir="2700000" algn="tl">
                    <a:srgbClr val="000000">
                      <a:alpha val="43137"/>
                    </a:srgbClr>
                  </a:outerShdw>
                </a:effectLst>
                <a:latin typeface="Monotype Corsiva" pitchFamily="66" charset="0"/>
                <a:cs typeface="Times New Roman" pitchFamily="18" charset="0"/>
              </a:rPr>
              <a:t>У</a:t>
            </a:r>
            <a:r>
              <a:rPr lang="ru-RU" sz="2800" dirty="0" smtClean="0">
                <a:effectLst>
                  <a:outerShdw blurRad="38100" dist="38100" dir="2700000" algn="tl">
                    <a:srgbClr val="000000">
                      <a:alpha val="43137"/>
                    </a:srgbClr>
                  </a:outerShdw>
                </a:effectLst>
                <a:latin typeface="Times New Roman" pitchFamily="18" charset="0"/>
                <a:cs typeface="Times New Roman" pitchFamily="18" charset="0"/>
              </a:rPr>
              <a:t> мальчика было 50 р., на которые он хотел купить почтовые марки. В киоске имелись марки по 4 р. и по 3 р., но у киоскера совсем не было сдачи. Помогите мальчику и киоскеру выйти из создавшегося затруднения.</a:t>
            </a:r>
            <a:endParaRPr lang="ru-RU" sz="2800"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4</a:t>
            </a:fld>
            <a:endParaRPr lang="ru-RU"/>
          </a:p>
        </p:txBody>
      </p:sp>
      <p:pic>
        <p:nvPicPr>
          <p:cNvPr id="7" name="Picture 2" descr="C:\Users\Людмила\Desktop\kiosk_souzpechat.4.product.lightbox.jpg"/>
          <p:cNvPicPr>
            <a:picLocks noChangeAspect="1" noChangeArrowheads="1"/>
          </p:cNvPicPr>
          <p:nvPr/>
        </p:nvPicPr>
        <p:blipFill>
          <a:blip r:embed="rId2" cstate="print"/>
          <a:srcRect/>
          <a:stretch>
            <a:fillRect/>
          </a:stretch>
        </p:blipFill>
        <p:spPr bwMode="auto">
          <a:xfrm>
            <a:off x="1142976" y="3857628"/>
            <a:ext cx="5020768" cy="282418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052736"/>
            <a:ext cx="8229600" cy="1143000"/>
          </a:xfrm>
        </p:spPr>
        <p:txBody>
          <a:bodyPr/>
          <a:lstStyle/>
          <a:p>
            <a:pPr fontAlgn="auto">
              <a:spcBef>
                <a:spcPts val="0"/>
              </a:spcBef>
              <a:spcAft>
                <a:spcPts val="0"/>
              </a:spcAft>
              <a:defRPr/>
            </a:pPr>
            <a:r>
              <a:rPr lang="ru-RU" i="1" dirty="0" smtClean="0">
                <a:effectLst>
                  <a:outerShdw blurRad="38100" dist="38100" dir="2700000" algn="tl">
                    <a:srgbClr val="000000">
                      <a:alpha val="43137"/>
                    </a:srgbClr>
                  </a:outerShdw>
                </a:effectLst>
                <a:latin typeface="Times New Roman" pitchFamily="18" charset="0"/>
                <a:cs typeface="Times New Roman" pitchFamily="18" charset="0"/>
              </a:rPr>
              <a:t>Решение.</a:t>
            </a:r>
            <a:br>
              <a:rPr lang="ru-RU" i="1" dirty="0" smtClean="0">
                <a:effectLst>
                  <a:outerShdw blurRad="38100" dist="38100" dir="2700000" algn="tl">
                    <a:srgbClr val="000000">
                      <a:alpha val="43137"/>
                    </a:srgbClr>
                  </a:outerShdw>
                </a:effectLst>
                <a:latin typeface="Times New Roman" pitchFamily="18" charset="0"/>
                <a:cs typeface="Times New Roman" pitchFamily="18" charset="0"/>
              </a:rPr>
            </a:b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Пусть марок по 4 р. </a:t>
            </a:r>
            <a:r>
              <a:rPr lang="ru-RU" sz="3200" b="1"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х</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штук, </a:t>
            </a:r>
            <a:b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b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по 3 р. – </a:t>
            </a:r>
            <a:r>
              <a:rPr lang="ru-RU" sz="32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у</a:t>
            </a: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 штук.</a:t>
            </a:r>
            <a:b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br>
            <a:endParaRPr lang="ru-RU" sz="3200"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5</a:t>
            </a:fld>
            <a:endParaRPr lang="ru-RU"/>
          </a:p>
        </p:txBody>
      </p:sp>
      <p:sp>
        <p:nvSpPr>
          <p:cNvPr id="8" name="Содержимое 7"/>
          <p:cNvSpPr>
            <a:spLocks noGrp="1"/>
          </p:cNvSpPr>
          <p:nvPr>
            <p:ph idx="1"/>
          </p:nvPr>
        </p:nvSpPr>
        <p:spPr/>
        <p:txBody>
          <a:bodyPr/>
          <a:lstStyle/>
          <a:p>
            <a:endParaRPr lang="ru-RU" dirty="0" smtClean="0"/>
          </a:p>
          <a:p>
            <a:endParaRPr lang="ru-RU" dirty="0" smtClean="0"/>
          </a:p>
          <a:p>
            <a:pPr fontAlgn="auto">
              <a:spcBef>
                <a:spcPts val="0"/>
              </a:spcBef>
              <a:spcAft>
                <a:spcPts val="0"/>
              </a:spcAft>
              <a:buNone/>
              <a:defRPr/>
            </a:pPr>
            <a:r>
              <a:rPr lang="ru-RU" dirty="0" smtClean="0">
                <a:effectLst>
                  <a:outerShdw blurRad="38100" dist="38100" dir="2700000" algn="tl">
                    <a:srgbClr val="000000">
                      <a:alpha val="43137"/>
                    </a:srgbClr>
                  </a:outerShdw>
                </a:effectLst>
                <a:latin typeface="Times New Roman" pitchFamily="18" charset="0"/>
                <a:cs typeface="Times New Roman" pitchFamily="18" charset="0"/>
              </a:rPr>
              <a:t>Всего имеется 50 р., отсюда</a:t>
            </a:r>
          </a:p>
          <a:p>
            <a:pPr fontAlgn="auto">
              <a:spcBef>
                <a:spcPts val="0"/>
              </a:spcBef>
              <a:spcAft>
                <a:spcPts val="0"/>
              </a:spcAft>
              <a:buNone/>
              <a:defRPr/>
            </a:pPr>
            <a:r>
              <a:rPr lang="ru-RU" dirty="0" smtClean="0">
                <a:effectLst>
                  <a:outerShdw blurRad="38100" dist="38100" dir="2700000" algn="tl">
                    <a:srgbClr val="000000">
                      <a:alpha val="43137"/>
                    </a:srgbClr>
                  </a:outerShdw>
                </a:effectLst>
                <a:latin typeface="Times New Roman" pitchFamily="18" charset="0"/>
                <a:cs typeface="Times New Roman" pitchFamily="18" charset="0"/>
              </a:rPr>
              <a:t> уравнение: 4</a:t>
            </a:r>
            <a:r>
              <a:rPr lang="ru-RU"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b="1" i="1"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х</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+ 3</a:t>
            </a:r>
            <a:r>
              <a:rPr lang="ru-RU"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у</a:t>
            </a:r>
            <a:r>
              <a:rPr lang="ru-RU" dirty="0" smtClean="0">
                <a:effectLst>
                  <a:outerShdw blurRad="38100" dist="38100" dir="2700000" algn="tl">
                    <a:srgbClr val="000000">
                      <a:alpha val="43137"/>
                    </a:srgbClr>
                  </a:outerShdw>
                </a:effectLst>
                <a:latin typeface="Times New Roman" pitchFamily="18" charset="0"/>
                <a:cs typeface="Times New Roman" pitchFamily="18" charset="0"/>
              </a:rPr>
              <a:t>  = 50</a:t>
            </a:r>
          </a:p>
          <a:p>
            <a:pPr>
              <a:buNone/>
            </a:pPr>
            <a:r>
              <a:rPr lang="ru-RU"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Эта задача имеет не одно, а несколько решений.</a:t>
            </a:r>
          </a:p>
          <a:p>
            <a:endParaRPr lang="ru-RU" dirty="0"/>
          </a:p>
        </p:txBody>
      </p:sp>
      <p:graphicFrame>
        <p:nvGraphicFramePr>
          <p:cNvPr id="9" name="Таблица 8"/>
          <p:cNvGraphicFramePr>
            <a:graphicFrameLocks noGrp="1"/>
          </p:cNvGraphicFramePr>
          <p:nvPr/>
        </p:nvGraphicFramePr>
        <p:xfrm>
          <a:off x="1763688" y="5167352"/>
          <a:ext cx="3528390" cy="914400"/>
        </p:xfrm>
        <a:graphic>
          <a:graphicData uri="http://schemas.openxmlformats.org/drawingml/2006/table">
            <a:tbl>
              <a:tblPr firstRow="1" bandRow="1">
                <a:tableStyleId>{5C22544A-7EE6-4342-B048-85BDC9FD1C3A}</a:tableStyleId>
              </a:tblPr>
              <a:tblGrid>
                <a:gridCol w="705678"/>
                <a:gridCol w="705678"/>
                <a:gridCol w="705678"/>
                <a:gridCol w="705678"/>
                <a:gridCol w="705678"/>
              </a:tblGrid>
              <a:tr h="298832">
                <a:tc>
                  <a:txBody>
                    <a:bodyPr/>
                    <a:lstStyle/>
                    <a:p>
                      <a:r>
                        <a:rPr lang="ru-RU" sz="2400" dirty="0" err="1" smtClean="0">
                          <a:solidFill>
                            <a:schemeClr val="tx1"/>
                          </a:solidFill>
                        </a:rPr>
                        <a:t>х</a:t>
                      </a:r>
                      <a:endParaRPr lang="ru-RU" sz="2400" dirty="0">
                        <a:solidFill>
                          <a:schemeClr val="tx1"/>
                        </a:solidFill>
                      </a:endParaRPr>
                    </a:p>
                  </a:txBody>
                  <a:tcPr/>
                </a:tc>
                <a:tc>
                  <a:txBody>
                    <a:bodyPr/>
                    <a:lstStyle/>
                    <a:p>
                      <a:r>
                        <a:rPr lang="ru-RU" sz="2400" b="0" dirty="0" smtClean="0"/>
                        <a:t>2</a:t>
                      </a:r>
                      <a:endParaRPr lang="ru-RU" sz="2400" b="0" dirty="0"/>
                    </a:p>
                  </a:txBody>
                  <a:tcPr/>
                </a:tc>
                <a:tc>
                  <a:txBody>
                    <a:bodyPr/>
                    <a:lstStyle/>
                    <a:p>
                      <a:r>
                        <a:rPr lang="ru-RU" sz="2400" b="0" dirty="0" smtClean="0"/>
                        <a:t>5</a:t>
                      </a:r>
                      <a:endParaRPr lang="ru-RU" sz="2400" b="0" dirty="0"/>
                    </a:p>
                  </a:txBody>
                  <a:tcPr/>
                </a:tc>
                <a:tc>
                  <a:txBody>
                    <a:bodyPr/>
                    <a:lstStyle/>
                    <a:p>
                      <a:r>
                        <a:rPr lang="ru-RU" sz="2400" b="0" dirty="0" smtClean="0"/>
                        <a:t>8</a:t>
                      </a:r>
                      <a:endParaRPr lang="ru-RU" sz="2400" b="0" dirty="0"/>
                    </a:p>
                  </a:txBody>
                  <a:tcPr/>
                </a:tc>
                <a:tc>
                  <a:txBody>
                    <a:bodyPr/>
                    <a:lstStyle/>
                    <a:p>
                      <a:r>
                        <a:rPr lang="ru-RU" sz="2400" b="0" dirty="0" smtClean="0"/>
                        <a:t>11</a:t>
                      </a:r>
                      <a:endParaRPr lang="ru-RU" sz="2400" b="0" dirty="0"/>
                    </a:p>
                  </a:txBody>
                  <a:tcPr/>
                </a:tc>
              </a:tr>
              <a:tr h="298832">
                <a:tc>
                  <a:txBody>
                    <a:bodyPr/>
                    <a:lstStyle/>
                    <a:p>
                      <a:r>
                        <a:rPr lang="ru-RU" sz="2400" b="1" dirty="0" smtClean="0"/>
                        <a:t>у</a:t>
                      </a:r>
                      <a:endParaRPr lang="ru-RU" sz="2400" b="1" dirty="0"/>
                    </a:p>
                  </a:txBody>
                  <a:tcPr/>
                </a:tc>
                <a:tc>
                  <a:txBody>
                    <a:bodyPr/>
                    <a:lstStyle/>
                    <a:p>
                      <a:r>
                        <a:rPr lang="ru-RU" sz="2400" b="0" dirty="0" smtClean="0"/>
                        <a:t>14</a:t>
                      </a:r>
                      <a:endParaRPr lang="ru-RU" sz="2400" b="0" dirty="0"/>
                    </a:p>
                  </a:txBody>
                  <a:tcPr/>
                </a:tc>
                <a:tc>
                  <a:txBody>
                    <a:bodyPr/>
                    <a:lstStyle/>
                    <a:p>
                      <a:r>
                        <a:rPr lang="ru-RU" sz="2400" b="0" dirty="0" smtClean="0"/>
                        <a:t>10</a:t>
                      </a:r>
                      <a:endParaRPr lang="ru-RU" sz="2400" b="0" dirty="0"/>
                    </a:p>
                  </a:txBody>
                  <a:tcPr/>
                </a:tc>
                <a:tc>
                  <a:txBody>
                    <a:bodyPr/>
                    <a:lstStyle/>
                    <a:p>
                      <a:r>
                        <a:rPr lang="ru-RU" sz="2400" b="0" dirty="0" smtClean="0"/>
                        <a:t>6</a:t>
                      </a:r>
                      <a:endParaRPr lang="ru-RU" sz="2400" b="0" dirty="0"/>
                    </a:p>
                  </a:txBody>
                  <a:tcPr/>
                </a:tc>
                <a:tc>
                  <a:txBody>
                    <a:bodyPr/>
                    <a:lstStyle/>
                    <a:p>
                      <a:r>
                        <a:rPr lang="ru-RU" sz="2400" b="0" dirty="0" smtClean="0"/>
                        <a:t>2</a:t>
                      </a:r>
                      <a:endParaRPr lang="ru-RU" sz="2400" b="0" dirty="0"/>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9"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anim calcmode="lin" valueType="num">
                                      <p:cBhvr>
                                        <p:cTn id="11" dur="1000" fill="hold"/>
                                        <p:tgtEl>
                                          <p:spTgt spid="8">
                                            <p:txEl>
                                              <p:pRg st="2" end="2"/>
                                            </p:txEl>
                                          </p:spTgt>
                                        </p:tgtEl>
                                        <p:attrNameLst>
                                          <p:attrName>ppt_x</p:attrName>
                                        </p:attrNameLst>
                                      </p:cBhvr>
                                      <p:tavLst>
                                        <p:tav tm="0">
                                          <p:val>
                                            <p:strVal val="#ppt_x-.2"/>
                                          </p:val>
                                        </p:tav>
                                        <p:tav tm="100000">
                                          <p:val>
                                            <p:strVal val="#ppt_x"/>
                                          </p:val>
                                        </p:tav>
                                      </p:tavLst>
                                    </p:anim>
                                    <p:anim calcmode="lin" valueType="num">
                                      <p:cBhvr>
                                        <p:cTn id="12" dur="1000" fill="hold"/>
                                        <p:tgtEl>
                                          <p:spTgt spid="8">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3" dur="1000"/>
                                        <p:tgtEl>
                                          <p:spTgt spid="8">
                                            <p:txEl>
                                              <p:pRg st="2" end="2"/>
                                            </p:txEl>
                                          </p:spTgt>
                                        </p:tgtEl>
                                      </p:cBhvr>
                                    </p:animEffect>
                                  </p:childTnLst>
                                </p:cTn>
                              </p:par>
                              <p:par>
                                <p:cTn id="14" presetID="29" presetClass="entr" presetSubtype="0" fill="hold" nodeType="with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 calcmode="lin" valueType="num">
                                      <p:cBhvr>
                                        <p:cTn id="16" dur="1000" fill="hold"/>
                                        <p:tgtEl>
                                          <p:spTgt spid="8">
                                            <p:txEl>
                                              <p:pRg st="3" end="3"/>
                                            </p:txEl>
                                          </p:spTgt>
                                        </p:tgtEl>
                                        <p:attrNameLst>
                                          <p:attrName>ppt_x</p:attrName>
                                        </p:attrNameLst>
                                      </p:cBhvr>
                                      <p:tavLst>
                                        <p:tav tm="0">
                                          <p:val>
                                            <p:strVal val="#ppt_x-.2"/>
                                          </p:val>
                                        </p:tav>
                                        <p:tav tm="100000">
                                          <p:val>
                                            <p:strVal val="#ppt_x"/>
                                          </p:val>
                                        </p:tav>
                                      </p:tavLst>
                                    </p:anim>
                                    <p:anim calcmode="lin" valueType="num">
                                      <p:cBhvr>
                                        <p:cTn id="17" dur="1000" fill="hold"/>
                                        <p:tgtEl>
                                          <p:spTgt spid="8">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8" dur="1000"/>
                                        <p:tgtEl>
                                          <p:spTgt spid="8">
                                            <p:txEl>
                                              <p:pRg st="3" end="3"/>
                                            </p:txEl>
                                          </p:spTgt>
                                        </p:tgtEl>
                                      </p:cBhvr>
                                    </p:animEffect>
                                  </p:childTnLst>
                                </p:cTn>
                              </p:par>
                              <p:par>
                                <p:cTn id="19" presetID="29" presetClass="entr" presetSubtype="0" fill="hold"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anim calcmode="lin" valueType="num">
                                      <p:cBhvr>
                                        <p:cTn id="21" dur="1000" fill="hold"/>
                                        <p:tgtEl>
                                          <p:spTgt spid="8">
                                            <p:txEl>
                                              <p:pRg st="4" end="4"/>
                                            </p:txEl>
                                          </p:spTgt>
                                        </p:tgtEl>
                                        <p:attrNameLst>
                                          <p:attrName>ppt_x</p:attrName>
                                        </p:attrNameLst>
                                      </p:cBhvr>
                                      <p:tavLst>
                                        <p:tav tm="0">
                                          <p:val>
                                            <p:strVal val="#ppt_x-.2"/>
                                          </p:val>
                                        </p:tav>
                                        <p:tav tm="100000">
                                          <p:val>
                                            <p:strVal val="#ppt_x"/>
                                          </p:val>
                                        </p:tav>
                                      </p:tavLst>
                                    </p:anim>
                                    <p:anim calcmode="lin" valueType="num">
                                      <p:cBhvr>
                                        <p:cTn id="22" dur="1000" fill="hold"/>
                                        <p:tgtEl>
                                          <p:spTgt spid="8">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ppt_x</p:attrName>
                                        </p:attrNameLst>
                                      </p:cBhvr>
                                      <p:tavLst>
                                        <p:tav tm="0">
                                          <p:val>
                                            <p:strVal val="#ppt_x-.2"/>
                                          </p:val>
                                        </p:tav>
                                        <p:tav tm="100000">
                                          <p:val>
                                            <p:strVal val="#ppt_x"/>
                                          </p:val>
                                        </p:tav>
                                      </p:tavLst>
                                    </p:anim>
                                    <p:anim calcmode="lin" valueType="num">
                                      <p:cBhvr>
                                        <p:cTn id="29"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3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7250" y="1214438"/>
            <a:ext cx="7643813" cy="3540125"/>
          </a:xfrm>
          <a:prstGeom prst="rect">
            <a:avLst/>
          </a:prstGeom>
          <a:noFill/>
        </p:spPr>
        <p:txBody>
          <a:bodyPr>
            <a:spAutoFit/>
          </a:bodyPr>
          <a:lstStyle/>
          <a:p>
            <a:pPr fontAlgn="auto">
              <a:spcBef>
                <a:spcPts val="0"/>
              </a:spcBef>
              <a:spcAft>
                <a:spcPts val="0"/>
              </a:spcAft>
              <a:defRPr/>
            </a:pPr>
            <a:r>
              <a:rPr lang="ru-RU" sz="2800" dirty="0">
                <a:effectLst>
                  <a:outerShdw blurRad="38100" dist="38100" dir="2700000" algn="tl">
                    <a:srgbClr val="000000">
                      <a:alpha val="43137"/>
                    </a:srgbClr>
                  </a:outerShdw>
                </a:effectLst>
                <a:latin typeface="Times New Roman" pitchFamily="18" charset="0"/>
                <a:cs typeface="Times New Roman" pitchFamily="18" charset="0"/>
              </a:rPr>
              <a:t>Первым начал рассматривать такие уравнения </a:t>
            </a:r>
            <a:r>
              <a:rPr lang="ru-RU" sz="280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Диофант </a:t>
            </a:r>
            <a:r>
              <a:rPr lang="ru-RU" sz="2800" dirty="0">
                <a:effectLst>
                  <a:outerShdw blurRad="38100" dist="38100" dir="2700000" algn="tl">
                    <a:srgbClr val="000000">
                      <a:alpha val="43137"/>
                    </a:srgbClr>
                  </a:outerShdw>
                </a:effectLst>
                <a:latin typeface="Times New Roman" pitchFamily="18" charset="0"/>
                <a:cs typeface="Times New Roman" pitchFamily="18" charset="0"/>
              </a:rPr>
              <a:t>(</a:t>
            </a:r>
            <a:r>
              <a:rPr lang="en-US" sz="2800" dirty="0">
                <a:effectLst>
                  <a:outerShdw blurRad="38100" dist="38100" dir="2700000" algn="tl">
                    <a:srgbClr val="000000">
                      <a:alpha val="43137"/>
                    </a:srgbClr>
                  </a:outerShdw>
                </a:effectLst>
                <a:latin typeface="Times New Roman" pitchFamily="18" charset="0"/>
                <a:cs typeface="Times New Roman" pitchFamily="18" charset="0"/>
              </a:rPr>
              <a:t>II – III </a:t>
            </a:r>
            <a:r>
              <a:rPr lang="ru-RU" sz="2800" dirty="0">
                <a:effectLst>
                  <a:outerShdw blurRad="38100" dist="38100" dir="2700000" algn="tl">
                    <a:srgbClr val="000000">
                      <a:alpha val="43137"/>
                    </a:srgbClr>
                  </a:outerShdw>
                </a:effectLst>
                <a:latin typeface="Times New Roman" pitchFamily="18" charset="0"/>
                <a:cs typeface="Times New Roman" pitchFamily="18" charset="0"/>
              </a:rPr>
              <a:t>вв. до нашей эры). Он рассматривал уравнения, которые сегодня мы записали бы, например, так:</a:t>
            </a:r>
          </a:p>
          <a:p>
            <a:pPr algn="ctr" fontAlgn="auto">
              <a:spcBef>
                <a:spcPts val="0"/>
              </a:spcBef>
              <a:spcAft>
                <a:spcPts val="0"/>
              </a:spcAft>
              <a:defRPr/>
            </a:pPr>
            <a:r>
              <a:rPr lang="en-US" sz="2800"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ax + by = c</a:t>
            </a:r>
            <a:r>
              <a:rPr lang="ru-RU" sz="2800"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smtClean="0">
                <a:solidFill>
                  <a:srgbClr val="000000"/>
                </a:solidFill>
                <a:effectLst>
                  <a:outerShdw blurRad="38100" dist="38100" dir="2700000" algn="tl">
                    <a:srgbClr val="000000">
                      <a:alpha val="43137"/>
                    </a:srgbClr>
                  </a:outerShdw>
                </a:effectLst>
                <a:latin typeface="Times New Roman" pitchFamily="18" charset="0"/>
                <a:cs typeface="Times New Roman" pitchFamily="18" charset="0"/>
              </a:rPr>
              <a:t>(1)</a:t>
            </a:r>
            <a:endParaRPr lang="ru-RU" sz="2800" dirty="0">
              <a:solidFill>
                <a:srgbClr val="000000"/>
              </a:solidFill>
              <a:effectLst>
                <a:outerShdw blurRad="38100" dist="38100" dir="2700000" algn="tl">
                  <a:srgbClr val="000000">
                    <a:alpha val="43137"/>
                  </a:srgbClr>
                </a:outerShdw>
              </a:effectLst>
              <a:latin typeface="Times New Roman" pitchFamily="18" charset="0"/>
              <a:cs typeface="Times New Roman" pitchFamily="18" charset="0"/>
            </a:endParaRPr>
          </a:p>
          <a:p>
            <a:pPr fontAlgn="auto">
              <a:spcBef>
                <a:spcPts val="0"/>
              </a:spcBef>
              <a:spcAft>
                <a:spcPts val="0"/>
              </a:spcAft>
              <a:defRPr/>
            </a:pPr>
            <a:r>
              <a:rPr lang="ru-RU" sz="2800" dirty="0">
                <a:effectLst>
                  <a:outerShdw blurRad="38100" dist="38100" dir="2700000" algn="tl">
                    <a:srgbClr val="000000">
                      <a:alpha val="43137"/>
                    </a:srgbClr>
                  </a:outerShdw>
                </a:effectLst>
                <a:latin typeface="Times New Roman" pitchFamily="18" charset="0"/>
                <a:cs typeface="Times New Roman" pitchFamily="18" charset="0"/>
              </a:rPr>
              <a:t>где</a:t>
            </a:r>
            <a:r>
              <a:rPr lang="ru-RU" sz="2800" i="1" dirty="0">
                <a:effectLst>
                  <a:outerShdw blurRad="38100" dist="38100" dir="2700000" algn="tl">
                    <a:srgbClr val="000000">
                      <a:alpha val="43137"/>
                    </a:srgbClr>
                  </a:outerShdw>
                </a:effectLst>
                <a:latin typeface="Times New Roman" pitchFamily="18" charset="0"/>
                <a:cs typeface="Times New Roman" pitchFamily="18" charset="0"/>
              </a:rPr>
              <a:t> </a:t>
            </a:r>
            <a:r>
              <a:rPr lang="en-US" sz="2800" i="1" dirty="0">
                <a:effectLst>
                  <a:outerShdw blurRad="38100" dist="38100" dir="2700000" algn="tl">
                    <a:srgbClr val="000000">
                      <a:alpha val="43137"/>
                    </a:srgbClr>
                  </a:outerShdw>
                </a:effectLst>
                <a:latin typeface="Times New Roman" pitchFamily="18" charset="0"/>
                <a:cs typeface="Times New Roman" pitchFamily="18" charset="0"/>
              </a:rPr>
              <a:t>a, b </a:t>
            </a:r>
            <a:r>
              <a:rPr lang="ru-RU" sz="2800" dirty="0">
                <a:effectLst>
                  <a:outerShdw blurRad="38100" dist="38100" dir="2700000" algn="tl">
                    <a:srgbClr val="000000">
                      <a:alpha val="43137"/>
                    </a:srgbClr>
                  </a:outerShdw>
                </a:effectLst>
                <a:latin typeface="Times New Roman" pitchFamily="18" charset="0"/>
                <a:cs typeface="Times New Roman" pitchFamily="18" charset="0"/>
              </a:rPr>
              <a:t>и</a:t>
            </a:r>
            <a:r>
              <a:rPr lang="ru-RU" sz="2800" i="1" dirty="0">
                <a:effectLst>
                  <a:outerShdw blurRad="38100" dist="38100" dir="2700000" algn="tl">
                    <a:srgbClr val="000000">
                      <a:alpha val="43137"/>
                    </a:srgbClr>
                  </a:outerShdw>
                </a:effectLst>
                <a:latin typeface="Times New Roman" pitchFamily="18" charset="0"/>
                <a:cs typeface="Times New Roman" pitchFamily="18" charset="0"/>
              </a:rPr>
              <a:t> </a:t>
            </a:r>
            <a:r>
              <a:rPr lang="en-US" sz="2800" i="1" dirty="0">
                <a:effectLst>
                  <a:outerShdw blurRad="38100" dist="38100" dir="2700000" algn="tl">
                    <a:srgbClr val="000000">
                      <a:alpha val="43137"/>
                    </a:srgbClr>
                  </a:outerShdw>
                </a:effectLst>
                <a:latin typeface="Times New Roman" pitchFamily="18" charset="0"/>
                <a:cs typeface="Times New Roman" pitchFamily="18" charset="0"/>
              </a:rPr>
              <a:t>c</a:t>
            </a:r>
            <a:r>
              <a:rPr lang="ru-RU" sz="2800" i="1" dirty="0">
                <a:effectLst>
                  <a:outerShdw blurRad="38100" dist="38100" dir="2700000" algn="tl">
                    <a:srgbClr val="000000">
                      <a:alpha val="43137"/>
                    </a:srgbClr>
                  </a:outerShdw>
                </a:effectLst>
                <a:latin typeface="Times New Roman" pitchFamily="18" charset="0"/>
                <a:cs typeface="Times New Roman" pitchFamily="18" charset="0"/>
              </a:rPr>
              <a:t> </a:t>
            </a:r>
            <a:r>
              <a:rPr lang="ru-RU" sz="2800" dirty="0">
                <a:effectLst>
                  <a:outerShdw blurRad="38100" dist="38100" dir="2700000" algn="tl">
                    <a:srgbClr val="000000">
                      <a:alpha val="43137"/>
                    </a:srgbClr>
                  </a:outerShdw>
                </a:effectLst>
                <a:latin typeface="Times New Roman" pitchFamily="18" charset="0"/>
                <a:cs typeface="Times New Roman" pitchFamily="18" charset="0"/>
              </a:rPr>
              <a:t>целые числа, и ответ должен быть дан только в целых числах.</a:t>
            </a:r>
          </a:p>
          <a:p>
            <a:pPr fontAlgn="auto">
              <a:spcBef>
                <a:spcPts val="0"/>
              </a:spcBef>
              <a:spcAft>
                <a:spcPts val="0"/>
              </a:spcAft>
              <a:defRPr/>
            </a:pPr>
            <a:r>
              <a:rPr lang="ru-RU" sz="2800" dirty="0">
                <a:effectLst>
                  <a:outerShdw blurRad="38100" dist="38100" dir="2700000" algn="tl">
                    <a:srgbClr val="000000">
                      <a:alpha val="43137"/>
                    </a:srgbClr>
                  </a:outerShdw>
                </a:effectLst>
                <a:latin typeface="Times New Roman" pitchFamily="18" charset="0"/>
                <a:cs typeface="Times New Roman" pitchFamily="18" charset="0"/>
              </a:rPr>
              <a:t>Такие уравнения называют </a:t>
            </a:r>
            <a:r>
              <a:rPr lang="ru-RU" sz="28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a:t>
            </a:r>
            <a:r>
              <a:rPr lang="ru-RU" sz="2800" dirty="0" err="1">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диофантовыми</a:t>
            </a:r>
            <a:r>
              <a:rPr lang="ru-RU" sz="28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a:t>
            </a:r>
          </a:p>
        </p:txBody>
      </p:sp>
      <p:sp>
        <p:nvSpPr>
          <p:cNvPr id="3" name="Багетная рамка 2"/>
          <p:cNvSpPr/>
          <p:nvPr/>
        </p:nvSpPr>
        <p:spPr>
          <a:xfrm>
            <a:off x="73025" y="101600"/>
            <a:ext cx="9001125" cy="6542088"/>
          </a:xfrm>
          <a:prstGeom prst="bevel">
            <a:avLst>
              <a:gd name="adj" fmla="val 479"/>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pic>
        <p:nvPicPr>
          <p:cNvPr id="7172" name="Picture 2" descr="C:\Users\пользователь\Desktop\Картинки\диофант ур.png"/>
          <p:cNvPicPr>
            <a:picLocks noChangeAspect="1" noChangeArrowheads="1"/>
          </p:cNvPicPr>
          <p:nvPr/>
        </p:nvPicPr>
        <p:blipFill>
          <a:blip r:embed="rId2" cstate="print"/>
          <a:srcRect/>
          <a:stretch>
            <a:fillRect/>
          </a:stretch>
        </p:blipFill>
        <p:spPr bwMode="auto">
          <a:xfrm>
            <a:off x="214313" y="5286375"/>
            <a:ext cx="1428750" cy="1285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Багетная рамка 1"/>
          <p:cNvSpPr/>
          <p:nvPr/>
        </p:nvSpPr>
        <p:spPr>
          <a:xfrm>
            <a:off x="73025" y="101600"/>
            <a:ext cx="9001125" cy="6542088"/>
          </a:xfrm>
          <a:prstGeom prst="bevel">
            <a:avLst>
              <a:gd name="adj" fmla="val 479"/>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4" name="Текст 9"/>
          <p:cNvSpPr txBox="1">
            <a:spLocks/>
          </p:cNvSpPr>
          <p:nvPr/>
        </p:nvSpPr>
        <p:spPr>
          <a:xfrm>
            <a:off x="2714625" y="764704"/>
            <a:ext cx="6429375" cy="5643563"/>
          </a:xfrm>
          <a:prstGeom prst="rect">
            <a:avLst/>
          </a:prstGeom>
        </p:spPr>
        <p:txBody>
          <a:bodyPr/>
          <a:lstStyle/>
          <a:p>
            <a:pPr marL="342900" indent="-342900" fontAlgn="auto">
              <a:spcBef>
                <a:spcPct val="20000"/>
              </a:spcBef>
              <a:spcAft>
                <a:spcPts val="0"/>
              </a:spcAft>
              <a:buFont typeface="Arial" pitchFamily="34" charset="0"/>
              <a:buChar char="•"/>
              <a:defRPr/>
            </a:pPr>
            <a:r>
              <a:rPr lang="ru-RU" sz="2400" dirty="0">
                <a:solidFill>
                  <a:schemeClr val="tx1">
                    <a:lumMod val="95000"/>
                  </a:schemeClr>
                </a:solidFill>
                <a:latin typeface="+mn-lt"/>
                <a:cs typeface="+mn-cs"/>
              </a:rPr>
              <a:t>           </a:t>
            </a:r>
            <a:r>
              <a:rPr lang="ru-RU" sz="2400" b="1" dirty="0">
                <a:latin typeface="+mn-lt"/>
                <a:cs typeface="+mn-cs"/>
              </a:rPr>
              <a:t>Диофант пытался ответить на следующий вопрос: «</a:t>
            </a:r>
            <a:r>
              <a:rPr lang="ru-RU" sz="2400" b="1" u="sng" dirty="0">
                <a:latin typeface="+mn-lt"/>
                <a:cs typeface="+mn-cs"/>
              </a:rPr>
              <a:t>Дано уравнение с целыми коэффициентами. Имеет ли оно целые решения</a:t>
            </a:r>
            <a:r>
              <a:rPr lang="ru-RU" sz="2400" b="1" dirty="0">
                <a:latin typeface="+mn-lt"/>
                <a:cs typeface="+mn-cs"/>
              </a:rPr>
              <a:t>?»</a:t>
            </a:r>
          </a:p>
          <a:p>
            <a:pPr marL="342900" indent="-342900" fontAlgn="auto">
              <a:spcBef>
                <a:spcPct val="20000"/>
              </a:spcBef>
              <a:spcAft>
                <a:spcPts val="0"/>
              </a:spcAft>
              <a:buFont typeface="Arial" pitchFamily="34" charset="0"/>
              <a:buChar char="•"/>
              <a:defRPr/>
            </a:pPr>
            <a:r>
              <a:rPr lang="ru-RU" sz="2400" b="1" dirty="0">
                <a:latin typeface="+mn-lt"/>
                <a:cs typeface="+mn-cs"/>
              </a:rPr>
              <a:t>          </a:t>
            </a:r>
            <a:r>
              <a:rPr lang="ru-RU" sz="2400" b="1" dirty="0" err="1">
                <a:solidFill>
                  <a:srgbClr val="00B050"/>
                </a:solidFill>
                <a:latin typeface="+mn-lt"/>
                <a:cs typeface="+mn-cs"/>
              </a:rPr>
              <a:t>Диофантовы</a:t>
            </a:r>
            <a:r>
              <a:rPr lang="ru-RU" sz="2400" b="1" dirty="0">
                <a:solidFill>
                  <a:srgbClr val="00B050"/>
                </a:solidFill>
                <a:latin typeface="+mn-lt"/>
                <a:cs typeface="+mn-cs"/>
              </a:rPr>
              <a:t> уравнения - </a:t>
            </a:r>
            <a:r>
              <a:rPr lang="ru-RU" sz="2400" b="1" dirty="0">
                <a:latin typeface="+mn-lt"/>
                <a:cs typeface="+mn-cs"/>
              </a:rPr>
              <a:t>алгебраические уравнения или их системы с целыми коэффициентами, имеющие число неизвестных, превосходящее число уравнений, и у которых разыскиваются целые или рациональные решения. </a:t>
            </a:r>
            <a:br>
              <a:rPr lang="ru-RU" sz="2400" b="1" dirty="0">
                <a:latin typeface="+mn-lt"/>
                <a:cs typeface="+mn-cs"/>
              </a:rPr>
            </a:br>
            <a:r>
              <a:rPr lang="ru-RU" sz="2400" b="1" dirty="0">
                <a:latin typeface="+mn-lt"/>
                <a:cs typeface="+mn-cs"/>
              </a:rPr>
              <a:t>       Примеры </a:t>
            </a:r>
            <a:r>
              <a:rPr lang="ru-RU" sz="2400" b="1" dirty="0" err="1">
                <a:latin typeface="+mn-lt"/>
                <a:cs typeface="+mn-cs"/>
              </a:rPr>
              <a:t>диофантовых</a:t>
            </a:r>
            <a:r>
              <a:rPr lang="ru-RU" sz="2400" b="1" dirty="0">
                <a:latin typeface="+mn-lt"/>
                <a:cs typeface="+mn-cs"/>
              </a:rPr>
              <a:t> уравнений: </a:t>
            </a:r>
            <a:r>
              <a:rPr lang="ru-RU" sz="2400" b="1" dirty="0" err="1">
                <a:latin typeface="+mn-lt"/>
                <a:cs typeface="+mn-cs"/>
              </a:rPr>
              <a:t>ax+by=c</a:t>
            </a:r>
            <a:r>
              <a:rPr lang="ru-RU" sz="2400" b="1" dirty="0">
                <a:latin typeface="+mn-lt"/>
                <a:cs typeface="+mn-cs"/>
              </a:rPr>
              <a:t>, x</a:t>
            </a:r>
            <a:r>
              <a:rPr lang="ru-RU" sz="2400" b="1" baseline="30000" dirty="0">
                <a:latin typeface="+mn-lt"/>
                <a:cs typeface="+mn-cs"/>
              </a:rPr>
              <a:t>2</a:t>
            </a:r>
            <a:r>
              <a:rPr lang="ru-RU" sz="2400" b="1" dirty="0">
                <a:latin typeface="+mn-lt"/>
                <a:cs typeface="+mn-cs"/>
              </a:rPr>
              <a:t>+y</a:t>
            </a:r>
            <a:r>
              <a:rPr lang="ru-RU" sz="2400" b="1" baseline="30000" dirty="0">
                <a:latin typeface="+mn-lt"/>
                <a:cs typeface="+mn-cs"/>
              </a:rPr>
              <a:t>2</a:t>
            </a:r>
            <a:r>
              <a:rPr lang="ru-RU" sz="2400" b="1" dirty="0">
                <a:latin typeface="+mn-lt"/>
                <a:cs typeface="+mn-cs"/>
              </a:rPr>
              <a:t>=d</a:t>
            </a:r>
            <a:r>
              <a:rPr lang="ru-RU" sz="2400" b="1" baseline="30000" dirty="0">
                <a:latin typeface="+mn-lt"/>
                <a:cs typeface="+mn-cs"/>
              </a:rPr>
              <a:t>2</a:t>
            </a:r>
            <a:r>
              <a:rPr lang="ru-RU" sz="2400" b="1" dirty="0">
                <a:latin typeface="+mn-lt"/>
                <a:cs typeface="+mn-cs"/>
              </a:rPr>
              <a:t>. </a:t>
            </a:r>
            <a:r>
              <a:rPr lang="ru-RU" sz="2400" dirty="0">
                <a:solidFill>
                  <a:schemeClr val="tx1">
                    <a:lumMod val="95000"/>
                  </a:schemeClr>
                </a:solidFill>
                <a:latin typeface="+mn-lt"/>
                <a:cs typeface="+mn-cs"/>
              </a:rPr>
              <a:t/>
            </a:r>
            <a:br>
              <a:rPr lang="ru-RU" sz="2400" dirty="0">
                <a:solidFill>
                  <a:schemeClr val="tx1">
                    <a:lumMod val="95000"/>
                  </a:schemeClr>
                </a:solidFill>
                <a:latin typeface="+mn-lt"/>
                <a:cs typeface="+mn-cs"/>
              </a:rPr>
            </a:br>
            <a:endParaRPr lang="ru-RU" sz="2000" dirty="0">
              <a:solidFill>
                <a:schemeClr val="tx1">
                  <a:lumMod val="95000"/>
                </a:schemeClr>
              </a:solidFill>
              <a:latin typeface="+mn-lt"/>
              <a:cs typeface="+mn-cs"/>
            </a:endParaRPr>
          </a:p>
          <a:p>
            <a:pPr marL="342900" indent="-342900" fontAlgn="auto">
              <a:spcBef>
                <a:spcPct val="20000"/>
              </a:spcBef>
              <a:spcAft>
                <a:spcPts val="0"/>
              </a:spcAft>
              <a:buFont typeface="Arial" pitchFamily="34" charset="0"/>
              <a:buChar char="•"/>
              <a:defRPr/>
            </a:pPr>
            <a:endParaRPr lang="ru-RU" sz="3200" dirty="0">
              <a:latin typeface="+mn-lt"/>
              <a:cs typeface="+mn-cs"/>
            </a:endParaRPr>
          </a:p>
        </p:txBody>
      </p:sp>
      <p:pic>
        <p:nvPicPr>
          <p:cNvPr id="5" name="Picture 5" descr="C:\Users\Людмила\Desktop\i.jpg"/>
          <p:cNvPicPr>
            <a:picLocks noChangeAspect="1" noChangeArrowheads="1"/>
          </p:cNvPicPr>
          <p:nvPr/>
        </p:nvPicPr>
        <p:blipFill>
          <a:blip r:embed="rId2" cstate="print"/>
          <a:srcRect/>
          <a:stretch>
            <a:fillRect/>
          </a:stretch>
        </p:blipFill>
        <p:spPr bwMode="auto">
          <a:xfrm>
            <a:off x="332338" y="764704"/>
            <a:ext cx="2381064" cy="288032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4">
                                            <p:txEl>
                                              <p:pRg st="1" end="1"/>
                                            </p:txEl>
                                          </p:spTgt>
                                        </p:tgtEl>
                                        <p:attrNameLst>
                                          <p:attrName>style.visibility</p:attrName>
                                        </p:attrNameLst>
                                      </p:cBhvr>
                                      <p:to>
                                        <p:strVal val="visible"/>
                                      </p:to>
                                    </p:set>
                                    <p:animEffect transition="in" filter="wipe(down)">
                                      <p:cBhvr>
                                        <p:cTn id="14"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95736" y="1600200"/>
            <a:ext cx="6491064" cy="4525963"/>
          </a:xfrm>
        </p:spPr>
        <p:txBody>
          <a:bodyPr/>
          <a:lstStyle/>
          <a:p>
            <a:r>
              <a:rPr lang="ru-RU" sz="2000" dirty="0" smtClean="0"/>
              <a:t>Биографических данных о древнегреческом ученом-математике Диофанте из Александрии практически не сохранилось. До наших времен дошла лишь часть математического трактата Диофанта "Арифметика", 6 книг из 13, а также отрывки книги о многоугольных числах. В "Арифметике", Диофант излагал начала алгебры, привел множество задач, сводящихся к неопределенным уравнениям различных степеней, и отметил методы нахождения решений таких уравнений в рациональных положительных числах. Сочинения Диофанта были отправной точкой для теоретико-числовых исследований П. Ферма, Л. Эйлера, К. Гаусса и других математиков. Именем Диофанта названы два больших раздела теории чисел - теория </a:t>
            </a:r>
            <a:r>
              <a:rPr lang="ru-RU" sz="2000" dirty="0" err="1" smtClean="0"/>
              <a:t>диофантовых</a:t>
            </a:r>
            <a:r>
              <a:rPr lang="ru-RU" sz="2000" dirty="0" smtClean="0"/>
              <a:t> уравнений и теория </a:t>
            </a:r>
            <a:r>
              <a:rPr lang="ru-RU" sz="2000" dirty="0" err="1" smtClean="0"/>
              <a:t>диофантовых</a:t>
            </a:r>
            <a:r>
              <a:rPr lang="ru-RU" sz="2000" dirty="0" smtClean="0"/>
              <a:t> приближений.</a:t>
            </a:r>
            <a:endParaRPr lang="ru-RU" sz="2000" dirty="0"/>
          </a:p>
        </p:txBody>
      </p:sp>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8</a:t>
            </a:fld>
            <a:endParaRPr lang="ru-RU"/>
          </a:p>
        </p:txBody>
      </p:sp>
      <p:pic>
        <p:nvPicPr>
          <p:cNvPr id="7" name="Picture 3" descr="C:\Users\Людмила\Desktop\diofant.jpg"/>
          <p:cNvPicPr>
            <a:picLocks noChangeAspect="1" noChangeArrowheads="1"/>
          </p:cNvPicPr>
          <p:nvPr/>
        </p:nvPicPr>
        <p:blipFill>
          <a:blip r:embed="rId2" cstate="print"/>
          <a:srcRect/>
          <a:stretch>
            <a:fillRect/>
          </a:stretch>
        </p:blipFill>
        <p:spPr bwMode="auto">
          <a:xfrm>
            <a:off x="251520" y="476672"/>
            <a:ext cx="1996040" cy="2325483"/>
          </a:xfrm>
          <a:prstGeom prst="rect">
            <a:avLst/>
          </a:prstGeom>
          <a:noFill/>
          <a:ln w="9525">
            <a:noFill/>
            <a:miter lim="800000"/>
            <a:headEnd/>
            <a:tailEnd/>
          </a:ln>
        </p:spPr>
      </p:pic>
      <p:pic>
        <p:nvPicPr>
          <p:cNvPr id="8" name="Picture 4" descr="C:\Users\Людмила\Desktop\370px-diophantus-cover1.jpg"/>
          <p:cNvPicPr>
            <a:picLocks noChangeAspect="1" noChangeArrowheads="1"/>
          </p:cNvPicPr>
          <p:nvPr/>
        </p:nvPicPr>
        <p:blipFill>
          <a:blip r:embed="rId3" cstate="print"/>
          <a:srcRect/>
          <a:stretch>
            <a:fillRect/>
          </a:stretch>
        </p:blipFill>
        <p:spPr bwMode="auto">
          <a:xfrm>
            <a:off x="395536" y="3212976"/>
            <a:ext cx="1941574" cy="314325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омер слайда 5"/>
          <p:cNvSpPr>
            <a:spLocks noGrp="1"/>
          </p:cNvSpPr>
          <p:nvPr>
            <p:ph type="sldNum" sz="quarter" idx="12"/>
          </p:nvPr>
        </p:nvSpPr>
        <p:spPr/>
        <p:txBody>
          <a:bodyPr/>
          <a:lstStyle/>
          <a:p>
            <a:pPr>
              <a:defRPr/>
            </a:pPr>
            <a:fld id="{FB7336A1-7B59-44CB-A631-01A518E28050}" type="slidenum">
              <a:rPr lang="ru-RU" smtClean="0"/>
              <a:pPr>
                <a:defRPr/>
              </a:pPr>
              <a:t>9</a:t>
            </a:fld>
            <a:endParaRPr lang="ru-RU"/>
          </a:p>
        </p:txBody>
      </p:sp>
      <p:sp>
        <p:nvSpPr>
          <p:cNvPr id="12" name="Содержимое 11"/>
          <p:cNvSpPr>
            <a:spLocks noGrp="1"/>
          </p:cNvSpPr>
          <p:nvPr>
            <p:ph idx="1"/>
          </p:nvPr>
        </p:nvSpPr>
        <p:spPr>
          <a:xfrm>
            <a:off x="611560" y="404664"/>
            <a:ext cx="8075240" cy="4857403"/>
          </a:xfrm>
        </p:spPr>
        <p:txBody>
          <a:bodyPr/>
          <a:lstStyle/>
          <a:p>
            <a:r>
              <a:rPr lang="ru-RU" dirty="0" smtClean="0"/>
              <a:t>Рассмотрим линейное </a:t>
            </a:r>
            <a:r>
              <a:rPr lang="ru-RU" dirty="0" err="1" smtClean="0"/>
              <a:t>диофантово</a:t>
            </a:r>
            <a:r>
              <a:rPr lang="ru-RU" dirty="0" smtClean="0"/>
              <a:t> уравнение 2х + 3у = 1.</a:t>
            </a:r>
          </a:p>
          <a:p>
            <a:pPr>
              <a:buNone/>
            </a:pPr>
            <a:r>
              <a:rPr lang="ru-RU" dirty="0" smtClean="0"/>
              <a:t>  Найдите целые решения.</a:t>
            </a:r>
          </a:p>
          <a:p>
            <a:pPr>
              <a:buNone/>
            </a:pPr>
            <a:r>
              <a:rPr lang="ru-RU" dirty="0" smtClean="0"/>
              <a:t>Одно из решений – пара чисел </a:t>
            </a:r>
            <a:r>
              <a:rPr lang="ru-RU" dirty="0" err="1" smtClean="0"/>
              <a:t>х</a:t>
            </a:r>
            <a:r>
              <a:rPr lang="ru-RU" dirty="0" smtClean="0"/>
              <a:t> = 5, у = -3</a:t>
            </a:r>
          </a:p>
          <a:p>
            <a:pPr>
              <a:buNone/>
            </a:pPr>
            <a:r>
              <a:rPr lang="ru-RU" dirty="0" smtClean="0"/>
              <a:t>Проверка: 2 · 5 + 3 · (-3) = 1 </a:t>
            </a:r>
          </a:p>
          <a:p>
            <a:pPr>
              <a:buNone/>
            </a:pPr>
            <a:r>
              <a:rPr lang="ru-RU" dirty="0" smtClean="0">
                <a:solidFill>
                  <a:srgbClr val="C00000"/>
                </a:solidFill>
              </a:rPr>
              <a:t>Любое решение </a:t>
            </a:r>
            <a:r>
              <a:rPr lang="ru-RU" dirty="0" err="1" smtClean="0">
                <a:solidFill>
                  <a:srgbClr val="C00000"/>
                </a:solidFill>
              </a:rPr>
              <a:t>диофантова</a:t>
            </a:r>
            <a:r>
              <a:rPr lang="ru-RU" dirty="0" smtClean="0">
                <a:solidFill>
                  <a:srgbClr val="C00000"/>
                </a:solidFill>
              </a:rPr>
              <a:t> уравнения называется частным решением</a:t>
            </a:r>
            <a:endParaRPr lang="ru-RU"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anim calcmode="lin" valueType="num">
                                      <p:cBhvr additive="base">
                                        <p:cTn id="11" dur="500" fill="hold"/>
                                        <p:tgtEl>
                                          <p:spTgt spid="1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9" presetClass="entr" presetSubtype="0" fill="hold" nodeType="clickEffect">
                                  <p:stCondLst>
                                    <p:cond delay="0"/>
                                  </p:stCondLst>
                                  <p:childTnLst>
                                    <p:set>
                                      <p:cBhvr>
                                        <p:cTn id="16" dur="1" fill="hold">
                                          <p:stCondLst>
                                            <p:cond delay="0"/>
                                          </p:stCondLst>
                                        </p:cTn>
                                        <p:tgtEl>
                                          <p:spTgt spid="12">
                                            <p:txEl>
                                              <p:pRg st="2" end="2"/>
                                            </p:txEl>
                                          </p:spTgt>
                                        </p:tgtEl>
                                        <p:attrNameLst>
                                          <p:attrName>style.visibility</p:attrName>
                                        </p:attrNameLst>
                                      </p:cBhvr>
                                      <p:to>
                                        <p:strVal val="visible"/>
                                      </p:to>
                                    </p:set>
                                    <p:anim calcmode="lin" valueType="num">
                                      <p:cBhvr>
                                        <p:cTn id="17" dur="1000" fill="hold"/>
                                        <p:tgtEl>
                                          <p:spTgt spid="12">
                                            <p:txEl>
                                              <p:pRg st="2" end="2"/>
                                            </p:txEl>
                                          </p:spTgt>
                                        </p:tgtEl>
                                        <p:attrNameLst>
                                          <p:attrName>ppt_x</p:attrName>
                                        </p:attrNameLst>
                                      </p:cBhvr>
                                      <p:tavLst>
                                        <p:tav tm="0">
                                          <p:val>
                                            <p:strVal val="#ppt_x-.2"/>
                                          </p:val>
                                        </p:tav>
                                        <p:tav tm="100000">
                                          <p:val>
                                            <p:strVal val="#ppt_x"/>
                                          </p:val>
                                        </p:tav>
                                      </p:tavLst>
                                    </p:anim>
                                    <p:anim calcmode="lin" valueType="num">
                                      <p:cBhvr>
                                        <p:cTn id="18" dur="1000" fill="hold"/>
                                        <p:tgtEl>
                                          <p:spTgt spid="1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12">
                                            <p:txEl>
                                              <p:pRg st="2" end="2"/>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12">
                                            <p:txEl>
                                              <p:pRg st="3" end="3"/>
                                            </p:txEl>
                                          </p:spTgt>
                                        </p:tgtEl>
                                        <p:attrNameLst>
                                          <p:attrName>style.visibility</p:attrName>
                                        </p:attrNameLst>
                                      </p:cBhvr>
                                      <p:to>
                                        <p:strVal val="visible"/>
                                      </p:to>
                                    </p:set>
                                    <p:anim calcmode="lin" valueType="num">
                                      <p:cBhvr>
                                        <p:cTn id="22" dur="1000" fill="hold"/>
                                        <p:tgtEl>
                                          <p:spTgt spid="12">
                                            <p:txEl>
                                              <p:pRg st="3" end="3"/>
                                            </p:txEl>
                                          </p:spTgt>
                                        </p:tgtEl>
                                        <p:attrNameLst>
                                          <p:attrName>ppt_x</p:attrName>
                                        </p:attrNameLst>
                                      </p:cBhvr>
                                      <p:tavLst>
                                        <p:tav tm="0">
                                          <p:val>
                                            <p:strVal val="#ppt_x-.2"/>
                                          </p:val>
                                        </p:tav>
                                        <p:tav tm="100000">
                                          <p:val>
                                            <p:strVal val="#ppt_x"/>
                                          </p:val>
                                        </p:tav>
                                      </p:tavLst>
                                    </p:anim>
                                    <p:anim calcmode="lin" valueType="num">
                                      <p:cBhvr>
                                        <p:cTn id="23" dur="1000" fill="hold"/>
                                        <p:tgtEl>
                                          <p:spTgt spid="12">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12">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3" presetClass="entr" presetSubtype="16" fill="hold" nodeType="clickEffect">
                                  <p:stCondLst>
                                    <p:cond delay="0"/>
                                  </p:stCondLst>
                                  <p:childTnLst>
                                    <p:set>
                                      <p:cBhvr>
                                        <p:cTn id="28" dur="1" fill="hold">
                                          <p:stCondLst>
                                            <p:cond delay="0"/>
                                          </p:stCondLst>
                                        </p:cTn>
                                        <p:tgtEl>
                                          <p:spTgt spid="12">
                                            <p:txEl>
                                              <p:pRg st="4" end="4"/>
                                            </p:txEl>
                                          </p:spTgt>
                                        </p:tgtEl>
                                        <p:attrNameLst>
                                          <p:attrName>style.visibility</p:attrName>
                                        </p:attrNameLst>
                                      </p:cBhvr>
                                      <p:to>
                                        <p:strVal val="visible"/>
                                      </p:to>
                                    </p:set>
                                    <p:anim calcmode="lin" valueType="num">
                                      <p:cBhvr>
                                        <p:cTn id="29" dur="500" fill="hold"/>
                                        <p:tgtEl>
                                          <p:spTgt spid="12">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12">
                                            <p:txEl>
                                              <p:pRg st="4" end="4"/>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математика - 14!">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математика - 14!</Template>
  <TotalTime>356</TotalTime>
  <Words>2035</Words>
  <Application>Microsoft Office PowerPoint</Application>
  <PresentationFormat>Экран (4:3)</PresentationFormat>
  <Paragraphs>222</Paragraphs>
  <Slides>30</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30</vt:i4>
      </vt:variant>
    </vt:vector>
  </HeadingPairs>
  <TitlesOfParts>
    <vt:vector size="32" baseType="lpstr">
      <vt:lpstr>математика - 14!</vt:lpstr>
      <vt:lpstr>Формула</vt:lpstr>
      <vt:lpstr>Диофантовы уравнения. </vt:lpstr>
      <vt:lpstr>Слайд 2</vt:lpstr>
      <vt:lpstr>Цели урока:</vt:lpstr>
      <vt:lpstr>Задача.</vt:lpstr>
      <vt:lpstr>Решение. Пусть марок по 4 р. х штук,  по 3 р. – у штук. </vt:lpstr>
      <vt:lpstr>Слайд 6</vt:lpstr>
      <vt:lpstr>Слайд 7</vt:lpstr>
      <vt:lpstr>Слайд 8</vt:lpstr>
      <vt:lpstr>Слайд 9</vt:lpstr>
      <vt:lpstr>Слайд 10</vt:lpstr>
      <vt:lpstr>Слайд 11</vt:lpstr>
      <vt:lpstr>Работа в группах.</vt:lpstr>
      <vt:lpstr>Проверка.</vt:lpstr>
      <vt:lpstr>Слайд 14</vt:lpstr>
      <vt:lpstr>Слайд 15</vt:lpstr>
      <vt:lpstr>Другой способ решения.</vt:lpstr>
      <vt:lpstr>Слайд 17</vt:lpstr>
      <vt:lpstr>Слайд 18</vt:lpstr>
      <vt:lpstr>Слайд 19</vt:lpstr>
      <vt:lpstr>Слайд 20</vt:lpstr>
      <vt:lpstr>Слайд 21</vt:lpstr>
      <vt:lpstr>Слайд 22</vt:lpstr>
      <vt:lpstr>Задача.</vt:lpstr>
      <vt:lpstr>Слайд 24</vt:lpstr>
      <vt:lpstr>Задание для самостоятельной работы.</vt:lpstr>
      <vt:lpstr>Слайд 26</vt:lpstr>
      <vt:lpstr>Домашнее задание.</vt:lpstr>
      <vt:lpstr>Слайд 28</vt:lpstr>
      <vt:lpstr>Слайд 29</vt:lpstr>
      <vt:lpstr>Слайд 30</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Людмила</dc:creator>
  <dc:description>http://aida.ucoz.ru</dc:description>
  <cp:lastModifiedBy>R</cp:lastModifiedBy>
  <cp:revision>43</cp:revision>
  <dcterms:created xsi:type="dcterms:W3CDTF">2013-02-24T18:38:37Z</dcterms:created>
  <dcterms:modified xsi:type="dcterms:W3CDTF">2014-01-31T07:33:13Z</dcterms:modified>
</cp:coreProperties>
</file>