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DDE5A-48CF-4DD7-A224-E30B6A0CF39D}" type="datetimeFigureOut">
              <a:rPr lang="ru-RU" smtClean="0"/>
              <a:pPr/>
              <a:t>04.01.2014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FB7F2-B181-433B-AEF8-80D73DA001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2514600"/>
            <a:ext cx="8001000" cy="9144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914400" y="3429000"/>
            <a:ext cx="7086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553200"/>
            <a:ext cx="2133600" cy="16827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fld id="{98CC4528-B301-4A92-B12F-7D78CA6E9E42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53200"/>
            <a:ext cx="2895600" cy="168275"/>
          </a:xfrm>
        </p:spPr>
        <p:txBody>
          <a:bodyPr/>
          <a:lstStyle>
            <a:lvl1pPr algn="ctr"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r>
              <a:rPr lang="ru-RU" smtClean="0"/>
              <a:t>МОУ "СОШ №2"</a:t>
            </a:r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53200"/>
            <a:ext cx="2133600" cy="168275"/>
          </a:xfr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Times New Roman" pitchFamily="18" charset="0"/>
              </a:defRPr>
            </a:lvl1pPr>
          </a:lstStyle>
          <a:p>
            <a:fld id="{28C0786D-C1FA-42CC-9787-F7118B7945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090" name="Oval 18"/>
          <p:cNvSpPr>
            <a:spLocks noChangeArrowheads="1"/>
          </p:cNvSpPr>
          <p:nvPr/>
        </p:nvSpPr>
        <p:spPr bwMode="white">
          <a:xfrm>
            <a:off x="228600" y="228600"/>
            <a:ext cx="1219200" cy="12192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304800" y="652463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effectLst/>
                <a:latin typeface="Arial" pitchFamily="34" charset="0"/>
              </a:rPr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B6B3E9-5DCC-4712-9359-AEA77DA51BBD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C0786D-C1FA-42CC-9787-F7118B7945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0055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0055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4B5CFF-B849-4A89-9724-272A48CEDE7C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C0786D-C1FA-42CC-9787-F7118B7945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229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1B956178-3AF9-430D-BA68-11647A3C08CA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352800" y="648017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28C0786D-C1FA-42CC-9787-F7118B7945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5943600" y="6480175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5B4737-A3D5-4528-AFA3-A3EBBA9A78A2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МОУ "СОШ №2"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C0786D-C1FA-42CC-9787-F7118B7945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клипа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706B73-02CC-4BCA-9758-2EB84185A34F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МОУ "СОШ №2"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C0786D-C1FA-42CC-9787-F7118B7945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936380-0AC9-41D5-92E5-80B4746BDEBF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C0786D-C1FA-42CC-9787-F7118B7945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585645-41D8-4E50-A285-EBBE122782D6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C0786D-C1FA-42CC-9787-F7118B7945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FE3393-AF95-4D0E-A874-7F5D2A0EAFAE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C0786D-C1FA-42CC-9787-F7118B7945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70BFB9-2350-43A5-B17D-05C0D32BCEC2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C0786D-C1FA-42CC-9787-F7118B7945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C79770-1DEC-43B9-9C68-2AB4810B3CC7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C0786D-C1FA-42CC-9787-F7118B7945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7A1E6A-F560-4C5C-87F5-B6D63B215265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C0786D-C1FA-42CC-9787-F7118B7945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81F81-D1E6-45E1-8F86-AF384175B6F4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C0786D-C1FA-42CC-9787-F7118B7945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B3AA4A-3D54-42A7-A1F1-4D5380494B36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C0786D-C1FA-42CC-9787-F7118B7945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vmlDrawing" Target="../drawings/vmlDrawing1.v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0" y="0"/>
          <a:ext cx="9144000" cy="1066800"/>
        </p:xfrm>
        <a:graphic>
          <a:graphicData uri="http://schemas.openxmlformats.org/presentationml/2006/ole">
            <p:oleObj spid="_x0000_s1026" name="Image" r:id="rId17" imgW="7377778" imgH="1219048" progId="">
              <p:embed/>
            </p:oleObj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770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98CCB08A-2298-4BB8-AD4B-BEC54E428CB0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>
            <a:off x="425450" y="6524625"/>
            <a:ext cx="835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352800" y="648017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28C0786D-C1FA-42CC-9787-F7118B7945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943600" y="648017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214554"/>
            <a:ext cx="8001000" cy="914400"/>
          </a:xfrm>
        </p:spPr>
        <p:txBody>
          <a:bodyPr/>
          <a:lstStyle/>
          <a:p>
            <a: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Биогеоценоз как особый уровень организации жизни</a:t>
            </a:r>
            <a:endParaRPr lang="ru-RU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0"/>
            <a:ext cx="7086600" cy="381000"/>
          </a:xfrm>
        </p:spPr>
        <p:txBody>
          <a:bodyPr/>
          <a:lstStyle/>
          <a:p>
            <a:r>
              <a:rPr lang="ru-RU" dirty="0" smtClean="0"/>
              <a:t>Урок биологии 10 класс</a:t>
            </a:r>
            <a:endParaRPr lang="ru-RU" dirty="0"/>
          </a:p>
        </p:txBody>
      </p:sp>
      <p:pic>
        <p:nvPicPr>
          <p:cNvPr id="2050" name="Picture 2" descr="C:\Documents and Settings\1\Мои документы\анимашки\zvezd09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0"/>
            <a:ext cx="1371600" cy="16573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286388"/>
            <a:ext cx="4500594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Презентация -</a:t>
            </a:r>
            <a:r>
              <a:rPr lang="ru-RU" smtClean="0"/>
              <a:t>сопровождение биологии в </a:t>
            </a:r>
            <a:r>
              <a:rPr lang="ru-RU" dirty="0" smtClean="0"/>
              <a:t>10 классе по программе Пономаревой И.Н.</a:t>
            </a:r>
          </a:p>
          <a:p>
            <a:r>
              <a:rPr lang="ru-RU" dirty="0" smtClean="0"/>
              <a:t>Автор: Лобес Светлана Геннадьевна</a:t>
            </a:r>
          </a:p>
          <a:p>
            <a:r>
              <a:rPr lang="ru-RU" dirty="0" smtClean="0"/>
              <a:t>Учитель биологии МАОУ «СОШ №2»</a:t>
            </a:r>
          </a:p>
          <a:p>
            <a:r>
              <a:rPr lang="ru-RU" dirty="0" smtClean="0"/>
              <a:t>Город Чернушка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процессы БГЦ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214282" y="1142984"/>
            <a:ext cx="4857784" cy="5181616"/>
          </a:xfrm>
        </p:spPr>
        <p:txBody>
          <a:bodyPr/>
          <a:lstStyle/>
          <a:p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</a:rPr>
              <a:t>Круговорот веществ и потоки энергии, обеспечивает: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0" dirty="0" err="1" smtClean="0">
                <a:solidFill>
                  <a:schemeClr val="bg2">
                    <a:lumMod val="25000"/>
                  </a:schemeClr>
                </a:solidFill>
              </a:rPr>
              <a:t>саморегуляцию</a:t>
            </a:r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</a:rPr>
              <a:t> и устойчивость биосистемы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</a:rPr>
              <a:t>Продуцирование биомассы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</a:rPr>
              <a:t>Распределение популяций в пространстве, времени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</a:rPr>
              <a:t>Поддержание динамической устойчивости</a:t>
            </a:r>
            <a:endParaRPr lang="ru-RU" sz="2400" b="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1" name="Содержимое 10" descr="resB0B74284-7804-48CF-B61C-85CF40B4EA1C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648200" y="1928802"/>
            <a:ext cx="4513214" cy="3542286"/>
          </a:xfrm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BFB9-2350-43A5-B17D-05C0D32BCEC2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Организация БГЦ</a:t>
            </a:r>
            <a:endParaRPr lang="ru-RU" dirty="0"/>
          </a:p>
        </p:txBody>
      </p:sp>
      <p:pic>
        <p:nvPicPr>
          <p:cNvPr id="7" name="Содержимое 6" descr="Видовая структура сообщества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-38113" y="1571612"/>
            <a:ext cx="5105417" cy="382906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428736"/>
            <a:ext cx="4038600" cy="4876800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Характеризуется: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 сложностью структуры, обусловленной разнообразием видов и их специфичностью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Устойчивостью связей и зависимостей, основанных на пищевых, пространственных взаимоотношениях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3393-AF95-4D0E-A874-7F5D2A0EAFAE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Значение биогеоценотического уровня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3338522"/>
          </a:xfrm>
        </p:spPr>
        <p:txBody>
          <a:bodyPr/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Создание благоприятных условий для существования огромного многообразия видов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Поддержание непрерывного круговорота веществ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С помощью БГЦ жизнью охвачены все возможные комплексы условий внешней среды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3393-AF95-4D0E-A874-7F5D2A0EAFAE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МОУ "СОШ №2"</a:t>
            </a:r>
            <a:endParaRPr lang="ru-RU"/>
          </a:p>
        </p:txBody>
      </p:sp>
      <p:pic>
        <p:nvPicPr>
          <p:cNvPr id="6146" name="Picture 2" descr="C:\Documents and Settings\1\Мои документы\анимашки\природа\mp3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8992" y="3943329"/>
            <a:ext cx="2428892" cy="2914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Биогеоценоз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</a:rPr>
              <a:t>Наземные экосистемы, связанные с участками однородной растительности.</a:t>
            </a:r>
          </a:p>
          <a:p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</a:rPr>
              <a:t>Таковы, например, ельник кисличный, ельник зеленомошный, березняк разнотравный, сфагновое болото, луг, ковыльная степь и т.п.</a:t>
            </a:r>
          </a:p>
          <a:p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</a:rPr>
              <a:t>В названии "биогеоценоз" подчеркивается тесная взаимосвязь ("</a:t>
            </a:r>
            <a:r>
              <a:rPr lang="ru-RU" sz="2400" b="0" dirty="0" err="1" smtClean="0">
                <a:solidFill>
                  <a:schemeClr val="bg2">
                    <a:lumMod val="25000"/>
                  </a:schemeClr>
                </a:solidFill>
              </a:rPr>
              <a:t>ценоз</a:t>
            </a:r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</a:rPr>
              <a:t>") живых ("</a:t>
            </a:r>
            <a:r>
              <a:rPr lang="ru-RU" sz="2400" b="0" dirty="0" err="1" smtClean="0">
                <a:solidFill>
                  <a:schemeClr val="bg2">
                    <a:lumMod val="25000"/>
                  </a:schemeClr>
                </a:solidFill>
              </a:rPr>
              <a:t>био</a:t>
            </a:r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</a:rPr>
              <a:t>–") и неживых ("</a:t>
            </a:r>
            <a:r>
              <a:rPr lang="ru-RU" sz="2400" b="0" dirty="0" err="1" smtClean="0">
                <a:solidFill>
                  <a:schemeClr val="bg2">
                    <a:lumMod val="25000"/>
                  </a:schemeClr>
                </a:solidFill>
              </a:rPr>
              <a:t>гео</a:t>
            </a:r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</a:rPr>
              <a:t>–") компонентов на определенном участке земной поверхности. </a:t>
            </a:r>
          </a:p>
          <a:p>
            <a:endParaRPr lang="ru-RU" sz="2400" b="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47C97-4B94-470A-8130-C056D744C3B1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Биогеоценозы </a:t>
            </a:r>
            <a:endParaRPr lang="ru-RU" dirty="0"/>
          </a:p>
        </p:txBody>
      </p:sp>
      <p:pic>
        <p:nvPicPr>
          <p:cNvPr id="9" name="Содержимое 8" descr="смеш лес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648200" y="2371725"/>
            <a:ext cx="4038600" cy="3028950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36380-0AC9-41D5-92E5-80B4746BDEBF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МОУ "СОШ №2"</a:t>
            </a:r>
            <a:endParaRPr lang="ru-RU"/>
          </a:p>
        </p:txBody>
      </p:sp>
      <p:pic>
        <p:nvPicPr>
          <p:cNvPr id="11" name="Содержимое 10" descr="еловый.jp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>
            <a:off x="457200" y="2371725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Сукачев Владимир Николаевич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2357430"/>
            <a:ext cx="4038600" cy="1123944"/>
          </a:xfrm>
        </p:spPr>
        <p:txBody>
          <a:bodyPr/>
          <a:lstStyle/>
          <a:p>
            <a:r>
              <a:rPr lang="ru-RU" dirty="0" smtClean="0"/>
              <a:t> Создал учение о биогеоценозе и сам термин</a:t>
            </a:r>
            <a:endParaRPr lang="ru-RU" dirty="0"/>
          </a:p>
        </p:txBody>
      </p:sp>
      <p:pic>
        <p:nvPicPr>
          <p:cNvPr id="7" name="Содержимое 6" descr="Сукачёв Владимир Николаевич (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714876" y="1285860"/>
            <a:ext cx="3929090" cy="5051686"/>
          </a:xfrm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3393-AF95-4D0E-A874-7F5D2A0EAFAE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Структурные элементы БГЦ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5329246" cy="4876800"/>
          </a:xfrm>
        </p:spPr>
        <p:txBody>
          <a:bodyPr/>
          <a:lstStyle/>
          <a:p>
            <a:r>
              <a:rPr lang="ru-RU" dirty="0" smtClean="0"/>
              <a:t>Биотоп </a:t>
            </a:r>
          </a:p>
          <a:p>
            <a:pPr marL="0" indent="0">
              <a:buNone/>
            </a:pPr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</a:rPr>
              <a:t>Однородное по условиям жизни пространство, занятое определенными видами растений, животных, грибов, бактерий.</a:t>
            </a:r>
          </a:p>
          <a:p>
            <a:pPr marL="0" indent="0">
              <a:buNone/>
            </a:pPr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</a:rPr>
              <a:t>Представляет собой внешнюю среду в виде комплекса различных экологических факторов</a:t>
            </a:r>
            <a:endParaRPr lang="ru-RU" sz="2400" b="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Содержимое 6" descr="mp14.gif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5715008" y="1928802"/>
            <a:ext cx="2952750" cy="3543300"/>
          </a:xfrm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3393-AF95-4D0E-A874-7F5D2A0EAFAE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Биоценоз</a:t>
            </a:r>
            <a:endParaRPr lang="ru-RU" dirty="0"/>
          </a:p>
        </p:txBody>
      </p:sp>
      <p:pic>
        <p:nvPicPr>
          <p:cNvPr id="7" name="Содержимое 6" descr="ribka20.gif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214282" y="1214422"/>
            <a:ext cx="4071966" cy="508995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</a:rPr>
              <a:t>Совокупность живого населения, размещающегося в биотопе</a:t>
            </a:r>
          </a:p>
          <a:p>
            <a:pPr marL="0" indent="0">
              <a:buNone/>
            </a:pPr>
            <a:r>
              <a:rPr lang="ru-RU" sz="2400" b="0" dirty="0" smtClean="0">
                <a:solidFill>
                  <a:schemeClr val="bg2">
                    <a:lumMod val="25000"/>
                  </a:schemeClr>
                </a:solidFill>
              </a:rPr>
              <a:t>Каждый БГЦ отличается от других особым биотопом и соответствующим ему биоценозом.</a:t>
            </a:r>
            <a:endParaRPr lang="ru-RU" sz="2400" b="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3393-AF95-4D0E-A874-7F5D2A0EAFAE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МОУ "СОШ №2"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 биоценоза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357158" y="1500174"/>
            <a:ext cx="4857784" cy="639762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Продуценты</a:t>
            </a:r>
            <a:r>
              <a:rPr lang="ru-RU" dirty="0" smtClean="0"/>
              <a:t> Производители органических веществ </a:t>
            </a:r>
            <a:endParaRPr lang="ru-RU" dirty="0"/>
          </a:p>
        </p:txBody>
      </p:sp>
      <p:pic>
        <p:nvPicPr>
          <p:cNvPr id="12" name="Содержимое 11" descr="медуница.jpg"/>
          <p:cNvPicPr>
            <a:picLocks noGrp="1" noChangeAspect="1"/>
          </p:cNvPicPr>
          <p:nvPr>
            <p:ph sz="quarter" idx="4"/>
          </p:nvPr>
        </p:nvPicPr>
        <p:blipFill>
          <a:blip r:embed="rId2" cstate="email"/>
          <a:stretch>
            <a:fillRect/>
          </a:stretch>
        </p:blipFill>
        <p:spPr>
          <a:xfrm>
            <a:off x="5102225" y="1071546"/>
            <a:ext cx="4041775" cy="3031331"/>
          </a:xfrm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3393-AF95-4D0E-A874-7F5D2A0EAFAE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МОУ "СОШ №2"</a:t>
            </a:r>
            <a:endParaRPr lang="ru-RU"/>
          </a:p>
        </p:txBody>
      </p:sp>
      <p:pic>
        <p:nvPicPr>
          <p:cNvPr id="3074" name="Picture 2" descr="C:\Documents and Settings\1\Мои документы\Мои рисунки\капкан\P804003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3071810"/>
            <a:ext cx="4533127" cy="3248745"/>
          </a:xfrm>
          <a:prstGeom prst="rect">
            <a:avLst/>
          </a:prstGeom>
          <a:noFill/>
        </p:spPr>
      </p:pic>
      <p:pic>
        <p:nvPicPr>
          <p:cNvPr id="3075" name="Picture 3" descr="C:\Documents and Settings\1\Мои документы\анимашки\бабочки\babochka57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6923" y="2928934"/>
            <a:ext cx="2286316" cy="17165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 биоценоза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1643050"/>
            <a:ext cx="5214974" cy="1036631"/>
          </a:xfrm>
        </p:spPr>
        <p:txBody>
          <a:bodyPr/>
          <a:lstStyle/>
          <a:p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Потребители преобразуют органические вещества (</a:t>
            </a:r>
            <a:r>
              <a:rPr lang="ru-RU" sz="2000" dirty="0" err="1" smtClean="0">
                <a:solidFill>
                  <a:schemeClr val="bg2">
                    <a:lumMod val="25000"/>
                  </a:schemeClr>
                </a:solidFill>
              </a:rPr>
              <a:t>консументы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</a:p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Животные растительноядные, хищные, всеядные</a:t>
            </a: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9" name="Содержимое 8" descr="Консументы второго порядка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28596" y="2643182"/>
            <a:ext cx="3951288" cy="3951288"/>
          </a:xfrm>
        </p:spPr>
      </p:pic>
      <p:pic>
        <p:nvPicPr>
          <p:cNvPr id="10" name="Содержимое 9" descr="Консументы первого порядка.jpg"/>
          <p:cNvPicPr>
            <a:picLocks noGrp="1" noChangeAspect="1"/>
          </p:cNvPicPr>
          <p:nvPr>
            <p:ph sz="quarter" idx="4"/>
          </p:nvPr>
        </p:nvPicPr>
        <p:blipFill>
          <a:blip r:embed="rId3" cstate="email"/>
          <a:stretch>
            <a:fillRect/>
          </a:stretch>
        </p:blipFill>
        <p:spPr>
          <a:xfrm>
            <a:off x="4857753" y="1071546"/>
            <a:ext cx="4286248" cy="2857499"/>
          </a:xfrm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BFB9-2350-43A5-B17D-05C0D32BCEC2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МОУ "СОШ №2"</a:t>
            </a:r>
            <a:endParaRPr lang="ru-RU"/>
          </a:p>
        </p:txBody>
      </p:sp>
      <p:pic>
        <p:nvPicPr>
          <p:cNvPr id="4098" name="Picture 2" descr="F:\уроки\7класс\пресмыкающиеся\. Плащеносная ящериц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76800" y="4029075"/>
            <a:ext cx="4267200" cy="2828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 биоценоза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86248" y="1357298"/>
            <a:ext cx="5143503" cy="639762"/>
          </a:xfrm>
        </p:spPr>
        <p:txBody>
          <a:bodyPr/>
          <a:lstStyle/>
          <a:p>
            <a:r>
              <a:rPr lang="ru-RU" sz="1800" b="0" dirty="0" smtClean="0">
                <a:solidFill>
                  <a:schemeClr val="bg2">
                    <a:lumMod val="25000"/>
                  </a:schemeClr>
                </a:solidFill>
              </a:rPr>
              <a:t>Разрушители доводят разложение органических веществ до минеральных (</a:t>
            </a:r>
            <a:r>
              <a:rPr lang="ru-RU" sz="1800" b="0" dirty="0" err="1" smtClean="0">
                <a:solidFill>
                  <a:schemeClr val="bg2">
                    <a:lumMod val="25000"/>
                  </a:schemeClr>
                </a:solidFill>
              </a:rPr>
              <a:t>редуценты</a:t>
            </a:r>
            <a:r>
              <a:rPr lang="ru-RU" sz="1800" b="0" dirty="0" smtClean="0">
                <a:solidFill>
                  <a:schemeClr val="bg2">
                    <a:lumMod val="25000"/>
                  </a:schemeClr>
                </a:solidFill>
              </a:rPr>
              <a:t>).</a:t>
            </a:r>
            <a:endParaRPr lang="ru-RU" sz="1800" b="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1" name="Содержимое 10" descr="res305981AD-0A01-022A-00E6-C13FA3664F57.jpg"/>
          <p:cNvPicPr>
            <a:picLocks noGrp="1" noChangeAspect="1"/>
          </p:cNvPicPr>
          <p:nvPr>
            <p:ph sz="quarter" idx="4"/>
          </p:nvPr>
        </p:nvPicPr>
        <p:blipFill>
          <a:blip r:embed="rId2" cstate="email"/>
          <a:stretch>
            <a:fillRect/>
          </a:stretch>
        </p:blipFill>
        <p:spPr>
          <a:xfrm>
            <a:off x="5788004" y="2000240"/>
            <a:ext cx="3355996" cy="2516997"/>
          </a:xfrm>
        </p:spPr>
      </p:pic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0BFB9-2350-43A5-B17D-05C0D32BCEC2}" type="datetime1">
              <a:rPr lang="ru-RU" smtClean="0"/>
              <a:pPr/>
              <a:t>04.01.2014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МОУ "СОШ №2"</a:t>
            </a: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100010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Птицы и </a:t>
            </a:r>
            <a:r>
              <a:rPr lang="ru-RU" dirty="0" err="1" smtClean="0"/>
              <a:t>звери-падальщики</a:t>
            </a:r>
            <a:r>
              <a:rPr lang="ru-RU" dirty="0" smtClean="0"/>
              <a:t>, жуки-могильщики, дождевые черви, почвенные бактерии и грибы</a:t>
            </a:r>
            <a:endParaRPr lang="ru-RU" dirty="0"/>
          </a:p>
        </p:txBody>
      </p:sp>
      <p:pic>
        <p:nvPicPr>
          <p:cNvPr id="5122" name="Picture 2" descr="F:\уроки\10 класс\resF8A06E5F-F4FC-4A11-A887-A5EFCF5B2D0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071678"/>
            <a:ext cx="3357554" cy="2518166"/>
          </a:xfrm>
          <a:prstGeom prst="rect">
            <a:avLst/>
          </a:prstGeom>
          <a:noFill/>
        </p:spPr>
      </p:pic>
      <p:pic>
        <p:nvPicPr>
          <p:cNvPr id="10" name="Содержимое 9" descr="res305981B7-0A01-022A-00D9-B92AF35E7EBB.jpg"/>
          <p:cNvPicPr>
            <a:picLocks noGrp="1" noChangeAspect="1"/>
          </p:cNvPicPr>
          <p:nvPr>
            <p:ph sz="half" idx="2"/>
          </p:nvPr>
        </p:nvPicPr>
        <p:blipFill>
          <a:blip r:embed="rId4" cstate="email"/>
          <a:stretch>
            <a:fillRect/>
          </a:stretch>
        </p:blipFill>
        <p:spPr>
          <a:xfrm>
            <a:off x="3000364" y="2852473"/>
            <a:ext cx="3000396" cy="4005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sample 3">
      <a:dk1>
        <a:srgbClr val="2B166E"/>
      </a:dk1>
      <a:lt1>
        <a:srgbClr val="FFFFFF"/>
      </a:lt1>
      <a:dk2>
        <a:srgbClr val="3F9D6C"/>
      </a:dk2>
      <a:lt2>
        <a:srgbClr val="DDDDDD"/>
      </a:lt2>
      <a:accent1>
        <a:srgbClr val="5BCD81"/>
      </a:accent1>
      <a:accent2>
        <a:srgbClr val="3399FF"/>
      </a:accent2>
      <a:accent3>
        <a:srgbClr val="FFFFFF"/>
      </a:accent3>
      <a:accent4>
        <a:srgbClr val="23115D"/>
      </a:accent4>
      <a:accent5>
        <a:srgbClr val="B5E3C1"/>
      </a:accent5>
      <a:accent6>
        <a:srgbClr val="2D8AE7"/>
      </a:accent6>
      <a:hlink>
        <a:srgbClr val="6666FF"/>
      </a:hlink>
      <a:folHlink>
        <a:srgbClr val="6C9BB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lnDef>
  </a:objectDefaults>
  <a:extraClrSchemeLst>
    <a:extraClrScheme>
      <a:clrScheme name="sample 1">
        <a:dk1>
          <a:srgbClr val="2B166E"/>
        </a:dk1>
        <a:lt1>
          <a:srgbClr val="FFFFFF"/>
        </a:lt1>
        <a:dk2>
          <a:srgbClr val="336699"/>
        </a:dk2>
        <a:lt2>
          <a:srgbClr val="DDDDDD"/>
        </a:lt2>
        <a:accent1>
          <a:srgbClr val="458F8F"/>
        </a:accent1>
        <a:accent2>
          <a:srgbClr val="CCCC00"/>
        </a:accent2>
        <a:accent3>
          <a:srgbClr val="FFFFFF"/>
        </a:accent3>
        <a:accent4>
          <a:srgbClr val="23115D"/>
        </a:accent4>
        <a:accent5>
          <a:srgbClr val="B0C6C6"/>
        </a:accent5>
        <a:accent6>
          <a:srgbClr val="B9B900"/>
        </a:accent6>
        <a:hlink>
          <a:srgbClr val="9999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666633"/>
        </a:dk1>
        <a:lt1>
          <a:srgbClr val="FFFFFF"/>
        </a:lt1>
        <a:dk2>
          <a:srgbClr val="000066"/>
        </a:dk2>
        <a:lt2>
          <a:srgbClr val="F7F4D5"/>
        </a:lt2>
        <a:accent1>
          <a:srgbClr val="C86C62"/>
        </a:accent1>
        <a:accent2>
          <a:srgbClr val="D3A5DF"/>
        </a:accent2>
        <a:accent3>
          <a:srgbClr val="FFFFFF"/>
        </a:accent3>
        <a:accent4>
          <a:srgbClr val="56562A"/>
        </a:accent4>
        <a:accent5>
          <a:srgbClr val="E0BAB7"/>
        </a:accent5>
        <a:accent6>
          <a:srgbClr val="BF95CA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3F9D6C"/>
        </a:dk2>
        <a:lt2>
          <a:srgbClr val="DDDDDD"/>
        </a:lt2>
        <a:accent1>
          <a:srgbClr val="5BCD81"/>
        </a:accent1>
        <a:accent2>
          <a:srgbClr val="3399FF"/>
        </a:accent2>
        <a:accent3>
          <a:srgbClr val="FFFFFF"/>
        </a:accent3>
        <a:accent4>
          <a:srgbClr val="23115D"/>
        </a:accent4>
        <a:accent5>
          <a:srgbClr val="B5E3C1"/>
        </a:accent5>
        <a:accent6>
          <a:srgbClr val="2D8AE7"/>
        </a:accent6>
        <a:hlink>
          <a:srgbClr val="6666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84</TotalTime>
  <Words>361</Words>
  <Application>Microsoft Office PowerPoint</Application>
  <PresentationFormat>Экран (4:3)</PresentationFormat>
  <Paragraphs>65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Тема2</vt:lpstr>
      <vt:lpstr>Image</vt:lpstr>
      <vt:lpstr>Биогеоценоз как особый уровень организации жизни</vt:lpstr>
      <vt:lpstr>Биогеоценоз </vt:lpstr>
      <vt:lpstr>Биогеоценозы </vt:lpstr>
      <vt:lpstr>Сукачев Владимир Николаевич </vt:lpstr>
      <vt:lpstr>Структурные элементы БГЦ</vt:lpstr>
      <vt:lpstr>Биоценоз</vt:lpstr>
      <vt:lpstr>Население биоценоза</vt:lpstr>
      <vt:lpstr>Население биоценоза</vt:lpstr>
      <vt:lpstr>Население биоценоза</vt:lpstr>
      <vt:lpstr>Основные процессы БГЦ</vt:lpstr>
      <vt:lpstr>Организация БГЦ</vt:lpstr>
      <vt:lpstr>Значение биогеоценотического уровня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Биогеоценоз как особый уровень организации жизни</dc:title>
  <dc:creator>1</dc:creator>
  <cp:lastModifiedBy>User</cp:lastModifiedBy>
  <cp:revision>9</cp:revision>
  <dcterms:created xsi:type="dcterms:W3CDTF">2009-01-06T12:17:27Z</dcterms:created>
  <dcterms:modified xsi:type="dcterms:W3CDTF">2014-01-04T10:47:10Z</dcterms:modified>
</cp:coreProperties>
</file>