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5" r:id="rId1"/>
  </p:sldMasterIdLst>
  <p:sldIdLst>
    <p:sldId id="271" r:id="rId2"/>
    <p:sldId id="272" r:id="rId3"/>
    <p:sldId id="273" r:id="rId4"/>
    <p:sldId id="274" r:id="rId5"/>
    <p:sldId id="275" r:id="rId6"/>
    <p:sldId id="284" r:id="rId7"/>
    <p:sldId id="276" r:id="rId8"/>
    <p:sldId id="258" r:id="rId9"/>
    <p:sldId id="259" r:id="rId10"/>
    <p:sldId id="280" r:id="rId11"/>
    <p:sldId id="267" r:id="rId12"/>
    <p:sldId id="285" r:id="rId13"/>
    <p:sldId id="281" r:id="rId14"/>
    <p:sldId id="266" r:id="rId15"/>
    <p:sldId id="265" r:id="rId16"/>
    <p:sldId id="260" r:id="rId17"/>
    <p:sldId id="287" r:id="rId18"/>
    <p:sldId id="282" r:id="rId19"/>
    <p:sldId id="261" r:id="rId20"/>
    <p:sldId id="263" r:id="rId21"/>
    <p:sldId id="264" r:id="rId22"/>
    <p:sldId id="288" r:id="rId23"/>
    <p:sldId id="283" r:id="rId24"/>
    <p:sldId id="269" r:id="rId25"/>
    <p:sldId id="270" r:id="rId26"/>
    <p:sldId id="286" r:id="rId27"/>
    <p:sldId id="277" r:id="rId28"/>
    <p:sldId id="278" r:id="rId2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052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883" autoAdjust="0"/>
    <p:restoredTop sz="94660"/>
  </p:normalViewPr>
  <p:slideViewPr>
    <p:cSldViewPr>
      <p:cViewPr varScale="1">
        <p:scale>
          <a:sx n="98" d="100"/>
          <a:sy n="98" d="100"/>
        </p:scale>
        <p:origin x="-1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5714" name="Group 2"/>
          <p:cNvGrpSpPr>
            <a:grpSpLocks/>
          </p:cNvGrpSpPr>
          <p:nvPr/>
        </p:nvGrpSpPr>
        <p:grpSpPr bwMode="auto">
          <a:xfrm>
            <a:off x="319088" y="1752600"/>
            <a:ext cx="8824912" cy="5129213"/>
            <a:chOff x="201" y="1104"/>
            <a:chExt cx="5559" cy="3231"/>
          </a:xfrm>
        </p:grpSpPr>
        <p:sp>
          <p:nvSpPr>
            <p:cNvPr id="115715" name="Freeform 3"/>
            <p:cNvSpPr>
              <a:spLocks/>
            </p:cNvSpPr>
            <p:nvPr/>
          </p:nvSpPr>
          <p:spPr bwMode="ltGray">
            <a:xfrm>
              <a:off x="210" y="1104"/>
              <a:ext cx="5550" cy="3216"/>
            </a:xfrm>
            <a:custGeom>
              <a:avLst/>
              <a:gdLst/>
              <a:ahLst/>
              <a:cxnLst>
                <a:cxn ang="0">
                  <a:pos x="335" y="0"/>
                </a:cxn>
                <a:cxn ang="0">
                  <a:pos x="333" y="1290"/>
                </a:cxn>
                <a:cxn ang="0">
                  <a:pos x="0" y="1290"/>
                </a:cxn>
                <a:cxn ang="0">
                  <a:pos x="6" y="3210"/>
                </a:cxn>
                <a:cxn ang="0">
                  <a:pos x="5550" y="3216"/>
                </a:cxn>
                <a:cxn ang="0">
                  <a:pos x="5550" y="0"/>
                </a:cxn>
                <a:cxn ang="0">
                  <a:pos x="335" y="0"/>
                </a:cxn>
                <a:cxn ang="0">
                  <a:pos x="335" y="0"/>
                </a:cxn>
              </a:cxnLst>
              <a:rect l="0" t="0" r="r" b="b"/>
              <a:pathLst>
                <a:path w="5550" h="3216">
                  <a:moveTo>
                    <a:pt x="335" y="0"/>
                  </a:moveTo>
                  <a:lnTo>
                    <a:pt x="333" y="1290"/>
                  </a:lnTo>
                  <a:lnTo>
                    <a:pt x="0" y="1290"/>
                  </a:lnTo>
                  <a:lnTo>
                    <a:pt x="6" y="3210"/>
                  </a:lnTo>
                  <a:lnTo>
                    <a:pt x="5550" y="3216"/>
                  </a:lnTo>
                  <a:lnTo>
                    <a:pt x="5550" y="0"/>
                  </a:lnTo>
                  <a:lnTo>
                    <a:pt x="335" y="0"/>
                  </a:lnTo>
                  <a:lnTo>
                    <a:pt x="335" y="0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16" name="Freeform 4"/>
            <p:cNvSpPr>
              <a:spLocks/>
            </p:cNvSpPr>
            <p:nvPr/>
          </p:nvSpPr>
          <p:spPr bwMode="ltGray">
            <a:xfrm>
              <a:off x="528" y="2400"/>
              <a:ext cx="5232" cy="19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717" name="Freeform 5"/>
            <p:cNvSpPr>
              <a:spLocks/>
            </p:cNvSpPr>
            <p:nvPr/>
          </p:nvSpPr>
          <p:spPr bwMode="ltGray">
            <a:xfrm>
              <a:off x="201" y="2377"/>
              <a:ext cx="3455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15718" name="Freeform 6"/>
            <p:cNvSpPr>
              <a:spLocks/>
            </p:cNvSpPr>
            <p:nvPr/>
          </p:nvSpPr>
          <p:spPr bwMode="ltGray">
            <a:xfrm>
              <a:off x="528" y="1104"/>
              <a:ext cx="4894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15719" name="Freeform 7"/>
            <p:cNvSpPr>
              <a:spLocks/>
            </p:cNvSpPr>
            <p:nvPr/>
          </p:nvSpPr>
          <p:spPr bwMode="ltGray">
            <a:xfrm>
              <a:off x="201" y="2377"/>
              <a:ext cx="30" cy="195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15720" name="Freeform 8"/>
            <p:cNvSpPr>
              <a:spLocks/>
            </p:cNvSpPr>
            <p:nvPr/>
          </p:nvSpPr>
          <p:spPr bwMode="ltGray">
            <a:xfrm>
              <a:off x="528" y="1104"/>
              <a:ext cx="29" cy="3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15721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990600" y="1905000"/>
            <a:ext cx="7772400" cy="1736725"/>
          </a:xfrm>
        </p:spPr>
        <p:txBody>
          <a:bodyPr anchor="t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15722" name="Rectangle 1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990600" y="3962400"/>
            <a:ext cx="6781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15723" name="Rectangle 11"/>
          <p:cNvSpPr>
            <a:spLocks noGrp="1" noChangeArrowheads="1"/>
          </p:cNvSpPr>
          <p:nvPr>
            <p:ph type="dt" sz="quarter" idx="2"/>
          </p:nvPr>
        </p:nvSpPr>
        <p:spPr>
          <a:xfrm>
            <a:off x="9906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15724" name="Rectangle 12"/>
          <p:cNvSpPr>
            <a:spLocks noGrp="1" noChangeArrowheads="1"/>
          </p:cNvSpPr>
          <p:nvPr>
            <p:ph type="ftr" sz="quarter" idx="3"/>
          </p:nvPr>
        </p:nvSpPr>
        <p:spPr>
          <a:xfrm>
            <a:off x="3468688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15725" name="Rectangle 1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6E276322-3A19-48EB-BB05-DCF28115CD8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FA6613-3907-450A-B7AD-595686FB5BC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8463" y="244475"/>
            <a:ext cx="2097087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44475"/>
            <a:ext cx="6138863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A51345-8597-4CD8-8C1F-FDA0649BA9A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4901AD-1F94-4D3B-B58A-9B78B02FC09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8DDED7-62D2-4883-B241-93C8F4AB532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7040CA-B5B5-4300-9B6A-8CE6C12EFE9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6B246E-6983-4C38-88FF-F8AD496853B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928EBC-2AB6-44B0-A3E5-FBEEA2951FB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5D0F55-7102-4CEE-B45F-9932C95B872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DAFEF2-E7EC-4DCD-AB12-C0DBCCC4E89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5AA638-3913-4D72-B6D3-64F0259BA0D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4690" name="Group 2"/>
          <p:cNvGrpSpPr>
            <a:grpSpLocks/>
          </p:cNvGrpSpPr>
          <p:nvPr/>
        </p:nvGrpSpPr>
        <p:grpSpPr bwMode="auto">
          <a:xfrm>
            <a:off x="319088" y="1828800"/>
            <a:ext cx="8824912" cy="5029200"/>
            <a:chOff x="201" y="1152"/>
            <a:chExt cx="5559" cy="3168"/>
          </a:xfrm>
        </p:grpSpPr>
        <p:sp>
          <p:nvSpPr>
            <p:cNvPr id="114691" name="Freeform 3"/>
            <p:cNvSpPr>
              <a:spLocks/>
            </p:cNvSpPr>
            <p:nvPr/>
          </p:nvSpPr>
          <p:spPr bwMode="ltGray">
            <a:xfrm>
              <a:off x="528" y="2909"/>
              <a:ext cx="5232" cy="14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4692" name="Freeform 4"/>
            <p:cNvSpPr>
              <a:spLocks/>
            </p:cNvSpPr>
            <p:nvPr/>
          </p:nvSpPr>
          <p:spPr bwMode="ltGray">
            <a:xfrm>
              <a:off x="210" y="1152"/>
              <a:ext cx="5550" cy="3168"/>
            </a:xfrm>
            <a:custGeom>
              <a:avLst/>
              <a:gdLst/>
              <a:ahLst/>
              <a:cxnLst>
                <a:cxn ang="0">
                  <a:pos x="330" y="1764"/>
                </a:cxn>
                <a:cxn ang="0">
                  <a:pos x="0" y="1764"/>
                </a:cxn>
                <a:cxn ang="0">
                  <a:pos x="0" y="3168"/>
                </a:cxn>
                <a:cxn ang="0">
                  <a:pos x="5550" y="3168"/>
                </a:cxn>
                <a:cxn ang="0">
                  <a:pos x="5550" y="0"/>
                </a:cxn>
                <a:cxn ang="0">
                  <a:pos x="330" y="0"/>
                </a:cxn>
                <a:cxn ang="0">
                  <a:pos x="330" y="1764"/>
                </a:cxn>
              </a:cxnLst>
              <a:rect l="0" t="0" r="r" b="b"/>
              <a:pathLst>
                <a:path w="5550" h="3168">
                  <a:moveTo>
                    <a:pt x="330" y="1764"/>
                  </a:moveTo>
                  <a:lnTo>
                    <a:pt x="0" y="1764"/>
                  </a:lnTo>
                  <a:lnTo>
                    <a:pt x="0" y="3168"/>
                  </a:lnTo>
                  <a:lnTo>
                    <a:pt x="5550" y="3168"/>
                  </a:lnTo>
                  <a:lnTo>
                    <a:pt x="5550" y="0"/>
                  </a:lnTo>
                  <a:lnTo>
                    <a:pt x="330" y="0"/>
                  </a:lnTo>
                  <a:lnTo>
                    <a:pt x="330" y="1764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4693" name="Freeform 5"/>
            <p:cNvSpPr>
              <a:spLocks/>
            </p:cNvSpPr>
            <p:nvPr/>
          </p:nvSpPr>
          <p:spPr bwMode="ltGray">
            <a:xfrm>
              <a:off x="528" y="2932"/>
              <a:ext cx="5232" cy="13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4694" name="Freeform 6"/>
            <p:cNvSpPr>
              <a:spLocks/>
            </p:cNvSpPr>
            <p:nvPr/>
          </p:nvSpPr>
          <p:spPr bwMode="ltGray">
            <a:xfrm>
              <a:off x="528" y="1152"/>
              <a:ext cx="4607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14695" name="Freeform 7"/>
            <p:cNvSpPr>
              <a:spLocks/>
            </p:cNvSpPr>
            <p:nvPr/>
          </p:nvSpPr>
          <p:spPr bwMode="ltGray">
            <a:xfrm>
              <a:off x="528" y="1152"/>
              <a:ext cx="29" cy="178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14696" name="Freeform 8"/>
            <p:cNvSpPr>
              <a:spLocks/>
            </p:cNvSpPr>
            <p:nvPr/>
          </p:nvSpPr>
          <p:spPr bwMode="ltGray">
            <a:xfrm>
              <a:off x="527" y="2904"/>
              <a:ext cx="29" cy="1416"/>
            </a:xfrm>
            <a:custGeom>
              <a:avLst/>
              <a:gdLst/>
              <a:ahLst/>
              <a:cxnLst>
                <a:cxn ang="0">
                  <a:pos x="0" y="1416"/>
                </a:cxn>
                <a:cxn ang="0">
                  <a:pos x="29" y="1416"/>
                </a:cxn>
                <a:cxn ang="0">
                  <a:pos x="28" y="24"/>
                </a:cxn>
                <a:cxn ang="0">
                  <a:pos x="0" y="0"/>
                </a:cxn>
                <a:cxn ang="0">
                  <a:pos x="0" y="1416"/>
                </a:cxn>
              </a:cxnLst>
              <a:rect l="0" t="0" r="r" b="b"/>
              <a:pathLst>
                <a:path w="29" h="1416">
                  <a:moveTo>
                    <a:pt x="0" y="1416"/>
                  </a:moveTo>
                  <a:lnTo>
                    <a:pt x="29" y="1416"/>
                  </a:lnTo>
                  <a:lnTo>
                    <a:pt x="28" y="24"/>
                  </a:lnTo>
                  <a:lnTo>
                    <a:pt x="0" y="0"/>
                  </a:lnTo>
                  <a:lnTo>
                    <a:pt x="0" y="1416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14697" name="Freeform 9"/>
            <p:cNvSpPr>
              <a:spLocks/>
            </p:cNvSpPr>
            <p:nvPr/>
          </p:nvSpPr>
          <p:spPr bwMode="ltGray">
            <a:xfrm>
              <a:off x="201" y="2904"/>
              <a:ext cx="2879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14698" name="Freeform 10"/>
            <p:cNvSpPr>
              <a:spLocks/>
            </p:cNvSpPr>
            <p:nvPr/>
          </p:nvSpPr>
          <p:spPr bwMode="ltGray">
            <a:xfrm>
              <a:off x="201" y="2904"/>
              <a:ext cx="30" cy="14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10001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14699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114700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114701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7375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B70F92BD-0B2E-42ED-A1EC-5FC72DD63D84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114702" name="Rectangle 14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44475"/>
            <a:ext cx="8385175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14703" name="Rectangle 15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838200" y="1905000"/>
            <a:ext cx="800735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900igr.net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84213" y="2276475"/>
            <a:ext cx="7772400" cy="1736725"/>
          </a:xfrm>
        </p:spPr>
        <p:txBody>
          <a:bodyPr/>
          <a:lstStyle/>
          <a:p>
            <a:r>
              <a:rPr lang="ru-RU" sz="6000" i="1" u="sng" dirty="0">
                <a:solidFill>
                  <a:srgbClr val="F10527"/>
                </a:solidFill>
              </a:rPr>
              <a:t>Измерительные приборы.</a:t>
            </a:r>
          </a:p>
        </p:txBody>
      </p:sp>
      <p:sp>
        <p:nvSpPr>
          <p:cNvPr id="63494" name="AutoShape 6">
            <a:hlinkClick r:id="rId2" tooltip=" Каталог презентаций "/>
          </p:cNvPr>
          <p:cNvSpPr>
            <a:spLocks noChangeArrowheads="1"/>
          </p:cNvSpPr>
          <p:nvPr/>
        </p:nvSpPr>
        <p:spPr bwMode="auto">
          <a:xfrm>
            <a:off x="3924300" y="6477000"/>
            <a:ext cx="1295400" cy="3556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FFF">
                  <a:gamma/>
                  <a:shade val="87843"/>
                  <a:invGamma/>
                </a:srgbClr>
              </a:gs>
            </a:gsLst>
            <a:lin ang="5400000" scaled="1"/>
          </a:gradFill>
          <a:ln w="12700">
            <a:solidFill>
              <a:srgbClr val="3333CC"/>
            </a:solidFill>
            <a:round/>
            <a:headEnd/>
            <a:tailEnd/>
          </a:ln>
          <a:effectLst/>
        </p:spPr>
        <p:txBody>
          <a:bodyPr wrap="none" lIns="88900" tIns="25400" rIns="88900" bIns="50800" anchor="ctr"/>
          <a:lstStyle/>
          <a:p>
            <a:pPr algn="ctr"/>
            <a:r>
              <a:rPr lang="ru-RU" sz="2000" u="sng">
                <a:solidFill>
                  <a:srgbClr val="3333CC"/>
                </a:solidFill>
              </a:rPr>
              <a:t>900igr.net</a:t>
            </a: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6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6600" i="1" u="sng">
                <a:solidFill>
                  <a:srgbClr val="F10527"/>
                </a:solidFill>
              </a:rPr>
              <a:t>С этим прибором дружат спортсмены.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30000">
                                          <p:val>
                                            <p:strVal val="#ppt_h/2"/>
                                          </p:val>
                                        </p:tav>
                                        <p:tav tm="40000">
                                          <p:val>
                                            <p:strVal val="#ppt_h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"/>
                                          </p:val>
                                        </p:tav>
                                        <p:tav tm="60000">
                                          <p:val>
                                            <p:strVal val="#ppt_h"/>
                                          </p:val>
                                        </p:tav>
                                        <p:tav tm="69900">
                                          <p:val>
                                            <p:strVal val="#ppt_h/2"/>
                                          </p:val>
                                        </p:tav>
                                        <p:tav tm="8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5"/>
                                          </p:val>
                                        </p:tav>
                                        <p:tav tm="20000">
                                          <p:val>
                                            <p:strVal val="#ppt_y-.2"/>
                                          </p:val>
                                        </p:tav>
                                        <p:tav tm="30000">
                                          <p:val>
                                            <p:strVal val="#ppt_y"/>
                                          </p:val>
                                        </p:tav>
                                        <p:tav tm="40000">
                                          <p:val>
                                            <p:strVal val="#ppt_y-.15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60000">
                                          <p:val>
                                            <p:strVal val="#ppt_y-.1"/>
                                          </p:val>
                                        </p:tav>
                                        <p:tav tm="69900">
                                          <p:val>
                                            <p:strVal val="#ppt_y"/>
                                          </p:val>
                                        </p:tav>
                                        <p:tav tm="8000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9600" i="1" u="sng">
                <a:solidFill>
                  <a:srgbClr val="F10527"/>
                </a:solidFill>
              </a:rPr>
              <a:t>Силомер.</a:t>
            </a:r>
          </a:p>
        </p:txBody>
      </p:sp>
      <p:sp>
        <p:nvSpPr>
          <p:cNvPr id="1536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457200" y="1600200"/>
            <a:ext cx="8686800" cy="5257800"/>
          </a:xfrm>
        </p:spPr>
        <p:txBody>
          <a:bodyPr/>
          <a:lstStyle/>
          <a:p>
            <a:r>
              <a:rPr lang="ru-RU" sz="4400"/>
              <a:t>Силомер представляет собой</a:t>
            </a:r>
            <a:br>
              <a:rPr lang="ru-RU" sz="4400"/>
            </a:br>
            <a:r>
              <a:rPr lang="ru-RU" sz="4400"/>
              <a:t>две овальные рукоятки, соеди- </a:t>
            </a:r>
            <a:br>
              <a:rPr lang="ru-RU" sz="4400"/>
            </a:br>
            <a:r>
              <a:rPr lang="ru-RU" sz="4400"/>
              <a:t>нённые между собой пружиной</a:t>
            </a:r>
          </a:p>
          <a:p>
            <a:r>
              <a:rPr lang="ru-RU" sz="4400"/>
              <a:t>При их сжатии металлическая</a:t>
            </a:r>
            <a:br>
              <a:rPr lang="ru-RU" sz="4400"/>
            </a:br>
            <a:r>
              <a:rPr lang="ru-RU" sz="4400"/>
              <a:t>пластина предаёт действие</a:t>
            </a:r>
            <a:br>
              <a:rPr lang="ru-RU" sz="4400"/>
            </a:br>
            <a:r>
              <a:rPr lang="ru-RU" sz="4400"/>
              <a:t>стрелке. Цена одного деления</a:t>
            </a:r>
            <a:br>
              <a:rPr lang="ru-RU" sz="4400"/>
            </a:br>
            <a:r>
              <a:rPr lang="ru-RU" sz="4400"/>
              <a:t>равна 1 кг.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ru-RU"/>
          </a:p>
        </p:txBody>
      </p:sp>
      <p:pic>
        <p:nvPicPr>
          <p:cNvPr id="132100" name="Picture 4" descr="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50" y="0"/>
            <a:ext cx="62865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099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8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6000" i="1" u="sng">
                <a:solidFill>
                  <a:srgbClr val="F10527"/>
                </a:solidFill>
              </a:rPr>
              <a:t>С этим прибором можно предсказать погоду.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39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39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3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827088" y="2276475"/>
            <a:ext cx="7772400" cy="1470025"/>
          </a:xfrm>
        </p:spPr>
        <p:txBody>
          <a:bodyPr/>
          <a:lstStyle/>
          <a:p>
            <a:r>
              <a:rPr lang="ru-RU" sz="9600" i="1" u="sng">
                <a:solidFill>
                  <a:srgbClr val="F10527"/>
                </a:solidFill>
              </a:rPr>
              <a:t>Барометр анероид.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9600" i="1" u="sng">
                <a:solidFill>
                  <a:srgbClr val="F10527"/>
                </a:solidFill>
              </a:rPr>
              <a:t>Барометр.</a:t>
            </a:r>
          </a:p>
        </p:txBody>
      </p:sp>
      <p:sp>
        <p:nvSpPr>
          <p:cNvPr id="1229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457200" y="1600200"/>
            <a:ext cx="8686800" cy="5257800"/>
          </a:xfrm>
        </p:spPr>
        <p:txBody>
          <a:bodyPr/>
          <a:lstStyle/>
          <a:p>
            <a:r>
              <a:rPr lang="ru-RU" sz="4400"/>
              <a:t>Барометр – это металличес-</a:t>
            </a:r>
            <a:br>
              <a:rPr lang="ru-RU" sz="4400"/>
            </a:br>
            <a:r>
              <a:rPr lang="ru-RU" sz="4400"/>
              <a:t>кий прибор для измерения</a:t>
            </a:r>
            <a:br>
              <a:rPr lang="ru-RU" sz="4400"/>
            </a:br>
            <a:r>
              <a:rPr lang="ru-RU" sz="4400"/>
              <a:t>атмосферного давления.</a:t>
            </a:r>
          </a:p>
          <a:p>
            <a:r>
              <a:rPr lang="ru-RU" sz="4400"/>
              <a:t>Цена одного деления равна</a:t>
            </a:r>
            <a:br>
              <a:rPr lang="ru-RU" sz="4400"/>
            </a:br>
            <a:r>
              <a:rPr lang="ru-RU" sz="4400"/>
              <a:t>двум мм рт. ст.  </a:t>
            </a:r>
          </a:p>
          <a:p>
            <a:r>
              <a:rPr lang="ru-RU" sz="4400"/>
              <a:t>По строению похож на моно-</a:t>
            </a:r>
            <a:br>
              <a:rPr lang="ru-RU" sz="4400"/>
            </a:br>
            <a:r>
              <a:rPr lang="ru-RU" sz="4400"/>
              <a:t>метр.</a:t>
            </a: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291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i="1" u="sng" dirty="0">
                <a:solidFill>
                  <a:srgbClr val="F10527"/>
                </a:solidFill>
              </a:rPr>
              <a:t>Барометр анероид.</a:t>
            </a:r>
          </a:p>
        </p:txBody>
      </p:sp>
      <p:sp>
        <p:nvSpPr>
          <p:cNvPr id="614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457200" y="1600200"/>
            <a:ext cx="8686800" cy="5257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4400"/>
              <a:t>Строение: это металлическая</a:t>
            </a:r>
            <a:br>
              <a:rPr lang="ru-RU" sz="4400"/>
            </a:br>
            <a:r>
              <a:rPr lang="ru-RU" sz="4400"/>
              <a:t>коробочка, из которой выкачан</a:t>
            </a:r>
            <a:br>
              <a:rPr lang="ru-RU" sz="4400"/>
            </a:br>
            <a:r>
              <a:rPr lang="ru-RU" sz="4400"/>
              <a:t>воздух. К ней крепится пру-</a:t>
            </a:r>
            <a:br>
              <a:rPr lang="ru-RU" sz="4400"/>
            </a:br>
            <a:r>
              <a:rPr lang="ru-RU" sz="4400"/>
              <a:t>жинка чтобы её не раздавило</a:t>
            </a:r>
            <a:br>
              <a:rPr lang="ru-RU" sz="4400"/>
            </a:br>
            <a:r>
              <a:rPr lang="ru-RU" sz="4400"/>
              <a:t>атмосферное давление. Пру-</a:t>
            </a:r>
            <a:br>
              <a:rPr lang="ru-RU" sz="4400"/>
            </a:br>
            <a:r>
              <a:rPr lang="ru-RU" sz="4400"/>
              <a:t>жину крепят к стрелке с по-мощью придаточного механиз-</a:t>
            </a:r>
            <a:br>
              <a:rPr lang="ru-RU" sz="4400"/>
            </a:br>
            <a:r>
              <a:rPr lang="ru-RU" sz="4400"/>
              <a:t>ма. 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98" decel="100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6147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ru-RU"/>
          </a:p>
        </p:txBody>
      </p:sp>
      <p:pic>
        <p:nvPicPr>
          <p:cNvPr id="135174" name="Picture 6" descr="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84313"/>
            <a:ext cx="9144000" cy="3679825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1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6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6000" i="1" u="sng">
                <a:solidFill>
                  <a:srgbClr val="F10527"/>
                </a:solidFill>
              </a:rPr>
              <a:t>Без чего не измерить давление в шине.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5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9600" i="1" u="sng">
                <a:solidFill>
                  <a:srgbClr val="F10527"/>
                </a:solidFill>
              </a:rPr>
              <a:t>Манометр.</a:t>
            </a:r>
          </a:p>
        </p:txBody>
      </p:sp>
      <p:sp>
        <p:nvSpPr>
          <p:cNvPr id="717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457200" y="1600200"/>
            <a:ext cx="8686800" cy="5257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4400"/>
              <a:t>Манометр используют для из-</a:t>
            </a:r>
            <a:br>
              <a:rPr lang="ru-RU" sz="4400"/>
            </a:br>
            <a:r>
              <a:rPr lang="ru-RU" sz="4400"/>
              <a:t>мерения давления большего</a:t>
            </a:r>
            <a:br>
              <a:rPr lang="ru-RU" sz="4400"/>
            </a:br>
            <a:r>
              <a:rPr lang="ru-RU" sz="4400"/>
              <a:t>или меньшего, чем атмосфер-</a:t>
            </a:r>
            <a:br>
              <a:rPr lang="ru-RU" sz="4400"/>
            </a:br>
            <a:r>
              <a:rPr lang="ru-RU" sz="4400"/>
              <a:t>ное.</a:t>
            </a:r>
          </a:p>
          <a:p>
            <a:pPr>
              <a:lnSpc>
                <a:spcPct val="90000"/>
              </a:lnSpc>
            </a:pPr>
            <a:r>
              <a:rPr lang="ru-RU" sz="4400"/>
              <a:t>Одно деление у маномометра-</a:t>
            </a:r>
            <a:br>
              <a:rPr lang="ru-RU" sz="4400"/>
            </a:br>
            <a:r>
              <a:rPr lang="ru-RU" sz="4400"/>
              <a:t>это атмосфера.</a:t>
            </a:r>
          </a:p>
          <a:p>
            <a:pPr>
              <a:lnSpc>
                <a:spcPct val="90000"/>
              </a:lnSpc>
            </a:pPr>
            <a:r>
              <a:rPr lang="ru-RU" sz="4400"/>
              <a:t>2 атмосферы – значит, что да-</a:t>
            </a:r>
            <a:br>
              <a:rPr lang="ru-RU" sz="4400"/>
            </a:br>
            <a:r>
              <a:rPr lang="ru-RU" sz="4400"/>
              <a:t>вление больше атм. в 2 раза. 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71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0" name="Rectangle 4"/>
          <p:cNvSpPr>
            <a:spLocks noGrp="1" noChangeArrowheads="1"/>
          </p:cNvSpPr>
          <p:nvPr>
            <p:ph type="ctrTitle"/>
          </p:nvPr>
        </p:nvSpPr>
        <p:spPr>
          <a:xfrm>
            <a:off x="755650" y="2276475"/>
            <a:ext cx="7772400" cy="1736725"/>
          </a:xfrm>
        </p:spPr>
        <p:txBody>
          <a:bodyPr/>
          <a:lstStyle/>
          <a:p>
            <a:r>
              <a:rPr lang="ru-RU" sz="8800" i="1" u="sng">
                <a:solidFill>
                  <a:srgbClr val="F10527"/>
                </a:solidFill>
              </a:rPr>
              <a:t>Что это такое?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5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8800" i="1" u="sng">
                <a:solidFill>
                  <a:srgbClr val="F10527"/>
                </a:solidFill>
              </a:rPr>
              <a:t>Манометр.</a:t>
            </a:r>
          </a:p>
        </p:txBody>
      </p:sp>
      <p:sp>
        <p:nvSpPr>
          <p:cNvPr id="1024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457200" y="1600200"/>
            <a:ext cx="8686800" cy="5257800"/>
          </a:xfrm>
        </p:spPr>
        <p:txBody>
          <a:bodyPr/>
          <a:lstStyle/>
          <a:p>
            <a:r>
              <a:rPr lang="ru-RU" sz="4400"/>
              <a:t>Прибор работает за счёт упру-</a:t>
            </a:r>
            <a:br>
              <a:rPr lang="ru-RU" sz="4400"/>
            </a:br>
            <a:r>
              <a:rPr lang="ru-RU" sz="4400"/>
              <a:t>гости.</a:t>
            </a:r>
          </a:p>
          <a:p>
            <a:r>
              <a:rPr lang="ru-RU" sz="4400"/>
              <a:t>Строение: это загнутая метал-</a:t>
            </a:r>
            <a:br>
              <a:rPr lang="ru-RU" sz="4400"/>
            </a:br>
            <a:r>
              <a:rPr lang="ru-RU" sz="4400"/>
              <a:t>лическая трубка запаянная с </a:t>
            </a:r>
            <a:br>
              <a:rPr lang="ru-RU" sz="4400"/>
            </a:br>
            <a:r>
              <a:rPr lang="ru-RU" sz="4400"/>
              <a:t>одной стороны. Она крепится</a:t>
            </a:r>
            <a:br>
              <a:rPr lang="ru-RU" sz="4400"/>
            </a:br>
            <a:r>
              <a:rPr lang="ru-RU" sz="4400"/>
              <a:t>к стрелке с помощью зубчатой</a:t>
            </a:r>
            <a:br>
              <a:rPr lang="ru-RU" sz="4400"/>
            </a:br>
            <a:r>
              <a:rPr lang="ru-RU" sz="4400"/>
              <a:t>шестерни. Если давление уве-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26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ru-RU" sz="4400"/>
              <a:t>личевается, то трубка распрям-</a:t>
            </a:r>
            <a:br>
              <a:rPr lang="ru-RU" sz="4400"/>
            </a:br>
            <a:r>
              <a:rPr lang="ru-RU" sz="4400"/>
              <a:t>ляется и предаёт движение </a:t>
            </a:r>
            <a:br>
              <a:rPr lang="ru-RU" sz="4400"/>
            </a:br>
            <a:r>
              <a:rPr lang="ru-RU" sz="4400"/>
              <a:t>стрелке. Она начинает двигать-</a:t>
            </a:r>
            <a:br>
              <a:rPr lang="ru-RU" sz="4400"/>
            </a:br>
            <a:r>
              <a:rPr lang="ru-RU" sz="4400"/>
              <a:t>ся вправо. Если же давление</a:t>
            </a:r>
            <a:br>
              <a:rPr lang="ru-RU" sz="4400"/>
            </a:br>
            <a:r>
              <a:rPr lang="ru-RU" sz="4400"/>
              <a:t>уменьшается, то трубка загиба-</a:t>
            </a:r>
            <a:br>
              <a:rPr lang="ru-RU" sz="4400"/>
            </a:br>
            <a:r>
              <a:rPr lang="ru-RU" sz="4400"/>
              <a:t>ется обратно (за счёт упругости)</a:t>
            </a:r>
            <a:br>
              <a:rPr lang="ru-RU" sz="4400"/>
            </a:br>
            <a:r>
              <a:rPr lang="ru-RU" sz="4400"/>
              <a:t>пока не примет первоначальную</a:t>
            </a:r>
            <a:br>
              <a:rPr lang="ru-RU" sz="4400"/>
            </a:br>
            <a:r>
              <a:rPr lang="ru-RU" sz="4400"/>
              <a:t>форму. Стрелка продолжает</a:t>
            </a:r>
            <a:br>
              <a:rPr lang="ru-RU" sz="4400"/>
            </a:br>
            <a:r>
              <a:rPr lang="ru-RU" sz="4400"/>
              <a:t>двигаться за трубкой постоянно.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7" grpId="0" build="p" rev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292" name="Picture 4" descr="Безымянны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52513"/>
            <a:ext cx="9144000" cy="469900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900113" y="1268413"/>
            <a:ext cx="7772400" cy="1736725"/>
          </a:xfrm>
        </p:spPr>
        <p:txBody>
          <a:bodyPr/>
          <a:lstStyle/>
          <a:p>
            <a:r>
              <a:rPr lang="ru-RU" sz="6000" i="1" u="sng">
                <a:solidFill>
                  <a:srgbClr val="F10527"/>
                </a:solidFill>
              </a:rPr>
              <a:t>Этот прибор помогает выбрать одежду, чтобы идти на прогулку.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9600" i="1" u="sng">
                <a:solidFill>
                  <a:srgbClr val="F10527"/>
                </a:solidFill>
              </a:rPr>
              <a:t>Термометр.</a:t>
            </a:r>
          </a:p>
        </p:txBody>
      </p:sp>
      <p:sp>
        <p:nvSpPr>
          <p:cNvPr id="1843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457200" y="1600200"/>
            <a:ext cx="8686800" cy="5257800"/>
          </a:xfrm>
        </p:spPr>
        <p:txBody>
          <a:bodyPr/>
          <a:lstStyle/>
          <a:p>
            <a:r>
              <a:rPr lang="ru-RU" sz="4400"/>
              <a:t>Термометр – это стеклянный</a:t>
            </a:r>
            <a:br>
              <a:rPr lang="ru-RU" sz="4400"/>
            </a:br>
            <a:r>
              <a:rPr lang="ru-RU" sz="4400"/>
              <a:t>прибор для измерения темпи-</a:t>
            </a:r>
            <a:br>
              <a:rPr lang="ru-RU" sz="4400"/>
            </a:br>
            <a:r>
              <a:rPr lang="ru-RU" sz="4400"/>
              <a:t>ратуры воздуха.</a:t>
            </a:r>
          </a:p>
          <a:p>
            <a:r>
              <a:rPr lang="ru-RU" sz="4400"/>
              <a:t>Он представляет собой стек-</a:t>
            </a:r>
            <a:br>
              <a:rPr lang="ru-RU" sz="4400"/>
            </a:br>
            <a:r>
              <a:rPr lang="ru-RU" sz="4400"/>
              <a:t>лянную трубку, запаянную с</a:t>
            </a:r>
            <a:br>
              <a:rPr lang="ru-RU" sz="4400"/>
            </a:br>
            <a:r>
              <a:rPr lang="ru-RU" sz="4400"/>
              <a:t>двух сторон. Она крепится к</a:t>
            </a:r>
            <a:br>
              <a:rPr lang="ru-RU" sz="4400"/>
            </a:br>
            <a:r>
              <a:rPr lang="ru-RU" sz="4400"/>
              <a:t>шкале с разметкой в мм.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35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Rot="1" noChangeArrowheads="1"/>
          </p:cNvSpPr>
          <p:nvPr>
            <p:ph type="title"/>
          </p:nvPr>
        </p:nvSpPr>
        <p:spPr>
          <a:xfrm flipH="1" flipV="1">
            <a:off x="8686800" y="1416050"/>
            <a:ext cx="71438" cy="141288"/>
          </a:xfrm>
        </p:spPr>
        <p:txBody>
          <a:bodyPr/>
          <a:lstStyle/>
          <a:p>
            <a:endParaRPr lang="ru-RU" sz="4000"/>
          </a:p>
        </p:txBody>
      </p:sp>
      <p:sp>
        <p:nvSpPr>
          <p:cNvPr id="1945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ru-RU" sz="4400"/>
              <a:t>Прибор расположен вертикаль-</a:t>
            </a:r>
            <a:br>
              <a:rPr lang="ru-RU" sz="4400"/>
            </a:br>
            <a:r>
              <a:rPr lang="ru-RU" sz="4400"/>
              <a:t>но. На дне трубки налито немно-</a:t>
            </a:r>
            <a:br>
              <a:rPr lang="ru-RU" sz="4400"/>
            </a:br>
            <a:r>
              <a:rPr lang="ru-RU" sz="4400"/>
              <a:t>го ртути или спирта.</a:t>
            </a:r>
          </a:p>
          <a:p>
            <a:r>
              <a:rPr lang="ru-RU" sz="4400"/>
              <a:t>При нагревании молекулы ртути</a:t>
            </a:r>
            <a:br>
              <a:rPr lang="ru-RU" sz="4400"/>
            </a:br>
            <a:r>
              <a:rPr lang="ru-RU" sz="4400"/>
              <a:t>начинают двигаться быстрее и</a:t>
            </a:r>
            <a:br>
              <a:rPr lang="ru-RU" sz="4400"/>
            </a:br>
            <a:r>
              <a:rPr lang="ru-RU" sz="4400"/>
              <a:t>расстояние между ними увели-</a:t>
            </a:r>
            <a:br>
              <a:rPr lang="ru-RU" sz="4400"/>
            </a:br>
            <a:r>
              <a:rPr lang="ru-RU" sz="4400"/>
              <a:t>чивается (объём тоже) и ртуть в трубке поднимается. И наоборот.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6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59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ru-RU"/>
          </a:p>
        </p:txBody>
      </p:sp>
      <p:pic>
        <p:nvPicPr>
          <p:cNvPr id="134148" name="Picture 4" descr="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775" y="0"/>
            <a:ext cx="3502025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47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84213" y="2349500"/>
            <a:ext cx="7772400" cy="1736725"/>
          </a:xfrm>
        </p:spPr>
        <p:txBody>
          <a:bodyPr/>
          <a:lstStyle/>
          <a:p>
            <a:r>
              <a:rPr lang="ru-RU" sz="9600" i="1" u="sng">
                <a:solidFill>
                  <a:srgbClr val="F10527"/>
                </a:solidFill>
              </a:rPr>
              <a:t>Вывод.</a:t>
            </a: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716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Rot="1" noChangeArrowheads="1"/>
          </p:cNvSpPr>
          <p:nvPr>
            <p:ph type="title"/>
          </p:nvPr>
        </p:nvSpPr>
        <p:spPr>
          <a:xfrm flipH="1">
            <a:off x="9067800" y="-1143000"/>
            <a:ext cx="76200" cy="1143000"/>
          </a:xfrm>
        </p:spPr>
        <p:txBody>
          <a:bodyPr/>
          <a:lstStyle/>
          <a:p>
            <a:endParaRPr lang="ru-RU"/>
          </a:p>
        </p:txBody>
      </p:sp>
      <p:sp>
        <p:nvSpPr>
          <p:cNvPr id="7373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ru-RU" sz="4400"/>
              <a:t>Приборы очень облегчают жизнь человека. Теперь без них ты никуда!</a:t>
            </a:r>
          </a:p>
          <a:p>
            <a:r>
              <a:rPr lang="ru-RU" sz="4400"/>
              <a:t>Как ты без приборов узнаешь:</a:t>
            </a:r>
          </a:p>
          <a:p>
            <a:r>
              <a:rPr lang="ru-RU" sz="4400"/>
              <a:t>Какая температура на улице</a:t>
            </a:r>
            <a:r>
              <a:rPr lang="en-US" sz="4400"/>
              <a:t>?</a:t>
            </a:r>
            <a:endParaRPr lang="ru-RU" sz="4400"/>
          </a:p>
          <a:p>
            <a:r>
              <a:rPr lang="ru-RU" sz="4400"/>
              <a:t>Какое давление у больного</a:t>
            </a:r>
            <a:r>
              <a:rPr lang="en-US" sz="4400"/>
              <a:t>?</a:t>
            </a:r>
            <a:endParaRPr lang="ru-RU" sz="4400"/>
          </a:p>
          <a:p>
            <a:r>
              <a:rPr lang="ru-RU" sz="4400"/>
              <a:t>Как узнать длину бруска</a:t>
            </a:r>
            <a:r>
              <a:rPr lang="en-US" sz="4400"/>
              <a:t>?</a:t>
            </a:r>
          </a:p>
          <a:p>
            <a:r>
              <a:rPr lang="ru-RU" sz="4400"/>
              <a:t>Какое давление в колёсах автомобиля</a:t>
            </a:r>
            <a:r>
              <a:rPr lang="en-US" sz="4400"/>
              <a:t>?</a:t>
            </a:r>
            <a:endParaRPr lang="ru-RU" sz="4400"/>
          </a:p>
          <a:p>
            <a:pPr>
              <a:buFont typeface="Wingdings" pitchFamily="2" charset="2"/>
              <a:buNone/>
            </a:pPr>
            <a:endParaRPr lang="ru-RU" sz="4400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37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37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30000">
                                          <p:val>
                                            <p:strVal val="#ppt_h/2"/>
                                          </p:val>
                                        </p:tav>
                                        <p:tav tm="40000">
                                          <p:val>
                                            <p:strVal val="#ppt_h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"/>
                                          </p:val>
                                        </p:tav>
                                        <p:tav tm="60000">
                                          <p:val>
                                            <p:strVal val="#ppt_h"/>
                                          </p:val>
                                        </p:tav>
                                        <p:tav tm="69900">
                                          <p:val>
                                            <p:strVal val="#ppt_h/2"/>
                                          </p:val>
                                        </p:tav>
                                        <p:tav tm="8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3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3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5"/>
                                          </p:val>
                                        </p:tav>
                                        <p:tav tm="20000">
                                          <p:val>
                                            <p:strVal val="#ppt_y-.2"/>
                                          </p:val>
                                        </p:tav>
                                        <p:tav tm="30000">
                                          <p:val>
                                            <p:strVal val="#ppt_y"/>
                                          </p:val>
                                        </p:tav>
                                        <p:tav tm="40000">
                                          <p:val>
                                            <p:strVal val="#ppt_y-.15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60000">
                                          <p:val>
                                            <p:strVal val="#ppt_y-.1"/>
                                          </p:val>
                                        </p:tav>
                                        <p:tav tm="69900">
                                          <p:val>
                                            <p:strVal val="#ppt_y"/>
                                          </p:val>
                                        </p:tav>
                                        <p:tav tm="8000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0" grpId="0"/>
      <p:bldP spid="73731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8000" i="1" u="sng">
                <a:solidFill>
                  <a:srgbClr val="F10527"/>
                </a:solidFill>
              </a:rPr>
              <a:t>Прибор.</a:t>
            </a:r>
          </a:p>
        </p:txBody>
      </p:sp>
      <p:sp>
        <p:nvSpPr>
          <p:cNvPr id="6758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457200" y="1628775"/>
            <a:ext cx="8686800" cy="5229225"/>
          </a:xfrm>
        </p:spPr>
        <p:txBody>
          <a:bodyPr/>
          <a:lstStyle/>
          <a:p>
            <a:r>
              <a:rPr lang="ru-RU" sz="4000"/>
              <a:t>Прибор – это устройство для измерения физических величин.</a:t>
            </a:r>
          </a:p>
          <a:p>
            <a:r>
              <a:rPr lang="ru-RU" sz="4000"/>
              <a:t>Измерительным его назвали из-за</a:t>
            </a:r>
            <a:br>
              <a:rPr lang="ru-RU" sz="4000"/>
            </a:br>
            <a:r>
              <a:rPr lang="ru-RU" sz="4000"/>
              <a:t>того, что им что нибудь измеряют.</a:t>
            </a:r>
          </a:p>
          <a:p>
            <a:r>
              <a:rPr lang="ru-RU" sz="4000"/>
              <a:t>Мерить – значит сравнивать одну</a:t>
            </a:r>
            <a:br>
              <a:rPr lang="ru-RU" sz="4000"/>
            </a:br>
            <a:r>
              <a:rPr lang="ru-RU" sz="4000"/>
              <a:t>величину с другой.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6" grpId="0"/>
      <p:bldP spid="67587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Rot="1" noChangeArrowheads="1"/>
          </p:cNvSpPr>
          <p:nvPr>
            <p:ph type="title"/>
          </p:nvPr>
        </p:nvSpPr>
        <p:spPr>
          <a:xfrm flipH="1">
            <a:off x="9074150" y="-1143000"/>
            <a:ext cx="69850" cy="1143000"/>
          </a:xfrm>
        </p:spPr>
        <p:txBody>
          <a:bodyPr/>
          <a:lstStyle/>
          <a:p>
            <a:endParaRPr lang="ru-RU"/>
          </a:p>
        </p:txBody>
      </p:sp>
      <p:sp>
        <p:nvSpPr>
          <p:cNvPr id="6861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ru-RU" sz="4000"/>
              <a:t>У каждого прибора есть шкала (деление). По ней сравнивают величины.</a:t>
            </a:r>
          </a:p>
          <a:p>
            <a:r>
              <a:rPr lang="ru-RU" sz="4000"/>
              <a:t>Возьмём самый простой прибор –</a:t>
            </a:r>
            <a:br>
              <a:rPr lang="ru-RU" sz="4000"/>
            </a:br>
            <a:r>
              <a:rPr lang="ru-RU" sz="4000"/>
              <a:t>линейку и рассмотрим её. Она пря-</a:t>
            </a:r>
            <a:br>
              <a:rPr lang="ru-RU" sz="4000"/>
            </a:br>
            <a:r>
              <a:rPr lang="ru-RU" sz="4000"/>
              <a:t>мая и имеет шкалу. </a:t>
            </a:r>
          </a:p>
          <a:p>
            <a:r>
              <a:rPr lang="ru-RU" sz="4000"/>
              <a:t>Шкала линейки непростая, она вме-</a:t>
            </a:r>
            <a:br>
              <a:rPr lang="ru-RU" sz="4000"/>
            </a:br>
            <a:r>
              <a:rPr lang="ru-RU" sz="4000"/>
              <a:t>щает в себя две физические величины сантиметр и миллиметр. Так пятисантиметровая линейка имеет   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686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6861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8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8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8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86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86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86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0" grpId="0"/>
      <p:bldP spid="68611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rrowheads="1"/>
          </p:cNvSpPr>
          <p:nvPr>
            <p:ph type="title"/>
          </p:nvPr>
        </p:nvSpPr>
        <p:spPr>
          <a:xfrm flipH="1">
            <a:off x="9074150" y="-1143000"/>
            <a:ext cx="69850" cy="1143000"/>
          </a:xfrm>
        </p:spPr>
        <p:txBody>
          <a:bodyPr/>
          <a:lstStyle/>
          <a:p>
            <a:endParaRPr lang="ru-RU"/>
          </a:p>
        </p:txBody>
      </p:sp>
      <p:sp>
        <p:nvSpPr>
          <p:cNvPr id="6963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ru-RU" sz="4000"/>
              <a:t>Пятьдесят отдалённых друг от друга коротких чёрточек по одному мм (это примерно равно толщине проволоки сетчатого забора) и пять длинных по одному см (это примерно равно ширине ногтя мизинца).</a:t>
            </a:r>
          </a:p>
          <a:p>
            <a:r>
              <a:rPr lang="ru-RU" sz="4000"/>
              <a:t>Значит в 1см 10мм. Подписываются</a:t>
            </a:r>
            <a:br>
              <a:rPr lang="ru-RU" sz="4000"/>
            </a:br>
            <a:r>
              <a:rPr lang="ru-RU" sz="4000"/>
              <a:t>только сантиметры. Т.к. миллиметры</a:t>
            </a:r>
            <a:br>
              <a:rPr lang="ru-RU" sz="4000"/>
            </a:br>
            <a:r>
              <a:rPr lang="ru-RU" sz="4000"/>
              <a:t>неудобны в использовании.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-.5"/>
                                          </p:val>
                                        </p:tav>
                                        <p:tav tm="50000">
                                          <p:val>
                                            <p:strVal val="#ppt_w-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5" presetClass="exit" presetSubtype="0" fill="hold" grpId="1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2"/>
                                    </p:cond>
                                  </p:endCondLst>
                                  <p:childTnLs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-.5"/>
                                          </p:val>
                                        </p:tav>
                                        <p:tav tm="100000">
                                          <p:val>
                                            <p:strVal val="ppt_w-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0">
                                          <p:val>
                                            <p:strVal val="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8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0" dur="500"/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3" dur="500"/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4" grpId="0"/>
      <p:bldP spid="69634" grpId="1"/>
      <p:bldP spid="69635" grpId="0" build="p"/>
      <p:bldP spid="69635" grpId="1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9144000" y="0"/>
            <a:ext cx="82550" cy="1431925"/>
          </a:xfrm>
        </p:spPr>
        <p:txBody>
          <a:bodyPr/>
          <a:lstStyle/>
          <a:p>
            <a:endParaRPr lang="ru-RU"/>
          </a:p>
        </p:txBody>
      </p:sp>
      <p:sp>
        <p:nvSpPr>
          <p:cNvPr id="13107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ru-RU"/>
          </a:p>
        </p:txBody>
      </p:sp>
      <p:pic>
        <p:nvPicPr>
          <p:cNvPr id="131076" name="Picture 4" descr="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8963" y="0"/>
            <a:ext cx="5426075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61111E-6 3.33333E-6  C 0.06892 3.33333E-6  0.125 0.02847  0.125 0.06389  C 0.125 0.09907  0.06892 0.12777  3.61111E-6 0.12777  C -0.0691 0.12777  -0.125 0.09907  -0.125 0.06389  C -0.125 0.02847  -0.0691 3.33333E-6  3.61111E-6 3.33333E-6  Z " pathEditMode="relative">
                                      <p:cBhvr>
                                        <p:cTn id="6" dur="2000" fill="hold"/>
                                        <p:tgtEl>
                                          <p:spTgt spid="131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074" grpId="0"/>
      <p:bldP spid="13107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6600" i="1" u="sng">
                <a:solidFill>
                  <a:srgbClr val="F10527"/>
                </a:solidFill>
              </a:rPr>
              <a:t>Назначение.</a:t>
            </a:r>
            <a:r>
              <a:rPr lang="ru-RU"/>
              <a:t> </a:t>
            </a:r>
          </a:p>
        </p:txBody>
      </p:sp>
      <p:sp>
        <p:nvSpPr>
          <p:cNvPr id="7065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457200" y="2276475"/>
            <a:ext cx="8686800" cy="5257800"/>
          </a:xfrm>
        </p:spPr>
        <p:txBody>
          <a:bodyPr/>
          <a:lstStyle/>
          <a:p>
            <a:r>
              <a:rPr lang="ru-RU" sz="4400"/>
              <a:t>Так у линейки два назначения:</a:t>
            </a:r>
            <a:br>
              <a:rPr lang="ru-RU" sz="4400"/>
            </a:br>
            <a:r>
              <a:rPr lang="ru-RU" sz="4400"/>
              <a:t>1)черчение прямых линий и проверка линий (прямы ли они).</a:t>
            </a:r>
            <a:br>
              <a:rPr lang="ru-RU" sz="4400"/>
            </a:br>
            <a:r>
              <a:rPr lang="ru-RU" sz="4400"/>
              <a:t>2)измерение длины предметов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06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06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06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0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8" grpId="0"/>
      <p:bldP spid="70659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r>
              <a:rPr lang="ru-RU" sz="8000" i="1" u="sng">
                <a:solidFill>
                  <a:srgbClr val="F10527"/>
                </a:solidFill>
              </a:rPr>
              <a:t>Динамометр.</a:t>
            </a:r>
          </a:p>
        </p:txBody>
      </p:sp>
      <p:sp>
        <p:nvSpPr>
          <p:cNvPr id="409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457200" y="1916113"/>
            <a:ext cx="8686800" cy="5257800"/>
          </a:xfrm>
        </p:spPr>
        <p:txBody>
          <a:bodyPr/>
          <a:lstStyle/>
          <a:p>
            <a:r>
              <a:rPr lang="ru-RU" sz="4000"/>
              <a:t>Динамометр – это прибор для</a:t>
            </a:r>
            <a:br>
              <a:rPr lang="ru-RU" sz="4000"/>
            </a:br>
            <a:r>
              <a:rPr lang="ru-RU" sz="4000"/>
              <a:t>измерения силы.</a:t>
            </a:r>
          </a:p>
          <a:p>
            <a:r>
              <a:rPr lang="ru-RU" sz="4000"/>
              <a:t>Цена одного деления равна </a:t>
            </a:r>
            <a:br>
              <a:rPr lang="ru-RU" sz="4000"/>
            </a:br>
            <a:r>
              <a:rPr lang="ru-RU" sz="4000"/>
              <a:t>одному Ньютону.(пишется 1Н</a:t>
            </a:r>
            <a:r>
              <a:rPr lang="en-US" sz="4000"/>
              <a:t>)</a:t>
            </a:r>
            <a:endParaRPr lang="ru-RU" sz="4000"/>
          </a:p>
          <a:p>
            <a:r>
              <a:rPr lang="ru-RU" sz="4000"/>
              <a:t>Динамометром можно изме-</a:t>
            </a:r>
            <a:br>
              <a:rPr lang="ru-RU" sz="4000"/>
            </a:br>
            <a:r>
              <a:rPr lang="ru-RU" sz="4000"/>
              <a:t>рить силу трения, тяговую силу.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9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i="1" u="sng">
                <a:solidFill>
                  <a:srgbClr val="F10527"/>
                </a:solidFill>
              </a:rPr>
              <a:t>Виды динамометров.</a:t>
            </a:r>
          </a:p>
        </p:txBody>
      </p:sp>
      <p:sp>
        <p:nvSpPr>
          <p:cNvPr id="512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457200" y="1600200"/>
            <a:ext cx="8686800" cy="5257800"/>
          </a:xfrm>
        </p:spPr>
        <p:txBody>
          <a:bodyPr/>
          <a:lstStyle/>
          <a:p>
            <a:r>
              <a:rPr lang="ru-RU" sz="4400"/>
              <a:t>Медицинский динамометр.</a:t>
            </a:r>
            <a:br>
              <a:rPr lang="ru-RU" sz="4400"/>
            </a:br>
            <a:r>
              <a:rPr lang="ru-RU" sz="4400"/>
              <a:t>(для измерения сил разных</a:t>
            </a:r>
            <a:br>
              <a:rPr lang="ru-RU" sz="4400"/>
            </a:br>
            <a:r>
              <a:rPr lang="ru-RU" sz="4400"/>
              <a:t>мышечных групп человека)</a:t>
            </a:r>
          </a:p>
          <a:p>
            <a:r>
              <a:rPr lang="ru-RU" sz="4400"/>
              <a:t>Ручной динамометр-силометр. (для измерения силы рук) </a:t>
            </a:r>
          </a:p>
          <a:p>
            <a:r>
              <a:rPr lang="ru-RU" sz="4400"/>
              <a:t>Тяговый динамометр.                (для измерения больших сил)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123" grpId="0" build="p"/>
    </p:bldLst>
  </p:timing>
</p:sld>
</file>

<file path=ppt/theme/theme1.xml><?xml version="1.0" encoding="utf-8"?>
<a:theme xmlns:a="http://schemas.openxmlformats.org/drawingml/2006/main" name="Трава">
  <a:themeElements>
    <a:clrScheme name="Трава 4">
      <a:dk1>
        <a:srgbClr val="006600"/>
      </a:dk1>
      <a:lt1>
        <a:srgbClr val="FFFFFF"/>
      </a:lt1>
      <a:dk2>
        <a:srgbClr val="008000"/>
      </a:dk2>
      <a:lt2>
        <a:srgbClr val="FFFFB7"/>
      </a:lt2>
      <a:accent1>
        <a:srgbClr val="99CC00"/>
      </a:accent1>
      <a:accent2>
        <a:srgbClr val="00CC00"/>
      </a:accent2>
      <a:accent3>
        <a:srgbClr val="AAC0AA"/>
      </a:accent3>
      <a:accent4>
        <a:srgbClr val="DADADA"/>
      </a:accent4>
      <a:accent5>
        <a:srgbClr val="CAE2AA"/>
      </a:accent5>
      <a:accent6>
        <a:srgbClr val="00B900"/>
      </a:accent6>
      <a:hlink>
        <a:srgbClr val="99FF66"/>
      </a:hlink>
      <a:folHlink>
        <a:srgbClr val="FFFF66"/>
      </a:folHlink>
    </a:clrScheme>
    <a:fontScheme name="Трава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рава 1">
        <a:dk1>
          <a:srgbClr val="FF9900"/>
        </a:dk1>
        <a:lt1>
          <a:srgbClr val="FFFFFF"/>
        </a:lt1>
        <a:dk2>
          <a:srgbClr val="FFCC66"/>
        </a:dk2>
        <a:lt2>
          <a:srgbClr val="CC6600"/>
        </a:lt2>
        <a:accent1>
          <a:srgbClr val="F05000"/>
        </a:accent1>
        <a:accent2>
          <a:srgbClr val="B28300"/>
        </a:accent2>
        <a:accent3>
          <a:srgbClr val="FFE2B8"/>
        </a:accent3>
        <a:accent4>
          <a:srgbClr val="DADADA"/>
        </a:accent4>
        <a:accent5>
          <a:srgbClr val="F6B3AA"/>
        </a:accent5>
        <a:accent6>
          <a:srgbClr val="A17600"/>
        </a:accent6>
        <a:hlink>
          <a:srgbClr val="99CC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2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3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DDFFB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4">
        <a:dk1>
          <a:srgbClr val="006600"/>
        </a:dk1>
        <a:lt1>
          <a:srgbClr val="FFFFFF"/>
        </a:lt1>
        <a:dk2>
          <a:srgbClr val="008000"/>
        </a:dk2>
        <a:lt2>
          <a:srgbClr val="FFFFB7"/>
        </a:lt2>
        <a:accent1>
          <a:srgbClr val="99CC00"/>
        </a:accent1>
        <a:accent2>
          <a:srgbClr val="00CC00"/>
        </a:accent2>
        <a:accent3>
          <a:srgbClr val="AAC0AA"/>
        </a:accent3>
        <a:accent4>
          <a:srgbClr val="DADADA"/>
        </a:accent4>
        <a:accent5>
          <a:srgbClr val="CAE2AA"/>
        </a:accent5>
        <a:accent6>
          <a:srgbClr val="00B900"/>
        </a:accent6>
        <a:hlink>
          <a:srgbClr val="99FF66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5">
        <a:dk1>
          <a:srgbClr val="000000"/>
        </a:dk1>
        <a:lt1>
          <a:srgbClr val="CCECFF"/>
        </a:lt1>
        <a:dk2>
          <a:srgbClr val="000000"/>
        </a:dk2>
        <a:lt2>
          <a:srgbClr val="D6EDEE"/>
        </a:lt2>
        <a:accent1>
          <a:srgbClr val="E8F0F4"/>
        </a:accent1>
        <a:accent2>
          <a:srgbClr val="8EAAFA"/>
        </a:accent2>
        <a:accent3>
          <a:srgbClr val="E2F4FF"/>
        </a:accent3>
        <a:accent4>
          <a:srgbClr val="000000"/>
        </a:accent4>
        <a:accent5>
          <a:srgbClr val="F2F6F8"/>
        </a:accent5>
        <a:accent6>
          <a:srgbClr val="809AE3"/>
        </a:accent6>
        <a:hlink>
          <a:srgbClr val="0066FF"/>
        </a:hlink>
        <a:folHlink>
          <a:srgbClr val="9947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рава 6">
        <a:dk1>
          <a:srgbClr val="48486A"/>
        </a:dk1>
        <a:lt1>
          <a:srgbClr val="FFFFFF"/>
        </a:lt1>
        <a:dk2>
          <a:srgbClr val="000099"/>
        </a:dk2>
        <a:lt2>
          <a:srgbClr val="F8F8F8"/>
        </a:lt2>
        <a:accent1>
          <a:srgbClr val="6699FF"/>
        </a:accent1>
        <a:accent2>
          <a:srgbClr val="0000FF"/>
        </a:accent2>
        <a:accent3>
          <a:srgbClr val="AAAACA"/>
        </a:accent3>
        <a:accent4>
          <a:srgbClr val="DADADA"/>
        </a:accent4>
        <a:accent5>
          <a:srgbClr val="B8CAFF"/>
        </a:accent5>
        <a:accent6>
          <a:srgbClr val="0000E7"/>
        </a:accent6>
        <a:hlink>
          <a:srgbClr val="3DCC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7">
        <a:dk1>
          <a:srgbClr val="573F8B"/>
        </a:dk1>
        <a:lt1>
          <a:srgbClr val="FFFFFF"/>
        </a:lt1>
        <a:dk2>
          <a:srgbClr val="666699"/>
        </a:dk2>
        <a:lt2>
          <a:srgbClr val="D9D9FF"/>
        </a:lt2>
        <a:accent1>
          <a:srgbClr val="CC99FF"/>
        </a:accent1>
        <a:accent2>
          <a:srgbClr val="9933FF"/>
        </a:accent2>
        <a:accent3>
          <a:srgbClr val="B8B8CA"/>
        </a:accent3>
        <a:accent4>
          <a:srgbClr val="DADADA"/>
        </a:accent4>
        <a:accent5>
          <a:srgbClr val="E2CAFF"/>
        </a:accent5>
        <a:accent6>
          <a:srgbClr val="8A2DE7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8">
        <a:dk1>
          <a:srgbClr val="000000"/>
        </a:dk1>
        <a:lt1>
          <a:srgbClr val="EAEAEA"/>
        </a:lt1>
        <a:dk2>
          <a:srgbClr val="000000"/>
        </a:dk2>
        <a:lt2>
          <a:srgbClr val="C1C2CB"/>
        </a:lt2>
        <a:accent1>
          <a:srgbClr val="F1F1F7"/>
        </a:accent1>
        <a:accent2>
          <a:srgbClr val="8C8CB4"/>
        </a:accent2>
        <a:accent3>
          <a:srgbClr val="F3F3F3"/>
        </a:accent3>
        <a:accent4>
          <a:srgbClr val="000000"/>
        </a:accent4>
        <a:accent5>
          <a:srgbClr val="F7F7FA"/>
        </a:accent5>
        <a:accent6>
          <a:srgbClr val="7E7EA3"/>
        </a:accent6>
        <a:hlink>
          <a:srgbClr val="A3FFFF"/>
        </a:hlink>
        <a:folHlink>
          <a:srgbClr val="9E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Glass Layers</Template>
  <TotalTime>263</TotalTime>
  <Words>222</Words>
  <Application>Microsoft Office PowerPoint</Application>
  <PresentationFormat>Экран (4:3)</PresentationFormat>
  <Paragraphs>56</Paragraphs>
  <Slides>28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3" baseType="lpstr">
      <vt:lpstr>Arial</vt:lpstr>
      <vt:lpstr>Arial Black</vt:lpstr>
      <vt:lpstr>Times New Roman</vt:lpstr>
      <vt:lpstr>Wingdings</vt:lpstr>
      <vt:lpstr>Трава</vt:lpstr>
      <vt:lpstr>Измерительные приборы.</vt:lpstr>
      <vt:lpstr>Что это такое?</vt:lpstr>
      <vt:lpstr>Прибор.</vt:lpstr>
      <vt:lpstr>Слайд 4</vt:lpstr>
      <vt:lpstr>Слайд 5</vt:lpstr>
      <vt:lpstr>Слайд 6</vt:lpstr>
      <vt:lpstr>Назначение. </vt:lpstr>
      <vt:lpstr>Динамометр.</vt:lpstr>
      <vt:lpstr>Виды динамометров.</vt:lpstr>
      <vt:lpstr>С этим прибором дружат спортсмены.</vt:lpstr>
      <vt:lpstr>Силомер.</vt:lpstr>
      <vt:lpstr>Слайд 12</vt:lpstr>
      <vt:lpstr>С этим прибором можно предсказать погоду.</vt:lpstr>
      <vt:lpstr>Барометр анероид.</vt:lpstr>
      <vt:lpstr>Барометр.</vt:lpstr>
      <vt:lpstr>Барометр анероид.</vt:lpstr>
      <vt:lpstr>Слайд 17</vt:lpstr>
      <vt:lpstr>Без чего не измерить давление в шине.</vt:lpstr>
      <vt:lpstr>Манометр.</vt:lpstr>
      <vt:lpstr>Манометр.</vt:lpstr>
      <vt:lpstr>Слайд 21</vt:lpstr>
      <vt:lpstr>Слайд 22</vt:lpstr>
      <vt:lpstr>Этот прибор помогает выбрать одежду, чтобы идти на прогулку.</vt:lpstr>
      <vt:lpstr>Термометр.</vt:lpstr>
      <vt:lpstr>Слайд 25</vt:lpstr>
      <vt:lpstr>Слайд 26</vt:lpstr>
      <vt:lpstr>Вывод.</vt:lpstr>
      <vt:lpstr>Слайд 28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Измерительные приборы</dc:title>
  <dc:creator>1</dc:creator>
  <cp:lastModifiedBy>Admin</cp:lastModifiedBy>
  <cp:revision>20</cp:revision>
  <dcterms:created xsi:type="dcterms:W3CDTF">2006-02-24T14:15:56Z</dcterms:created>
  <dcterms:modified xsi:type="dcterms:W3CDTF">2012-03-01T19:50:17Z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000800ec03000000000001024140</vt:lpwstr>
  </property>
</Properties>
</file>