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D3A41-0799-4FC8-9A22-76ECDEC4EAF4}" type="datetimeFigureOut">
              <a:rPr lang="ru-RU"/>
              <a:pPr>
                <a:defRPr/>
              </a:pPr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E206B-1FD7-40B7-AC02-FC40E1ED64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265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AC738-1102-4693-8F1C-6D691E39D53E}" type="datetimeFigureOut">
              <a:rPr lang="ru-RU"/>
              <a:pPr>
                <a:defRPr/>
              </a:pPr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7BED2-F23A-4607-AC7E-AADE3100AD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203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CF23C-1EA9-4298-B443-190C18DCFFBD}" type="datetimeFigureOut">
              <a:rPr lang="ru-RU"/>
              <a:pPr>
                <a:defRPr/>
              </a:pPr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CC41A-4E49-46A0-B1A0-37434D880C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962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33A60-3825-43BC-9761-396C8DD668F7}" type="datetimeFigureOut">
              <a:rPr lang="ru-RU"/>
              <a:pPr>
                <a:defRPr/>
              </a:pPr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36CA2-42C5-4CCD-9DE5-515B7A997B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399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3424A-AB43-4F1C-A7D9-348535FB4383}" type="datetimeFigureOut">
              <a:rPr lang="ru-RU"/>
              <a:pPr>
                <a:defRPr/>
              </a:pPr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013F1-0C46-4099-B7BB-D4B1BC5E2A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480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8117E-835A-4976-9CBD-BD429CD60129}" type="datetimeFigureOut">
              <a:rPr lang="ru-RU"/>
              <a:pPr>
                <a:defRPr/>
              </a:pPr>
              <a:t>16.01.2013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4CF5A-E8BD-412A-8ABD-C32CC53208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789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FA1CC-6BDE-4320-B9E1-606A8CFECCF7}" type="datetimeFigureOut">
              <a:rPr lang="ru-RU"/>
              <a:pPr>
                <a:defRPr/>
              </a:pPr>
              <a:t>16.01.2013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0EE78-E34D-4220-98A0-C77F0D700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071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79BE2-0024-422F-9DD2-364C6FCD0E59}" type="datetimeFigureOut">
              <a:rPr lang="ru-RU"/>
              <a:pPr>
                <a:defRPr/>
              </a:pPr>
              <a:t>16.01.2013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61DFF-4A40-4577-BA47-4CC654A20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343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DF148-9331-4FCA-9E6F-D6A8FCBC4D70}" type="datetimeFigureOut">
              <a:rPr lang="ru-RU"/>
              <a:pPr>
                <a:defRPr/>
              </a:pPr>
              <a:t>16.01.2013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D2BBD-5AE4-4A25-B788-8BF7978E43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994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9D0DE-0BF0-4A2D-B100-A49649A75096}" type="datetimeFigureOut">
              <a:rPr lang="ru-RU"/>
              <a:pPr>
                <a:defRPr/>
              </a:pPr>
              <a:t>16.01.2013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06A47-70D0-43DB-A6EB-55455F5367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961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B9017-FC72-4E83-922D-D6CDF2C7327A}" type="datetimeFigureOut">
              <a:rPr lang="ru-RU"/>
              <a:pPr>
                <a:defRPr/>
              </a:pPr>
              <a:t>16.01.2013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D3F25-92AF-4AC6-9284-155FBAF883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327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F12F286-6A7F-415E-A247-400428E3F2DC}" type="datetimeFigureOut">
              <a:rPr lang="ru-RU"/>
              <a:pPr>
                <a:defRPr/>
              </a:pPr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F23767F-749E-4922-B761-82DA7DA5D8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012950"/>
          </a:xfrm>
        </p:spPr>
        <p:txBody>
          <a:bodyPr/>
          <a:lstStyle/>
          <a:p>
            <a:r>
              <a:rPr lang="ru-RU" smtClean="0"/>
              <a:t>«Пиковая дама» </a:t>
            </a:r>
            <a:br>
              <a:rPr lang="ru-RU" smtClean="0"/>
            </a:br>
            <a:r>
              <a:rPr lang="ru-RU" smtClean="0"/>
              <a:t>                        </a:t>
            </a:r>
            <a:br>
              <a:rPr lang="ru-RU" smtClean="0"/>
            </a:br>
            <a:r>
              <a:rPr lang="ru-RU" smtClean="0"/>
              <a:t>                            А.С.Пушкин</a:t>
            </a:r>
          </a:p>
        </p:txBody>
      </p:sp>
      <p:pic>
        <p:nvPicPr>
          <p:cNvPr id="4" name="Рисунок 3" descr="1363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3571876"/>
            <a:ext cx="2571750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00563" y="5857875"/>
            <a:ext cx="4071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Составлена учителем МБОУ УСОШ №1</a:t>
            </a:r>
          </a:p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                    г Удомля</a:t>
            </a:r>
          </a:p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                     Золотухиной И.А.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6745" y="1428736"/>
            <a:ext cx="454085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Тайна трех карт</a:t>
            </a:r>
            <a:endParaRPr lang="ru-RU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71625" y="2214563"/>
            <a:ext cx="55006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   В них надежда на счастье, как понимает его герой.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88" y="2786063"/>
            <a:ext cx="8358187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“Нет! </a:t>
            </a:r>
            <a:r>
              <a:rPr lang="ru-RU" sz="1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расчёт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умеренность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трудолюбие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 вот мои </a:t>
            </a:r>
            <a:r>
              <a:rPr lang="ru-RU" sz="1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три верные карты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вот что утроит, усемерит</a:t>
            </a:r>
            <a:r>
              <a:rPr lang="ru-RU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мой капитал...”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4847-Three3-Of-Clubs-Playing-Car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3214686"/>
            <a:ext cx="1296203" cy="1643074"/>
          </a:xfrm>
          <a:prstGeom prst="rect">
            <a:avLst/>
          </a:prstGeom>
          <a:scene3d>
            <a:camera prst="isometricOffAxis1Right"/>
            <a:lightRig rig="threePt" dir="t"/>
          </a:scene3d>
        </p:spPr>
      </p:pic>
      <p:sp>
        <p:nvSpPr>
          <p:cNvPr id="11270" name="TextBox 7"/>
          <p:cNvSpPr txBox="1">
            <a:spLocks noChangeArrowheads="1"/>
          </p:cNvSpPr>
          <p:nvPr/>
        </p:nvSpPr>
        <p:spPr bwMode="auto">
          <a:xfrm>
            <a:off x="2714625" y="3429000"/>
            <a:ext cx="1571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>
                <a:latin typeface="Times New Roman" pitchFamily="18" charset="0"/>
                <a:cs typeface="Times New Roman" pitchFamily="18" charset="0"/>
              </a:rPr>
              <a:t>                </a:t>
            </a:r>
          </a:p>
        </p:txBody>
      </p:sp>
      <p:pic>
        <p:nvPicPr>
          <p:cNvPr id="9" name="Рисунок 8" descr="sa001c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143248"/>
            <a:ext cx="1115568" cy="1551432"/>
          </a:xfrm>
          <a:prstGeom prst="rect">
            <a:avLst/>
          </a:prstGeom>
          <a:scene3d>
            <a:camera prst="isometricOffAxis2Left"/>
            <a:lightRig rig="threePt" dir="t"/>
          </a:scene3d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214938" y="4643438"/>
            <a:ext cx="157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усемерит</a:t>
            </a:r>
          </a:p>
        </p:txBody>
      </p:sp>
      <p:pic>
        <p:nvPicPr>
          <p:cNvPr id="11" name="Рисунок 10" descr="0_7d998_9ee5dcd3_X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4429125"/>
            <a:ext cx="1577975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786313" y="5572125"/>
            <a:ext cx="9636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капитал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000250" y="5000625"/>
            <a:ext cx="9302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утроит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42875" y="6357938"/>
            <a:ext cx="8648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Следовательно,  тайны никакой нет. Счастливые “тройка, семёрка, туз” есть у каждого человека. </a:t>
            </a:r>
          </a:p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4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500175"/>
            <a:ext cx="8501121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Что символизирует Пиковая дама? </a:t>
            </a:r>
            <a:endParaRPr lang="ru-RU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3114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2071688"/>
            <a:ext cx="3087688" cy="464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85750" y="2786063"/>
            <a:ext cx="5286375" cy="184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>
                <a:latin typeface="Times New Roman" pitchFamily="18" charset="0"/>
                <a:cs typeface="Times New Roman" pitchFamily="18" charset="0"/>
              </a:rPr>
              <a:t>Если человек начинает жить без чести, </a:t>
            </a:r>
          </a:p>
          <a:p>
            <a:pPr eaLnBrk="1" hangingPunct="1"/>
            <a:r>
              <a:rPr lang="ru-RU" sz="2400">
                <a:latin typeface="Times New Roman" pitchFamily="18" charset="0"/>
                <a:cs typeface="Times New Roman" pitchFamily="18" charset="0"/>
              </a:rPr>
              <a:t>в погоне за своей независимостью </a:t>
            </a:r>
          </a:p>
          <a:p>
            <a:pPr eaLnBrk="1" hangingPunct="1"/>
            <a:r>
              <a:rPr lang="ru-RU" sz="2400">
                <a:latin typeface="Times New Roman" pitchFamily="18" charset="0"/>
                <a:cs typeface="Times New Roman" pitchFamily="18" charset="0"/>
              </a:rPr>
              <a:t>переступает через других людей, </a:t>
            </a:r>
          </a:p>
          <a:p>
            <a:pPr eaLnBrk="1" hangingPunct="1"/>
            <a:r>
              <a:rPr lang="ru-RU" sz="2400">
                <a:latin typeface="Times New Roman" pitchFamily="18" charset="0"/>
                <a:cs typeface="Times New Roman" pitchFamily="18" charset="0"/>
              </a:rPr>
              <a:t>то его ждёт  “Пиковая Дама”.</a:t>
            </a:r>
          </a:p>
          <a:p>
            <a:pPr eaLnBrk="1" hangingPunct="1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Содержимое 3" descr="a668a45457a6a8380a59acecc6777c3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75" y="1643063"/>
            <a:ext cx="3286125" cy="4718050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286250" y="2428875"/>
            <a:ext cx="50482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4400">
                <a:latin typeface="Bickham Script Two" pitchFamily="66" charset="0"/>
                <a:cs typeface="Times New Roman" pitchFamily="18" charset="0"/>
              </a:rPr>
              <a:t>«Пиковая дама» – изящный </a:t>
            </a:r>
          </a:p>
          <a:p>
            <a:pPr eaLnBrk="1" hangingPunct="1"/>
            <a:r>
              <a:rPr lang="ru-RU" sz="4400">
                <a:latin typeface="Bickham Script Two" pitchFamily="66" charset="0"/>
                <a:cs typeface="Times New Roman" pitchFamily="18" charset="0"/>
              </a:rPr>
              <a:t>анекдот  или   начало новой </a:t>
            </a:r>
          </a:p>
          <a:p>
            <a:pPr eaLnBrk="1" hangingPunct="1"/>
            <a:r>
              <a:rPr lang="ru-RU" sz="4400">
                <a:latin typeface="Bickham Script Two" pitchFamily="66" charset="0"/>
                <a:cs typeface="Times New Roman" pitchFamily="18" charset="0"/>
              </a:rPr>
              <a:t>русской прозы?»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500175"/>
            <a:ext cx="1149515" cy="14287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5750" y="3143250"/>
            <a:ext cx="15001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Анненков П.В.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85938" y="1714500"/>
            <a:ext cx="69294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«Пиковая дама» произвела при появлении своем всеобщий говор и </a:t>
            </a:r>
          </a:p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перечитывалась, от пышных чертогов до скромных жилищ, с одинаковым наслаждением…»</a:t>
            </a:r>
          </a:p>
        </p:txBody>
      </p:sp>
      <p:pic>
        <p:nvPicPr>
          <p:cNvPr id="5" name="Рисунок 4" descr="1216004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3929066"/>
            <a:ext cx="1375453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857375" y="4286250"/>
            <a:ext cx="718661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«Пиковая дама» – собственно не повесть, а мастерский рассказ. В ней </a:t>
            </a:r>
          </a:p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удивительно верно очерчена старая графиня, ее воспитанница, их отношения и </a:t>
            </a:r>
          </a:p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сильный, но демонически-эгоистический характер Германна. Собственно, это </a:t>
            </a:r>
          </a:p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не повесть, а анекдот. … Но рассказ – повторяем – верх мастерства.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7188" y="6000750"/>
            <a:ext cx="15160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Белинский В.Г.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hoto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1500188"/>
            <a:ext cx="1524000" cy="2000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42875" y="3643313"/>
            <a:ext cx="17145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 Сенковский О.И.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86000" y="1714500"/>
            <a:ext cx="58229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Из письма к Пушкину:</a:t>
            </a:r>
          </a:p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«Вы создаете нечто новое, Вы начинаете эпоху в </a:t>
            </a:r>
          </a:p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литературе… Вы положили начало новой </a:t>
            </a:r>
          </a:p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прозе, - можете в этом не сомневаться»</a:t>
            </a:r>
          </a:p>
        </p:txBody>
      </p:sp>
      <p:pic>
        <p:nvPicPr>
          <p:cNvPr id="5" name="Рисунок 4" descr="25319-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4071938"/>
            <a:ext cx="1444625" cy="2119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71688" y="4643438"/>
            <a:ext cx="69294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“Фантастическое, должно до того соприкасаться с реальным, </a:t>
            </a:r>
          </a:p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что Вы должны </a:t>
            </a:r>
            <a:r>
              <a:rPr lang="ru-RU" sz="1600" i="1">
                <a:latin typeface="Times New Roman" pitchFamily="18" charset="0"/>
                <a:cs typeface="Times New Roman" pitchFamily="18" charset="0"/>
              </a:rPr>
              <a:t>почти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 поверить ему. Пушкин, давший нам почти все формы </a:t>
            </a:r>
          </a:p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искусства, написал “Пиковую даму” – верх искусства фантастического &lt;…&gt;</a:t>
            </a:r>
          </a:p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 Вы верите, что Германн действительно имел видение…”. </a:t>
            </a:r>
          </a:p>
          <a:p>
            <a:pPr eaLnBrk="1" hangingPunct="1"/>
            <a:endParaRPr lang="ru-RU" sz="1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4313" y="6357938"/>
            <a:ext cx="19288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Достоевский Ф.М.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5" y="1357298"/>
            <a:ext cx="705092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9050">
                  <a:solidFill>
                    <a:srgbClr val="0070C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История создания</a:t>
            </a:r>
            <a:endParaRPr lang="ru-RU" sz="5400" b="1" dirty="0">
              <a:ln w="19050">
                <a:solidFill>
                  <a:srgbClr val="0070C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4313" y="2428875"/>
            <a:ext cx="6357937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Курьёзный случай, ставший известным Пушкину, дал толчок к сюжетному замыслу “Пиковой Дамы”. Пушкин сообщил своему другу Нащокину, что главная завязка “Пиковой Дамы” не вымышлена. Молодой князь Голицын рассказал ему, как однажды сильно проигрался в карты. Пришлось пойти на поклон к бабушке Наталье Петровне Голицыной, особе надменной и властной (Пушкин был с ней знаком), и просить у неё денег. Денег она не дала. Зато благосклонно передала магический будто бы секрет трёх выигрывающих карт, сообщённый ей знаменитым в своё время графом Сен-Жерменом. Внук поставил на эти карты и отыгрался.</a:t>
            </a:r>
          </a:p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В хвастливом рассказе Пушкин уловил сюжет, вернее, зерно сюжета.</a:t>
            </a:r>
          </a:p>
        </p:txBody>
      </p:sp>
      <p:pic>
        <p:nvPicPr>
          <p:cNvPr id="4" name="Рисунок 3" descr="голицына натилья петровн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2214554"/>
            <a:ext cx="1828800" cy="2353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715125" y="4857750"/>
            <a:ext cx="17145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   Голицына Н.П.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643051"/>
            <a:ext cx="821537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Каков же главный герой повести?</a:t>
            </a:r>
            <a:endParaRPr lang="ru-RU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42875" y="3214688"/>
            <a:ext cx="6429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Сам Германн: “Игра занимает меня сильно, но я не в состоянии</a:t>
            </a:r>
          </a:p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 жертвовать необходимым в надежде приобрести излишнее”.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2875" y="4214813"/>
            <a:ext cx="64547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Томский о нём: “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Германн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немец: он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расчётлив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вот и всё!”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5" y="5000625"/>
            <a:ext cx="6500813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Автор о герое: “...не позволял себе малейшей прихоти. Впрочем, он был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скрытен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честолюбив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... он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имел сильные страсти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огненное воображение, но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твёрдость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спасла его от </a:t>
            </a:r>
          </a:p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обыкновенных заблуждений молодости...”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germann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6563" y="2247900"/>
            <a:ext cx="2238375" cy="4333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12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12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12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712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3" y="1785926"/>
            <a:ext cx="794419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Формула жизни </a:t>
            </a:r>
            <a:r>
              <a:rPr lang="ru-RU" sz="40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Германна</a:t>
            </a:r>
            <a:endParaRPr lang="ru-RU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4313" y="2643188"/>
            <a:ext cx="86629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“Нет! расчёт, умеренность и трудолюбие: вот мои три верные карты, вот что</a:t>
            </a:r>
          </a:p>
          <a:p>
            <a:pPr eaLnBrk="1" hangingPunct="1"/>
            <a:r>
              <a:rPr lang="ru-RU"/>
              <a:t> утроит, усемерит мой капитал и доставит мне покой и независимость!”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2875" y="4000500"/>
            <a:ext cx="57150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Цель жизни </a:t>
            </a:r>
            <a:r>
              <a:rPr lang="ru-RU" dirty="0"/>
              <a:t>– покой и независимость.</a:t>
            </a:r>
          </a:p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Средства достижения </a:t>
            </a:r>
            <a:r>
              <a:rPr lang="ru-RU" dirty="0"/>
              <a:t>- расчёт, умеренность и трудолюбие.</a:t>
            </a:r>
            <a:endParaRPr lang="ru-RU" dirty="0"/>
          </a:p>
        </p:txBody>
      </p:sp>
      <p:pic>
        <p:nvPicPr>
          <p:cNvPr id="5" name="Рисунок 4" descr="KNIAZEV_Evgenii_Vladimirovich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3571875"/>
            <a:ext cx="2390775" cy="30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6745" y="1428736"/>
            <a:ext cx="489852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Комната графини</a:t>
            </a:r>
            <a:endParaRPr lang="ru-RU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dama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2286000"/>
            <a:ext cx="5273675" cy="3500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929313" y="2357438"/>
            <a:ext cx="3071812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Банка румян, коробка со шпильками, чепец с лентами, полинялые штофные кресла и диваны, с сошедшей позолотой; веера и разные дамские игрушки, изобретённые в конце минувшего столетия.</a:t>
            </a:r>
          </a:p>
          <a:p>
            <a:pPr eaLnBrk="1" hangingPunct="1"/>
            <a:endParaRPr lang="ru-RU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2875" y="5929313"/>
            <a:ext cx="83216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Интерьер раскрывает нам сущность графини: с одной стороны — богатой светской дамы, с другой стороны — отживающей свой век гордой старухи.</a:t>
            </a:r>
          </a:p>
          <a:p>
            <a:pPr eaLnBrk="1" hangingPunct="1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57188" y="1928813"/>
            <a:ext cx="81200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Томский говорит, что на совести Германна, по крайней мере, три злодейства, три жертвы. Какие, на ваш взгляд?</a:t>
            </a:r>
          </a:p>
          <a:p>
            <a:pPr eaLnBrk="1" hangingPunct="1"/>
            <a:endParaRPr lang="ru-RU"/>
          </a:p>
        </p:txBody>
      </p:sp>
      <p:pic>
        <p:nvPicPr>
          <p:cNvPr id="3" name="Рисунок 2" descr="spades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643182"/>
            <a:ext cx="3000376" cy="22502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countes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4500570"/>
            <a:ext cx="3357566" cy="21768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0905fd5606be16f247e33e9de8a8624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9322" y="2571744"/>
            <a:ext cx="3056272" cy="21966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7</Template>
  <TotalTime>303</TotalTime>
  <Words>620</Words>
  <Application>Microsoft Office PowerPoint</Application>
  <PresentationFormat>Экран (4:3)</PresentationFormat>
  <Paragraphs>59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Bickham Script Two</vt:lpstr>
      <vt:lpstr>7</vt:lpstr>
      <vt:lpstr>«Пиковая дама»                                                       А.С.Пушкин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«Пиковая дама»                                                       А.С.Пушкин</dc:title>
  <dc:creator>Administrator</dc:creator>
  <cp:lastModifiedBy>Admin</cp:lastModifiedBy>
  <cp:revision>38</cp:revision>
  <dcterms:created xsi:type="dcterms:W3CDTF">2011-12-13T07:01:45Z</dcterms:created>
  <dcterms:modified xsi:type="dcterms:W3CDTF">2013-01-16T18:04:10Z</dcterms:modified>
</cp:coreProperties>
</file>