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F837F9-1588-4AE5-9C9E-0810B9C2076B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ED50DF-154F-4EE2-B243-FE43AB900D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F837F9-1588-4AE5-9C9E-0810B9C2076B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ED50DF-154F-4EE2-B243-FE43AB900D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F837F9-1588-4AE5-9C9E-0810B9C2076B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ED50DF-154F-4EE2-B243-FE43AB900D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F837F9-1588-4AE5-9C9E-0810B9C2076B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ED50DF-154F-4EE2-B243-FE43AB900D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F837F9-1588-4AE5-9C9E-0810B9C2076B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ED50DF-154F-4EE2-B243-FE43AB900D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F837F9-1588-4AE5-9C9E-0810B9C2076B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ED50DF-154F-4EE2-B243-FE43AB900D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F837F9-1588-4AE5-9C9E-0810B9C2076B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ED50DF-154F-4EE2-B243-FE43AB900D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F837F9-1588-4AE5-9C9E-0810B9C2076B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ED50DF-154F-4EE2-B243-FE43AB900D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F837F9-1588-4AE5-9C9E-0810B9C2076B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ED50DF-154F-4EE2-B243-FE43AB900D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F837F9-1588-4AE5-9C9E-0810B9C2076B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ED50DF-154F-4EE2-B243-FE43AB900D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F837F9-1588-4AE5-9C9E-0810B9C2076B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ED50DF-154F-4EE2-B243-FE43AB900D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2F837F9-1588-4AE5-9C9E-0810B9C2076B}" type="datetimeFigureOut">
              <a:rPr lang="ru-RU" smtClean="0"/>
              <a:pPr/>
              <a:t>23.10.2012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6ED50DF-154F-4EE2-B243-FE43AB900D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428728" y="285728"/>
            <a:ext cx="7406640" cy="1046288"/>
          </a:xfrm>
        </p:spPr>
        <p:txBody>
          <a:bodyPr/>
          <a:lstStyle/>
          <a:p>
            <a:pPr algn="ctr"/>
            <a:r>
              <a:rPr lang="ru-RU" dirty="0" smtClean="0"/>
              <a:t>Значение личной гигиены</a:t>
            </a:r>
            <a:endParaRPr lang="ru-RU" dirty="0"/>
          </a:p>
        </p:txBody>
      </p:sp>
      <p:pic>
        <p:nvPicPr>
          <p:cNvPr id="4" name="Рисунок 3" descr="1329498361_gigie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5816" y="2348880"/>
            <a:ext cx="4066173" cy="28783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15074" y="5572140"/>
            <a:ext cx="2707764" cy="98106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29.05.12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071546"/>
            <a:ext cx="7426642" cy="4643470"/>
          </a:xfrm>
        </p:spPr>
        <p:txBody>
          <a:bodyPr>
            <a:normAutofit fontScale="92500" lnSpcReduction="10000"/>
          </a:bodyPr>
          <a:lstStyle/>
          <a:p>
            <a:r>
              <a:rPr lang="ru-RU" sz="1700" b="1" dirty="0" smtClean="0"/>
              <a:t>Личная гигиена</a:t>
            </a:r>
            <a:r>
              <a:rPr lang="ru-RU" sz="1700" dirty="0" smtClean="0"/>
              <a:t> — один из важнейших разделов медицины, </a:t>
            </a:r>
            <a:r>
              <a:rPr lang="ru-RU" sz="1700" dirty="0" err="1" smtClean="0"/>
              <a:t>изучающий'и</a:t>
            </a:r>
            <a:r>
              <a:rPr lang="ru-RU" sz="1700" dirty="0" smtClean="0"/>
              <a:t> разрабатывающий принципы сохранения и укрепления здоровья путем соблюдения гигиенических требований в повседневной жизни и деятельности. Личная гигиена— основа здорового образа жизни, условие эффективной первичной и вторичной профилактики различных заболеваний</a:t>
            </a:r>
          </a:p>
          <a:p>
            <a:r>
              <a:rPr lang="ru-RU" sz="1700" dirty="0" smtClean="0"/>
              <a:t>Общественное значение личной гигиены определяется тем, что несоблюдение ее требований в повседневной жизни может оказывать неблагоприятное влияние и на здоровье окружающих (пассивное курение, распространение инфекционных заболеваний и гельминтозов, ухудшение качества воздушной среды обитаемых помещений и др.).</a:t>
            </a:r>
            <a:br>
              <a:rPr lang="ru-RU" sz="1700" dirty="0" smtClean="0"/>
            </a:br>
            <a:r>
              <a:rPr lang="ru-RU" sz="1700" dirty="0" smtClean="0"/>
              <a:t>По мнению многих исследователей, здоровый образ жизни, постоянное соблюдение рационального режима дня,</a:t>
            </a:r>
            <a:br>
              <a:rPr lang="ru-RU" sz="1700" dirty="0" smtClean="0"/>
            </a:br>
            <a:r>
              <a:rPr lang="ru-RU" sz="1700" dirty="0" smtClean="0"/>
              <a:t>питания, отказ от вредных привычек значительно увеличивают продолжительность жизни человека.</a:t>
            </a:r>
          </a:p>
          <a:p>
            <a:pPr>
              <a:buNone/>
            </a:pPr>
            <a:r>
              <a:rPr lang="ru-RU" sz="1700" dirty="0" smtClean="0"/>
              <a:t>       Не случайно выдающийся физиолог И. П. Павлов указывал, что длительность жизни современного человека должна быть не менее 100 лет, и если этого не наблюдается, то в значительной мере вследствие нашего безобразного отношения к собственному организму.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 smtClean="0"/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642918"/>
            <a:ext cx="7358114" cy="4857784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Для того чтобы быть здоровым, сильным, выносливым, </a:t>
            </a:r>
            <a:r>
              <a:rPr lang="ru-RU" sz="1600" dirty="0" err="1" smtClean="0"/>
              <a:t>высокоработоспособным</a:t>
            </a:r>
            <a:r>
              <a:rPr lang="ru-RU" sz="1600" dirty="0" smtClean="0"/>
              <a:t>, нужно быть внимательным к своему здоровью. Под этим следует понимать не склонность постоянно прислушиваться к тем или иным симптомам, не излишнюю мнительность, а активную </a:t>
            </a:r>
            <a:r>
              <a:rPr lang="ru-RU" sz="1600" dirty="0" err="1" smtClean="0"/>
              <a:t>самопрофилактику</a:t>
            </a:r>
            <a:r>
              <a:rPr lang="ru-RU" sz="1600" dirty="0" smtClean="0"/>
              <a:t>, которая заключается в соблюдении требований личной гигиены.</a:t>
            </a:r>
            <a:br>
              <a:rPr lang="ru-RU" sz="1600" dirty="0" smtClean="0"/>
            </a:br>
            <a:r>
              <a:rPr lang="ru-RU" sz="1600" dirty="0" smtClean="0"/>
              <a:t>Комплекс элементов личной гигиены весьма обширен, В него входят: гигиена тела и полости рта, физическая культура, закаливание, предупреждение вредных привычек, гигиена умственного труда, половой жизни, одежды и обуви, отдыха и сна, индивидуального питания и др. Некоторые из этих вопросов были подробно освещены в предшествующих главах.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1329498361_gigien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14678" y="4143380"/>
            <a:ext cx="2543175" cy="1800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74638"/>
            <a:ext cx="7929586" cy="115409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Желудочно-кишечные заболевания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sz="3400" dirty="0" smtClean="0"/>
              <a:t>Острые кишечные заболевания, с которыми приходиться сталкиваться практически в каждой семье представляют собой зону наиболее острых проблем в педиатрии.</a:t>
            </a:r>
          </a:p>
          <a:p>
            <a:r>
              <a:rPr lang="ru-RU" sz="3400" dirty="0" smtClean="0"/>
              <a:t>Установлено, что в среднем возрасте каждый ребенок болеет острыми желудочно-кишечными заболеваниями. Они сопровождаются диареей, которая является ведущей причиной детской смертности. По данным ученых, дети в нашем регионе погибают от кишечных инфекций в 20 раз чаще, чем в европейских странах. Центральное место в работе стационаров, поликлиник, ЦРБ, СВА, ФАП занимают вопросы снижения и ликвидации острых желудочно-кишечных заболеваний, возникающих в связи с инфицированием желудочно-кишечного тракта патогенными микроорганизмами и действием их токсинов.</a:t>
            </a:r>
          </a:p>
          <a:p>
            <a:r>
              <a:rPr lang="ru-RU" sz="3400" dirty="0" smtClean="0"/>
              <a:t>Наиболее часто встречаются - дизентерия, сальмонеллез и острые желудочно-кишечные заболевания, вызванные </a:t>
            </a:r>
            <a:r>
              <a:rPr lang="ru-RU" sz="3400" dirty="0" err="1" smtClean="0"/>
              <a:t>энтероинвазивными</a:t>
            </a:r>
            <a:r>
              <a:rPr lang="ru-RU" sz="3400" dirty="0" smtClean="0"/>
              <a:t> и </a:t>
            </a:r>
            <a:r>
              <a:rPr lang="ru-RU" sz="3400" dirty="0" err="1" smtClean="0"/>
              <a:t>энтеротоксиненными</a:t>
            </a:r>
            <a:r>
              <a:rPr lang="ru-RU" sz="3400" dirty="0" smtClean="0"/>
              <a:t> кишечными палочками, </a:t>
            </a:r>
            <a:r>
              <a:rPr lang="ru-RU" sz="3400" dirty="0" err="1" smtClean="0"/>
              <a:t>стафилоккоками</a:t>
            </a:r>
            <a:r>
              <a:rPr lang="ru-RU" sz="3400" dirty="0" smtClean="0"/>
              <a:t>, </a:t>
            </a:r>
            <a:r>
              <a:rPr lang="ru-RU" sz="3400" dirty="0" err="1" smtClean="0"/>
              <a:t>клепсиелами</a:t>
            </a:r>
            <a:r>
              <a:rPr lang="ru-RU" sz="3400" dirty="0" smtClean="0"/>
              <a:t>, протеями, </a:t>
            </a:r>
            <a:r>
              <a:rPr lang="ru-RU" sz="3400" dirty="0" err="1" smtClean="0"/>
              <a:t>цитобактериями</a:t>
            </a:r>
            <a:r>
              <a:rPr lang="ru-RU" sz="3400" dirty="0" smtClean="0"/>
              <a:t>, вирусами. В то же время продолжает расширяется круг возбудителей, способных вызвать острые желудочно-кишечные заболевания, протекающие рвотой и диареей. К их числу относятся </a:t>
            </a:r>
            <a:r>
              <a:rPr lang="ru-RU" sz="3400" dirty="0" err="1" smtClean="0"/>
              <a:t>клебсиела</a:t>
            </a:r>
            <a:r>
              <a:rPr lang="ru-RU" sz="3400" dirty="0" smtClean="0"/>
              <a:t>, протей и другие.</a:t>
            </a:r>
          </a:p>
          <a:p>
            <a:r>
              <a:rPr lang="ru-RU" sz="3400" dirty="0" smtClean="0"/>
              <a:t>Источником инфекции являются больные люди, носители инфекции и животные. Желудочно-кишечные заболевания передаются следующими путями: пищевым, контактно-бытовым, водным.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285728"/>
            <a:ext cx="7576398" cy="5748358"/>
          </a:xfrm>
        </p:spPr>
        <p:txBody>
          <a:bodyPr>
            <a:normAutofit fontScale="25000" lnSpcReduction="20000"/>
          </a:bodyPr>
          <a:lstStyle/>
          <a:p>
            <a:r>
              <a:rPr lang="ru-RU" sz="5600" dirty="0" smtClean="0"/>
              <a:t>Вспышка инфекция, сопровождающихся диареей, приходится на летне-осенний период. Диарея - это частый (более трех раз в сутки) жидкий, водянистый, зловонный стул. Причина диареи чаще всего острая кишечная инфекция. Ее большая опасность в том, что может привести к смерти от обезвоживания организма или истощения. Чем чаще стул и рвота, тем больше потери солей и воды. Повышенная температура больного способствует обезвоживанию. Ребенок быстро теряет в весе, нарушается аппетит, отмечается выраженная жажда, становится вялым, губы сухие, глаза ввалившиеся, мало мочится.</a:t>
            </a:r>
          </a:p>
          <a:p>
            <a:r>
              <a:rPr lang="ru-RU" sz="5600" dirty="0" smtClean="0"/>
              <a:t>Если ребенок заболел, нужно предпринять следующие меры: увеличить поступление в организм жидкости в виде отваров лечебных трав или развести специальный раствор «</a:t>
            </a:r>
            <a:r>
              <a:rPr lang="ru-RU" sz="5600" dirty="0" err="1" smtClean="0"/>
              <a:t>Регидрон</a:t>
            </a:r>
            <a:r>
              <a:rPr lang="ru-RU" sz="5600" dirty="0" smtClean="0"/>
              <a:t>», одну пачку порошка на один литр кипяченной воды, по нескольку глотков с перерывом 5-10 минут, до стойкого улучшения состояния ребенка - прекращения рвоты и поноса. Грудных детей следует отпаивать из соски или чайной ложкой по 2-3 через 1-2 минуты (не более 100 мл за 20 минут). Если появляется рвота, прекратите подачу жидкости на 10-15 минут, а затем вновь медленно продолжайте. Не забывайте кормить ребенка прежней пищей - грудное молоко, </a:t>
            </a:r>
            <a:r>
              <a:rPr lang="ru-RU" sz="5600" dirty="0" err="1" smtClean="0"/>
              <a:t>биолакт</a:t>
            </a:r>
            <a:r>
              <a:rPr lang="ru-RU" sz="5600" dirty="0" smtClean="0"/>
              <a:t>, айран, вареный рис - часто и понемногу. Категорически исключаются из пищи мясные продукты и фрукты.</a:t>
            </a:r>
          </a:p>
          <a:p>
            <a:r>
              <a:rPr lang="ru-RU" sz="5600" dirty="0" smtClean="0"/>
              <a:t>Профилактика острых кишечных инфекций включает в себя общие санитарно-гигиенические мероприятия. Ребенка, больного диареей изолируют от других детей, нельзя посещать ясли, производится дезинфекция. Обязательно соблюдается правило мыть руки до еды и после посещения туалетной комнаты. Соблюдать чистоту в квартире и местах общего пользования. Оберегать от мух пищевые продукты, не оставлять еду открытой, грязную посуду немедленно убирать и мыть, тщательно протирать обеденные столы после еды, держать всегда закрытыми ведра и бочки с мусором и кухонными отходами. Сейчас, в связи с экономическими трудностями, значительно расширенно лечение в домашних условиях, между тем практика показывает, что это не дает необходимого эффекта. И ребенок в тяжелом и крайне тяжелом состоянии поступает в стационар. Все это затрудняет лечение больного, иногда заканчивающееся летальным исходом. Чем раньше ребенка осмотрит педиатр, тем быстрее и успешнее будет лечение.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Паразиты животных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b="1" dirty="0" smtClean="0"/>
              <a:t>Простейшие животные паразиты</a:t>
            </a:r>
            <a:r>
              <a:rPr lang="ru-RU" sz="1600" dirty="0" smtClean="0"/>
              <a:t> — это одноклеточные организмы, по большей части столь мелки, что их можно спутать с бактериями. Они могут иметь оболочку или не иметь ее. В связи с этим форма тела у некоторых простейших бывает постоянной, у других она меняется. Некоторые простейшие неподвижны, другие же передвигаются с помощью псевдоподий, жгутиков или ресничек. Псевдоподии представляют собой временные протоплазматические выросты, которые характерны для простейших, лишенных оболочки, а жгутики и реснички являются постоянными органоидами простейших, имеющих оболочку. 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      Простейшие паразитируют в различных органах и могут поражать животных всех видов, а также человека. Локализуются они в крови или на слизистых оболочках, в мышцах, пищеварительных железах и т. д., а размножаются половым и бесполым путем. К таким простейшим, которые вызывают болезни, передающиеся от животных к человеку, относятся, например, </a:t>
            </a:r>
            <a:r>
              <a:rPr lang="ru-RU" sz="1600" dirty="0" err="1" smtClean="0"/>
              <a:t>Toxoplasma</a:t>
            </a:r>
            <a:r>
              <a:rPr lang="ru-RU" sz="1600" dirty="0" smtClean="0"/>
              <a:t> </a:t>
            </a:r>
            <a:r>
              <a:rPr lang="ru-RU" sz="1600" dirty="0" err="1" smtClean="0"/>
              <a:t>gondii</a:t>
            </a:r>
            <a:r>
              <a:rPr lang="ru-RU" sz="1600" dirty="0" smtClean="0"/>
              <a:t> — возбудитель токсоплазмоза, </a:t>
            </a:r>
            <a:r>
              <a:rPr lang="ru-RU" sz="1600" dirty="0" err="1" smtClean="0"/>
              <a:t>Leishma-nia</a:t>
            </a:r>
            <a:r>
              <a:rPr lang="ru-RU" sz="1600" dirty="0" smtClean="0"/>
              <a:t> </a:t>
            </a:r>
            <a:r>
              <a:rPr lang="ru-RU" sz="1600" dirty="0" err="1" smtClean="0"/>
              <a:t>Donovani</a:t>
            </a:r>
            <a:r>
              <a:rPr lang="ru-RU" sz="1600" dirty="0" smtClean="0"/>
              <a:t> — возбудитель лейшманиоза и </a:t>
            </a:r>
            <a:r>
              <a:rPr lang="ru-RU" sz="1600" dirty="0" err="1" smtClean="0"/>
              <a:t>Babesia</a:t>
            </a:r>
            <a:r>
              <a:rPr lang="ru-RU" sz="1600" dirty="0" smtClean="0"/>
              <a:t> </a:t>
            </a:r>
            <a:r>
              <a:rPr lang="ru-RU" sz="1600" dirty="0" err="1" smtClean="0"/>
              <a:t>bigeminum</a:t>
            </a:r>
            <a:r>
              <a:rPr lang="ru-RU" sz="1600" dirty="0" smtClean="0"/>
              <a:t>. Последняя вызывает бабезиоз или пироплазмоз у крупного рогатого скота, который, как доказано в последнее время, передается и человеку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357166"/>
            <a:ext cx="7498080" cy="4800600"/>
          </a:xfrm>
        </p:spPr>
        <p:txBody>
          <a:bodyPr>
            <a:normAutofit/>
          </a:bodyPr>
          <a:lstStyle/>
          <a:p>
            <a:r>
              <a:rPr lang="ru-RU" sz="1600" b="1" dirty="0" smtClean="0"/>
              <a:t>Гельминты</a:t>
            </a:r>
            <a:r>
              <a:rPr lang="ru-RU" sz="1600" dirty="0" smtClean="0"/>
              <a:t> — паразиты в виде паразитических червей, составляют другую категорию зоопаразитов, размеры которых различны, от нескольких миллиметров до нескольких метров. Они вызывают болезни, именуемые гельминтозами. Гельминты представлены тремя группами: трематодами, цестодами и нематодами. Трематоды имеют плоское в </a:t>
            </a:r>
            <a:r>
              <a:rPr lang="ru-RU" sz="1600" dirty="0" err="1" smtClean="0"/>
              <a:t>дорзовентральном</a:t>
            </a:r>
            <a:r>
              <a:rPr lang="ru-RU" sz="1600" dirty="0" smtClean="0"/>
              <a:t> направлении, несегментированное тело, более или менее продолговатой формы, напоминающее лист. Прикрепляются они с помощью присосок. Так, </a:t>
            </a:r>
            <a:r>
              <a:rPr lang="ru-RU" sz="1600" dirty="0" err="1" smtClean="0"/>
              <a:t>Fasciola</a:t>
            </a:r>
            <a:r>
              <a:rPr lang="ru-RU" sz="1600" dirty="0" smtClean="0"/>
              <a:t> </a:t>
            </a:r>
            <a:r>
              <a:rPr lang="ru-RU" sz="1600" dirty="0" err="1" smtClean="0"/>
              <a:t>hepa-tica</a:t>
            </a:r>
            <a:r>
              <a:rPr lang="ru-RU" sz="1600" dirty="0" smtClean="0"/>
              <a:t> (печеночная двуустка), достигающая 2—3 см в длину и 1 см в ширину, паразитирует в желчных протоках печени овец, крупного рогатого скота и коз и может передаваться человеку. </a:t>
            </a:r>
            <a:br>
              <a:rPr lang="ru-RU" sz="1600" dirty="0" smtClean="0"/>
            </a:br>
            <a:r>
              <a:rPr lang="ru-RU" sz="1600" dirty="0" smtClean="0"/>
              <a:t>  Взрослые формы цестод (</a:t>
            </a:r>
            <a:r>
              <a:rPr lang="ru-RU" sz="1600" dirty="0" err="1" smtClean="0"/>
              <a:t>тении</a:t>
            </a:r>
            <a:r>
              <a:rPr lang="ru-RU" sz="1600" dirty="0" smtClean="0"/>
              <a:t> или ленточные черви) паразитируют в кишечнике животных и человека, в личиночной же стадии они локализуются в различных органах млекопитающих, рыб, насекомых и др. Тело у них плоское, различной длины, состоящее из многих сегментов (члеников) — </a:t>
            </a:r>
            <a:r>
              <a:rPr lang="ru-RU" sz="1600" dirty="0" err="1" smtClean="0"/>
              <a:t>проглоттид</a:t>
            </a:r>
            <a:r>
              <a:rPr lang="ru-RU" sz="1600" dirty="0" smtClean="0"/>
              <a:t>, которые по мере удаления от головной части увеличиваются в длину и ширину</a:t>
            </a:r>
            <a:endParaRPr lang="ru-RU" sz="1600" dirty="0"/>
          </a:p>
        </p:txBody>
      </p:sp>
      <p:pic>
        <p:nvPicPr>
          <p:cNvPr id="4" name="Рисунок 3" descr="0_75b38_42c1b9fb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7554" y="4286256"/>
            <a:ext cx="3022830" cy="2286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357166"/>
            <a:ext cx="7498080" cy="4872038"/>
          </a:xfrm>
        </p:spPr>
        <p:txBody>
          <a:bodyPr>
            <a:normAutofit fontScale="475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ru-RU" sz="3400" b="1" dirty="0" smtClean="0"/>
              <a:t>Цестоды</a:t>
            </a:r>
            <a:r>
              <a:rPr lang="ru-RU" sz="3400" dirty="0" smtClean="0"/>
              <a:t> лишены органов пищеварения, кровообращения и дыхания, питаются они диффузию, используя явление, осмоса. Все особи обоеполые. Хорошо развитый половой аппарат, как мужской, так и женский, имеется в каждом сегменте. В этой группе много видов червей, передающихся от животных к человеку. Например, </a:t>
            </a:r>
            <a:r>
              <a:rPr lang="ru-RU" sz="3400" dirty="0" err="1" smtClean="0"/>
              <a:t>Taenia</a:t>
            </a:r>
            <a:r>
              <a:rPr lang="ru-RU" sz="3400" dirty="0" smtClean="0"/>
              <a:t> </a:t>
            </a:r>
            <a:r>
              <a:rPr lang="ru-RU" sz="3400" dirty="0" err="1" smtClean="0"/>
              <a:t>echinococcus</a:t>
            </a:r>
            <a:r>
              <a:rPr lang="ru-RU" sz="3400" dirty="0" smtClean="0"/>
              <a:t> (</a:t>
            </a:r>
            <a:r>
              <a:rPr lang="ru-RU" sz="3400" dirty="0" err="1" smtClean="0"/>
              <a:t>экинококк</a:t>
            </a:r>
            <a:r>
              <a:rPr lang="ru-RU" sz="3400" dirty="0" smtClean="0"/>
              <a:t>) длиной 2—5 мм паразитирует в кишечнике собак, а личиночная (пузырчатая) стадия в различных органах человека, жвачных и животных других видов; </a:t>
            </a:r>
            <a:r>
              <a:rPr lang="ru-RU" sz="3400" dirty="0" err="1" smtClean="0"/>
              <a:t>Taenia</a:t>
            </a:r>
            <a:r>
              <a:rPr lang="ru-RU" sz="3400" dirty="0" smtClean="0"/>
              <a:t> </a:t>
            </a:r>
            <a:r>
              <a:rPr lang="ru-RU" sz="3400" dirty="0" err="1" smtClean="0"/>
              <a:t>solium</a:t>
            </a:r>
            <a:r>
              <a:rPr lang="ru-RU" sz="3400" dirty="0" smtClean="0"/>
              <a:t> (вооруженный цепень) длиной 3—5 м во взрослой стадии паразитирует в кишечнике человека, в личиночной стадии — в мышцах свиньи; человек заражается, потребляя пораженное мясо свиньи после недостаточной термической обработки. </a:t>
            </a:r>
            <a:br>
              <a:rPr lang="ru-RU" sz="3400" dirty="0" smtClean="0"/>
            </a:br>
            <a:r>
              <a:rPr lang="ru-RU" sz="3400" dirty="0" smtClean="0"/>
              <a:t>  </a:t>
            </a:r>
          </a:p>
          <a:p>
            <a:pPr>
              <a:buFont typeface="Arial" pitchFamily="34" charset="0"/>
              <a:buChar char="•"/>
            </a:pPr>
            <a:r>
              <a:rPr lang="ru-RU" sz="3400" b="1" dirty="0" smtClean="0"/>
              <a:t>Нематоды</a:t>
            </a:r>
            <a:r>
              <a:rPr lang="ru-RU" sz="3400" dirty="0" smtClean="0"/>
              <a:t> — животные паразиты в виде круглых червей, имеют тело цилиндрической формы, нерасчлененное, вытянутое и утончающееся к концам. Они раздельнополы, отсюда и их четко выраженный половой диморфизм. Например, у </a:t>
            </a:r>
            <a:r>
              <a:rPr lang="ru-RU" sz="3400" dirty="0" err="1" smtClean="0"/>
              <a:t>Trichinella</a:t>
            </a:r>
            <a:r>
              <a:rPr lang="ru-RU" sz="3400" dirty="0" smtClean="0"/>
              <a:t> </a:t>
            </a:r>
            <a:r>
              <a:rPr lang="ru-RU" sz="3400" dirty="0" err="1" smtClean="0"/>
              <a:t>spiralis</a:t>
            </a:r>
            <a:r>
              <a:rPr lang="ru-RU" sz="3400" dirty="0" smtClean="0"/>
              <a:t> мужская особь имеет длину 1,5 мм, женская — 3,4 мм. Взрослая форма паразитирует в кишечнике животных разных видов и человека, а личинки, отличающиеся микроскопическими размерами, в поперечнополосатой мускулатуре особей того же вида. Человек заражается, потребляя пораженное личинками мясо свиней, не подвергшееся достаточной термической обработке. </a:t>
            </a:r>
            <a:br>
              <a:rPr lang="ru-RU" sz="34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500042"/>
            <a:ext cx="7498080" cy="4800600"/>
          </a:xfrm>
        </p:spPr>
        <p:txBody>
          <a:bodyPr>
            <a:normAutofit/>
          </a:bodyPr>
          <a:lstStyle/>
          <a:p>
            <a:r>
              <a:rPr lang="ru-RU" sz="1600" b="1" dirty="0" smtClean="0"/>
              <a:t>Членистоногие</a:t>
            </a:r>
            <a:r>
              <a:rPr lang="ru-RU" sz="1600" dirty="0" smtClean="0"/>
              <a:t> животные паразиты — это различные насекомые, клещи, комары, которые могут служить переносчиками или промежуточными хозяевами различных патогенных возбудителей; выступать в роли эктопаразитов или собственно некоторых специфических болезней. Из членистоногих укажем на семейство клещей </a:t>
            </a:r>
            <a:r>
              <a:rPr lang="ru-RU" sz="1600" dirty="0" err="1" smtClean="0"/>
              <a:t>Ixo-didae</a:t>
            </a:r>
            <a:r>
              <a:rPr lang="ru-RU" sz="1600" dirty="0" smtClean="0"/>
              <a:t> (иксодовые), к которому относятся разные виды клещей. </a:t>
            </a:r>
            <a:br>
              <a:rPr lang="ru-RU" sz="1600" dirty="0" smtClean="0"/>
            </a:br>
            <a:r>
              <a:rPr lang="ru-RU" sz="1600" dirty="0" smtClean="0"/>
              <a:t>Например, </a:t>
            </a:r>
            <a:r>
              <a:rPr lang="ru-RU" sz="1600" dirty="0" err="1" smtClean="0"/>
              <a:t>Ixodes</a:t>
            </a:r>
            <a:r>
              <a:rPr lang="ru-RU" sz="1600" dirty="0" smtClean="0"/>
              <a:t> </a:t>
            </a:r>
            <a:r>
              <a:rPr lang="ru-RU" sz="1600" dirty="0" err="1" smtClean="0"/>
              <a:t>ricinus</a:t>
            </a:r>
            <a:r>
              <a:rPr lang="ru-RU" sz="1600" dirty="0" smtClean="0"/>
              <a:t> является переносчиком бабезиоза крупного рогатого скота, клещ </a:t>
            </a:r>
            <a:r>
              <a:rPr lang="ru-RU" sz="1600" dirty="0" err="1" smtClean="0"/>
              <a:t>Rhipi-cephalus</a:t>
            </a:r>
            <a:r>
              <a:rPr lang="ru-RU" sz="1600" dirty="0" smtClean="0"/>
              <a:t> </a:t>
            </a:r>
            <a:r>
              <a:rPr lang="ru-RU" sz="1600" dirty="0" err="1" smtClean="0"/>
              <a:t>sanguineus</a:t>
            </a:r>
            <a:r>
              <a:rPr lang="ru-RU" sz="1600" dirty="0" smtClean="0"/>
              <a:t> передает человеку </a:t>
            </a:r>
            <a:r>
              <a:rPr lang="ru-RU" sz="1600" dirty="0" err="1" smtClean="0"/>
              <a:t>Rickettsia</a:t>
            </a:r>
            <a:r>
              <a:rPr lang="ru-RU" sz="1600" dirty="0" smtClean="0"/>
              <a:t> </a:t>
            </a:r>
            <a:r>
              <a:rPr lang="ru-RU" sz="1600" dirty="0" err="1" smtClean="0"/>
              <a:t>co-nori</a:t>
            </a:r>
            <a:r>
              <a:rPr lang="ru-RU" sz="1600" dirty="0" smtClean="0"/>
              <a:t> — возбудителя марсельской лихорадки. Семейство </a:t>
            </a:r>
            <a:r>
              <a:rPr lang="ru-RU" sz="1600" dirty="0" err="1" smtClean="0"/>
              <a:t>Sarcoptidae</a:t>
            </a:r>
            <a:r>
              <a:rPr lang="ru-RU" sz="1600" dirty="0" smtClean="0"/>
              <a:t> включает разных паразитов. размером от 3 до 400 мкм, вызывающих чесотку у человека и животных различных видов. Паразиты живут на поверхности кожи или во внутрикожных ходах, в которые проникают главным образом женские особи для отложения яиц. Другие членистоногие относятся к семействам </a:t>
            </a:r>
            <a:r>
              <a:rPr lang="ru-RU" sz="1600" dirty="0" err="1" smtClean="0"/>
              <a:t>Pediculidae</a:t>
            </a:r>
            <a:r>
              <a:rPr lang="ru-RU" sz="1600" dirty="0" smtClean="0"/>
              <a:t> (разные виды вшей), </a:t>
            </a:r>
            <a:r>
              <a:rPr lang="ru-RU" sz="1600" dirty="0" err="1" smtClean="0"/>
              <a:t>Pulicidae</a:t>
            </a:r>
            <a:r>
              <a:rPr lang="ru-RU" sz="1600" dirty="0" smtClean="0"/>
              <a:t> (разные виды блох) и </a:t>
            </a:r>
            <a:r>
              <a:rPr lang="ru-RU" sz="1600" dirty="0" err="1" smtClean="0"/>
              <a:t>Culicidae</a:t>
            </a:r>
            <a:r>
              <a:rPr lang="ru-RU" sz="1600" dirty="0" smtClean="0"/>
              <a:t> (комары).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49</TotalTime>
  <Words>1059</Words>
  <Application>Microsoft Office PowerPoint</Application>
  <PresentationFormat>Экран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Значение личной гигиены</vt:lpstr>
      <vt:lpstr>Презентация PowerPoint</vt:lpstr>
      <vt:lpstr>Презентация PowerPoint</vt:lpstr>
      <vt:lpstr>Желудочно-кишечные заболевания</vt:lpstr>
      <vt:lpstr>Презентация PowerPoint</vt:lpstr>
      <vt:lpstr>Паразиты животных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Значение личной гигиены</dc:title>
  <dc:creator>52</dc:creator>
  <cp:lastModifiedBy>Admin</cp:lastModifiedBy>
  <cp:revision>7</cp:revision>
  <dcterms:created xsi:type="dcterms:W3CDTF">2012-05-29T05:01:02Z</dcterms:created>
  <dcterms:modified xsi:type="dcterms:W3CDTF">2012-10-23T09:55:56Z</dcterms:modified>
</cp:coreProperties>
</file>