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5"/>
  </p:notesMasterIdLst>
  <p:handoutMasterIdLst>
    <p:handoutMasterId r:id="rId16"/>
  </p:handoutMasterIdLst>
  <p:sldIdLst>
    <p:sldId id="256" r:id="rId2"/>
    <p:sldId id="257" r:id="rId3"/>
    <p:sldId id="259" r:id="rId4"/>
    <p:sldId id="268" r:id="rId5"/>
    <p:sldId id="266" r:id="rId6"/>
    <p:sldId id="269" r:id="rId7"/>
    <p:sldId id="260" r:id="rId8"/>
    <p:sldId id="261" r:id="rId9"/>
    <p:sldId id="262" r:id="rId10"/>
    <p:sldId id="263" r:id="rId11"/>
    <p:sldId id="264" r:id="rId12"/>
    <p:sldId id="265" r:id="rId13"/>
    <p:sldId id="26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9" d="100"/>
          <a:sy n="49" d="100"/>
        </p:scale>
        <p:origin x="-69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6" d="100"/>
          <a:sy n="56" d="100"/>
        </p:scale>
        <p:origin x="-2628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3F1D6D-F38A-4B24-8D72-C06558638EB8}" type="datetimeFigureOut">
              <a:rPr lang="ru-RU" smtClean="0"/>
              <a:pPr/>
              <a:t>28.08.2014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0A9C60-4BD5-4927-A4E2-CFCBCFEE3CB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D39F2C-3F4C-4DA2-9B93-F06E7B4BB7A4}" type="datetimeFigureOut">
              <a:rPr lang="ru-RU" smtClean="0"/>
              <a:pPr/>
              <a:t>28.08.2014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237522-7DB2-4C31-80D6-545B718C06D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1C889-9170-4755-A8DA-1DA13030D9DD}" type="datetimeFigureOut">
              <a:rPr lang="ru-RU" smtClean="0"/>
              <a:pPr/>
              <a:t>28.08.2014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4764B-C100-432C-8960-933E0A0262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1C889-9170-4755-A8DA-1DA13030D9DD}" type="datetimeFigureOut">
              <a:rPr lang="ru-RU" smtClean="0"/>
              <a:pPr/>
              <a:t>28.08.2014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4764B-C100-432C-8960-933E0A0262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1C889-9170-4755-A8DA-1DA13030D9DD}" type="datetimeFigureOut">
              <a:rPr lang="ru-RU" smtClean="0"/>
              <a:pPr/>
              <a:t>28.08.2014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4764B-C100-432C-8960-933E0A0262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1C889-9170-4755-A8DA-1DA13030D9DD}" type="datetimeFigureOut">
              <a:rPr lang="ru-RU" smtClean="0"/>
              <a:pPr/>
              <a:t>28.08.2014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4764B-C100-432C-8960-933E0A0262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1C889-9170-4755-A8DA-1DA13030D9DD}" type="datetimeFigureOut">
              <a:rPr lang="ru-RU" smtClean="0"/>
              <a:pPr/>
              <a:t>28.08.2014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4764B-C100-432C-8960-933E0A0262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1C889-9170-4755-A8DA-1DA13030D9DD}" type="datetimeFigureOut">
              <a:rPr lang="ru-RU" smtClean="0"/>
              <a:pPr/>
              <a:t>28.08.2014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4764B-C100-432C-8960-933E0A0262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1C889-9170-4755-A8DA-1DA13030D9DD}" type="datetimeFigureOut">
              <a:rPr lang="ru-RU" smtClean="0"/>
              <a:pPr/>
              <a:t>28.08.2014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4764B-C100-432C-8960-933E0A0262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1C889-9170-4755-A8DA-1DA13030D9DD}" type="datetimeFigureOut">
              <a:rPr lang="ru-RU" smtClean="0"/>
              <a:pPr/>
              <a:t>28.08.2014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4764B-C100-432C-8960-933E0A0262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1C889-9170-4755-A8DA-1DA13030D9DD}" type="datetimeFigureOut">
              <a:rPr lang="ru-RU" smtClean="0"/>
              <a:pPr/>
              <a:t>28.08.2014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4764B-C100-432C-8960-933E0A0262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1C889-9170-4755-A8DA-1DA13030D9DD}" type="datetimeFigureOut">
              <a:rPr lang="ru-RU" smtClean="0"/>
              <a:pPr/>
              <a:t>28.08.2014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4764B-C100-432C-8960-933E0A0262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1C889-9170-4755-A8DA-1DA13030D9DD}" type="datetimeFigureOut">
              <a:rPr lang="ru-RU" smtClean="0"/>
              <a:pPr/>
              <a:t>28.08.2014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9B4764B-C100-432C-8960-933E0A02629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E71C889-9170-4755-A8DA-1DA13030D9DD}" type="datetimeFigureOut">
              <a:rPr lang="ru-RU" smtClean="0"/>
              <a:pPr/>
              <a:t>28.08.2014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9B4764B-C100-432C-8960-933E0A026291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err="1" smtClean="0"/>
              <a:t>Здоровьесберегающие</a:t>
            </a:r>
            <a:r>
              <a:rPr lang="ru-RU" dirty="0" smtClean="0"/>
              <a:t> технологии на уроках музыки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endParaRPr lang="ru-RU" dirty="0" smtClean="0"/>
          </a:p>
          <a:p>
            <a:r>
              <a:rPr lang="ru-RU" dirty="0" smtClean="0"/>
              <a:t>Учитель </a:t>
            </a:r>
            <a:r>
              <a:rPr lang="ru-RU" dirty="0" err="1" smtClean="0"/>
              <a:t>Давыдовкого</a:t>
            </a:r>
            <a:r>
              <a:rPr lang="ru-RU" dirty="0" smtClean="0"/>
              <a:t> филиала </a:t>
            </a:r>
          </a:p>
          <a:p>
            <a:r>
              <a:rPr lang="ru-RU" dirty="0" err="1" smtClean="0"/>
              <a:t>Устьинской</a:t>
            </a:r>
            <a:r>
              <a:rPr lang="ru-RU" dirty="0" smtClean="0"/>
              <a:t> СОШ</a:t>
            </a:r>
          </a:p>
          <a:p>
            <a:r>
              <a:rPr lang="ru-RU" dirty="0" smtClean="0"/>
              <a:t>Хандожко Наталья Николаевна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79621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Реализация </a:t>
            </a:r>
            <a:r>
              <a:rPr lang="ru-RU" sz="4000" b="1" dirty="0" err="1" smtClean="0">
                <a:solidFill>
                  <a:srgbClr val="FF0000"/>
                </a:solidFill>
              </a:rPr>
              <a:t>здоровьесберегающих</a:t>
            </a:r>
            <a:r>
              <a:rPr lang="ru-RU" sz="4000" b="1" dirty="0" smtClean="0">
                <a:solidFill>
                  <a:srgbClr val="FF0000"/>
                </a:solidFill>
              </a:rPr>
              <a:t> технологий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357554" y="2500306"/>
            <a:ext cx="5329246" cy="3824294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sz="2400" b="1" i="1" dirty="0" smtClean="0"/>
              <a:t>Зависит от многих составляющих: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b="1" dirty="0" smtClean="0">
                <a:solidFill>
                  <a:srgbClr val="0070C0"/>
                </a:solidFill>
              </a:rPr>
              <a:t>активного участия в этом процессе самих учащихся;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b="1" dirty="0" smtClean="0">
                <a:solidFill>
                  <a:srgbClr val="0070C0"/>
                </a:solidFill>
              </a:rPr>
              <a:t> создание </a:t>
            </a:r>
            <a:r>
              <a:rPr lang="ru-RU" b="1" dirty="0" err="1" smtClean="0">
                <a:solidFill>
                  <a:srgbClr val="0070C0"/>
                </a:solidFill>
              </a:rPr>
              <a:t>здоровьесберегающей</a:t>
            </a:r>
            <a:r>
              <a:rPr lang="ru-RU" b="1" dirty="0" smtClean="0">
                <a:solidFill>
                  <a:srgbClr val="0070C0"/>
                </a:solidFill>
              </a:rPr>
              <a:t> среды;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b="1" dirty="0" smtClean="0">
                <a:solidFill>
                  <a:srgbClr val="0070C0"/>
                </a:solidFill>
              </a:rPr>
              <a:t> высокой профессиональной компетентности и грамотности педагогов;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b="1" dirty="0" smtClean="0">
                <a:solidFill>
                  <a:srgbClr val="0070C0"/>
                </a:solidFill>
              </a:rPr>
              <a:t> планомерной работы с родителями;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b="1" dirty="0" smtClean="0">
                <a:solidFill>
                  <a:srgbClr val="0070C0"/>
                </a:solidFill>
              </a:rPr>
              <a:t> тесного взаимодействия с социально-культурной сферой.</a:t>
            </a:r>
          </a:p>
          <a:p>
            <a:endParaRPr lang="ru-RU" dirty="0"/>
          </a:p>
        </p:txBody>
      </p:sp>
      <p:pic>
        <p:nvPicPr>
          <p:cNvPr id="5" name="Содержимое 4" descr="sun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2857496"/>
            <a:ext cx="3005165" cy="3357586"/>
          </a:xfrm>
          <a:prstGeom prst="rect">
            <a:avLst/>
          </a:prstGeom>
          <a:ln w="57150">
            <a:solidFill>
              <a:schemeClr val="accent5">
                <a:lumMod val="75000"/>
              </a:schemeClr>
            </a:solidFill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Результаты музыкально-оздоровительной работы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b="1" dirty="0" smtClean="0">
                <a:solidFill>
                  <a:srgbClr val="0070C0"/>
                </a:solidFill>
              </a:rPr>
              <a:t>Повышение уровня развития музыкальных и творческих способностей детей;</a:t>
            </a:r>
          </a:p>
          <a:p>
            <a:pPr lvl="0"/>
            <a:r>
              <a:rPr lang="ru-RU" b="1" dirty="0" smtClean="0">
                <a:solidFill>
                  <a:srgbClr val="0070C0"/>
                </a:solidFill>
              </a:rPr>
              <a:t>Стабильность эмоционального благополучия каждого ученика;</a:t>
            </a:r>
          </a:p>
          <a:p>
            <a:pPr lvl="0"/>
            <a:r>
              <a:rPr lang="ru-RU" b="1" dirty="0" smtClean="0">
                <a:solidFill>
                  <a:srgbClr val="0070C0"/>
                </a:solidFill>
              </a:rPr>
              <a:t>Повышение уровня речевого развития;</a:t>
            </a:r>
          </a:p>
          <a:p>
            <a:pPr lvl="0"/>
            <a:r>
              <a:rPr lang="ru-RU" b="1" dirty="0" smtClean="0">
                <a:solidFill>
                  <a:srgbClr val="0070C0"/>
                </a:solidFill>
              </a:rPr>
              <a:t>Снижение уровня заболеваемости;</a:t>
            </a:r>
          </a:p>
          <a:p>
            <a:pPr lvl="0"/>
            <a:r>
              <a:rPr lang="ru-RU" b="1" dirty="0" smtClean="0">
                <a:solidFill>
                  <a:srgbClr val="0070C0"/>
                </a:solidFill>
              </a:rPr>
              <a:t>Стабильность физической и умственной работоспособности во всех сезонах года, не зависимо от погоды.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Clr>
                <a:schemeClr val="accent2"/>
              </a:buClr>
              <a:buFont typeface="Wingdings" pitchFamily="2" charset="2"/>
              <a:buChar char="ü"/>
              <a:defRPr/>
            </a:pPr>
            <a:r>
              <a:rPr lang="ru-RU" kern="0" dirty="0" smtClean="0">
                <a:solidFill>
                  <a:schemeClr val="accent2"/>
                </a:solidFill>
              </a:rPr>
              <a:t>Здоровым </a:t>
            </a:r>
            <a:r>
              <a:rPr lang="ru-RU" kern="0" dirty="0" smtClean="0">
                <a:solidFill>
                  <a:schemeClr val="folHlink"/>
                </a:solidFill>
              </a:rPr>
              <a:t>может считаться человек, который отличается </a:t>
            </a:r>
            <a:r>
              <a:rPr lang="ru-RU" kern="0" dirty="0" smtClean="0">
                <a:solidFill>
                  <a:srgbClr val="9900CC"/>
                </a:solidFill>
              </a:rPr>
              <a:t>гармоническим развитием</a:t>
            </a:r>
            <a:r>
              <a:rPr lang="ru-RU" kern="0" dirty="0" smtClean="0">
                <a:solidFill>
                  <a:schemeClr val="folHlink"/>
                </a:solidFill>
              </a:rPr>
              <a:t> и </a:t>
            </a:r>
            <a:r>
              <a:rPr lang="ru-RU" kern="0" dirty="0" smtClean="0">
                <a:solidFill>
                  <a:srgbClr val="008000"/>
                </a:solidFill>
              </a:rPr>
              <a:t>хорошо адаптирован к окружающей</a:t>
            </a:r>
            <a:r>
              <a:rPr lang="ru-RU" kern="0" dirty="0" smtClean="0">
                <a:solidFill>
                  <a:schemeClr val="folHlink"/>
                </a:solidFill>
              </a:rPr>
              <a:t> </a:t>
            </a:r>
            <a:r>
              <a:rPr lang="ru-RU" kern="0" dirty="0" smtClean="0">
                <a:solidFill>
                  <a:srgbClr val="009900"/>
                </a:solidFill>
              </a:rPr>
              <a:t>его физической </a:t>
            </a:r>
            <a:r>
              <a:rPr lang="ru-RU" kern="0" dirty="0" smtClean="0">
                <a:solidFill>
                  <a:srgbClr val="000066"/>
                </a:solidFill>
              </a:rPr>
              <a:t>и социальной среде.</a:t>
            </a:r>
          </a:p>
          <a:p>
            <a:pPr>
              <a:buClr>
                <a:schemeClr val="accent2"/>
              </a:buClr>
              <a:buFont typeface="Wingdings" pitchFamily="2" charset="2"/>
              <a:buChar char="ü"/>
              <a:defRPr/>
            </a:pPr>
            <a:r>
              <a:rPr lang="ru-RU" kern="0" dirty="0" smtClean="0">
                <a:solidFill>
                  <a:schemeClr val="accent2"/>
                </a:solidFill>
              </a:rPr>
              <a:t>Здоровье</a:t>
            </a:r>
            <a:r>
              <a:rPr lang="ru-RU" kern="0" dirty="0" smtClean="0">
                <a:solidFill>
                  <a:schemeClr val="folHlink"/>
                </a:solidFill>
              </a:rPr>
              <a:t> не означает просто отсутствие болезней: </a:t>
            </a:r>
            <a:r>
              <a:rPr lang="ru-RU" kern="0" dirty="0" smtClean="0">
                <a:solidFill>
                  <a:srgbClr val="9900CC"/>
                </a:solidFill>
              </a:rPr>
              <a:t>это нечто положительное, это жизнерадостное и охотное выполнение обязанностей, которые жизнь возлагает на человека»	</a:t>
            </a:r>
          </a:p>
          <a:p>
            <a:pPr algn="ctr">
              <a:buClr>
                <a:schemeClr val="accent2"/>
              </a:buClr>
              <a:buNone/>
              <a:defRPr/>
            </a:pPr>
            <a:r>
              <a:rPr lang="ru-RU" kern="0" dirty="0" smtClean="0">
                <a:solidFill>
                  <a:srgbClr val="9900CC"/>
                </a:solidFill>
              </a:rPr>
              <a:t>                  </a:t>
            </a:r>
            <a:r>
              <a:rPr lang="ru-RU" kern="0" dirty="0" smtClean="0">
                <a:solidFill>
                  <a:srgbClr val="993300"/>
                </a:solidFill>
              </a:rPr>
              <a:t>Г. </a:t>
            </a:r>
            <a:r>
              <a:rPr lang="ru-RU" kern="0" dirty="0" err="1" smtClean="0">
                <a:solidFill>
                  <a:srgbClr val="993300"/>
                </a:solidFill>
              </a:rPr>
              <a:t>Сигерист</a:t>
            </a:r>
            <a:endParaRPr lang="ru-RU" kern="0" dirty="0" smtClean="0">
              <a:solidFill>
                <a:srgbClr val="993300"/>
              </a:solidFill>
            </a:endParaRPr>
          </a:p>
          <a:p>
            <a:pPr lvl="1">
              <a:lnSpc>
                <a:spcPct val="80000"/>
              </a:lnSpc>
              <a:buClr>
                <a:schemeClr val="accent2"/>
              </a:buClr>
              <a:buFont typeface="Wingdings" pitchFamily="2" charset="2"/>
              <a:buChar char="ü"/>
              <a:defRPr/>
            </a:pPr>
            <a:r>
              <a:rPr lang="ru-RU" sz="2000" b="1" kern="0" dirty="0" smtClean="0">
                <a:solidFill>
                  <a:schemeClr val="bg2"/>
                </a:solidFill>
              </a:rPr>
              <a:t> </a:t>
            </a:r>
            <a:r>
              <a:rPr lang="ru-RU" sz="2000" b="1" kern="0" dirty="0" smtClean="0">
                <a:solidFill>
                  <a:schemeClr val="folHlink"/>
                </a:solidFill>
              </a:rPr>
              <a:t>«</a:t>
            </a:r>
            <a:r>
              <a:rPr lang="ru-RU" sz="2000" b="1" kern="0" dirty="0" smtClean="0">
                <a:solidFill>
                  <a:schemeClr val="accent2"/>
                </a:solidFill>
              </a:rPr>
              <a:t>Здоровье</a:t>
            </a:r>
            <a:r>
              <a:rPr lang="ru-RU" sz="2000" b="1" kern="0" dirty="0" smtClean="0"/>
              <a:t> </a:t>
            </a:r>
            <a:r>
              <a:rPr lang="ru-RU" sz="2000" b="1" kern="0" dirty="0" smtClean="0">
                <a:solidFill>
                  <a:schemeClr val="folHlink"/>
                </a:solidFill>
              </a:rPr>
              <a:t>– это состояние  полного</a:t>
            </a:r>
            <a:r>
              <a:rPr lang="ru-RU" sz="2000" b="1" kern="0" dirty="0" smtClean="0"/>
              <a:t> </a:t>
            </a:r>
            <a:r>
              <a:rPr lang="ru-RU" sz="2000" b="1" kern="0" dirty="0" smtClean="0">
                <a:solidFill>
                  <a:srgbClr val="9900CC"/>
                </a:solidFill>
              </a:rPr>
              <a:t>физического</a:t>
            </a:r>
            <a:r>
              <a:rPr lang="ru-RU" sz="2000" b="1" kern="0" dirty="0" smtClean="0"/>
              <a:t>, </a:t>
            </a:r>
            <a:r>
              <a:rPr lang="ru-RU" sz="2000" b="1" kern="0" dirty="0" smtClean="0">
                <a:solidFill>
                  <a:srgbClr val="008000"/>
                </a:solidFill>
              </a:rPr>
              <a:t>душевного</a:t>
            </a:r>
            <a:r>
              <a:rPr lang="ru-RU" sz="2000" b="1" kern="0" dirty="0" smtClean="0"/>
              <a:t> и </a:t>
            </a:r>
            <a:r>
              <a:rPr lang="ru-RU" sz="2000" b="1" kern="0" dirty="0" smtClean="0">
                <a:solidFill>
                  <a:schemeClr val="hlink"/>
                </a:solidFill>
              </a:rPr>
              <a:t>социального</a:t>
            </a:r>
            <a:r>
              <a:rPr lang="ru-RU" sz="2000" b="1" kern="0" dirty="0" smtClean="0">
                <a:solidFill>
                  <a:schemeClr val="folHlink"/>
                </a:solidFill>
              </a:rPr>
              <a:t> </a:t>
            </a:r>
            <a:r>
              <a:rPr lang="ru-RU" sz="2000" b="1" kern="0" dirty="0" smtClean="0">
                <a:solidFill>
                  <a:srgbClr val="FF33CC"/>
                </a:solidFill>
              </a:rPr>
              <a:t>благополучия,</a:t>
            </a:r>
            <a:r>
              <a:rPr lang="ru-RU" sz="2000" b="1" kern="0" dirty="0" smtClean="0"/>
              <a:t> </a:t>
            </a:r>
            <a:r>
              <a:rPr lang="ru-RU" sz="2000" b="1" kern="0" dirty="0" smtClean="0">
                <a:solidFill>
                  <a:srgbClr val="000066"/>
                </a:solidFill>
              </a:rPr>
              <a:t>а не только отсутствие болезней или физических недостатков».</a:t>
            </a:r>
          </a:p>
          <a:p>
            <a:pPr>
              <a:lnSpc>
                <a:spcPct val="80000"/>
              </a:lnSpc>
              <a:buClr>
                <a:schemeClr val="accent2"/>
              </a:buClr>
              <a:buNone/>
              <a:defRPr/>
            </a:pPr>
            <a:r>
              <a:rPr lang="ru-RU" sz="2000" kern="0" dirty="0" smtClean="0"/>
              <a:t>                                             </a:t>
            </a:r>
          </a:p>
          <a:p>
            <a:pPr algn="r">
              <a:lnSpc>
                <a:spcPct val="80000"/>
              </a:lnSpc>
              <a:buClr>
                <a:schemeClr val="accent2"/>
              </a:buClr>
              <a:buNone/>
              <a:defRPr/>
            </a:pPr>
            <a:r>
              <a:rPr lang="ru-RU" sz="2000" kern="0" dirty="0" smtClean="0">
                <a:solidFill>
                  <a:srgbClr val="993300"/>
                </a:solidFill>
              </a:rPr>
              <a:t>          Всемирная  организация  здравоохранения</a:t>
            </a: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http://900igr.net/kartinki/doshkolnoe-obrazovanie/Teatr-detjam/044-Ritmoplastika.html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err="1" smtClean="0"/>
              <a:t>Здоровьесберегающие</a:t>
            </a:r>
            <a:r>
              <a:rPr lang="ru-RU" dirty="0" smtClean="0"/>
              <a:t> технологии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tx2">
                    <a:lumMod val="75000"/>
                  </a:schemeClr>
                </a:solidFill>
              </a:rPr>
              <a:t>Это система мер, направленных на улучшение здоровья участников образовательного процесса.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357430"/>
            <a:ext cx="8186766" cy="3967170"/>
          </a:xfrm>
        </p:spPr>
        <p:txBody>
          <a:bodyPr/>
          <a:lstStyle/>
          <a:p>
            <a:r>
              <a:rPr lang="ru-RU" sz="2800" b="1" i="1" dirty="0" smtClean="0">
                <a:solidFill>
                  <a:schemeClr val="accent1">
                    <a:lumMod val="50000"/>
                  </a:schemeClr>
                </a:solidFill>
              </a:rPr>
              <a:t>Речевые упражнения;</a:t>
            </a:r>
          </a:p>
          <a:p>
            <a:r>
              <a:rPr lang="ru-RU" sz="2800" b="1" i="1" dirty="0" smtClean="0">
                <a:solidFill>
                  <a:schemeClr val="accent1">
                    <a:lumMod val="50000"/>
                  </a:schemeClr>
                </a:solidFill>
              </a:rPr>
              <a:t>Дыхательные упражнения;</a:t>
            </a:r>
          </a:p>
          <a:p>
            <a:r>
              <a:rPr lang="ru-RU" sz="2800" b="1" i="1" dirty="0" smtClean="0">
                <a:solidFill>
                  <a:schemeClr val="accent1">
                    <a:lumMod val="50000"/>
                  </a:schemeClr>
                </a:solidFill>
              </a:rPr>
              <a:t>Двигательные упражнения,</a:t>
            </a:r>
          </a:p>
          <a:p>
            <a:pPr>
              <a:buNone/>
            </a:pPr>
            <a:r>
              <a:rPr lang="ru-RU" sz="2800" b="1" i="1" dirty="0" smtClean="0">
                <a:solidFill>
                  <a:schemeClr val="accent1">
                    <a:lumMod val="50000"/>
                  </a:schemeClr>
                </a:solidFill>
              </a:rPr>
              <a:t>  ритмопластика;</a:t>
            </a:r>
          </a:p>
          <a:p>
            <a:r>
              <a:rPr lang="ru-RU" sz="2800" b="1" i="1" dirty="0" smtClean="0">
                <a:solidFill>
                  <a:schemeClr val="accent1">
                    <a:lumMod val="50000"/>
                  </a:schemeClr>
                </a:solidFill>
              </a:rPr>
              <a:t>Пение;</a:t>
            </a:r>
          </a:p>
          <a:p>
            <a:r>
              <a:rPr lang="ru-RU" sz="2800" b="1" i="1" dirty="0" smtClean="0">
                <a:solidFill>
                  <a:schemeClr val="accent1">
                    <a:lumMod val="50000"/>
                  </a:schemeClr>
                </a:solidFill>
              </a:rPr>
              <a:t>Восприятие музыки</a:t>
            </a:r>
          </a:p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704088"/>
            <a:ext cx="8286808" cy="136759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90000"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Виды музыкальной деятельности, помогающие </a:t>
            </a:r>
            <a:r>
              <a:rPr lang="ru-RU" sz="3200" b="1" dirty="0" err="1" smtClean="0">
                <a:solidFill>
                  <a:srgbClr val="FF0000"/>
                </a:solidFill>
              </a:rPr>
              <a:t>здоровьесбережению</a:t>
            </a:r>
            <a:r>
              <a:rPr lang="ru-RU" sz="3200" b="1" dirty="0" smtClean="0">
                <a:solidFill>
                  <a:srgbClr val="FF0000"/>
                </a:solidFill>
              </a:rPr>
              <a:t> учащихся: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dirty="0" smtClean="0"/>
              <a:t>Речевые упражнения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35480"/>
            <a:ext cx="3186106" cy="1136330"/>
          </a:xfrm>
          <a:prstGeom prst="foldedCorner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sz="2000" i="1" dirty="0" smtClean="0">
                <a:solidFill>
                  <a:schemeClr val="tx1"/>
                </a:solidFill>
              </a:rPr>
              <a:t>По отношению к музыке означает прежде всего ритмическую и темброво-звуковую тренировку.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Загнутый угол 3"/>
          <p:cNvSpPr/>
          <p:nvPr/>
        </p:nvSpPr>
        <p:spPr>
          <a:xfrm>
            <a:off x="4143372" y="2000240"/>
            <a:ext cx="4572000" cy="2093655"/>
          </a:xfrm>
          <a:prstGeom prst="foldedCorner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i="1" dirty="0" smtClean="0"/>
              <a:t>Речевое упражнение служит также эффективным средством развития интонационного слуха, оно наиболее доступное и первейшее средство для развития предпосылок умения импровизировать. </a:t>
            </a:r>
            <a:endParaRPr lang="ru-RU" i="1" dirty="0"/>
          </a:p>
        </p:txBody>
      </p:sp>
      <p:sp>
        <p:nvSpPr>
          <p:cNvPr id="5" name="Загнутый угол 4"/>
          <p:cNvSpPr/>
          <p:nvPr/>
        </p:nvSpPr>
        <p:spPr>
          <a:xfrm>
            <a:off x="3428992" y="4143381"/>
            <a:ext cx="4643470" cy="2754809"/>
          </a:xfrm>
          <a:prstGeom prst="foldedCorner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i="1" dirty="0" smtClean="0"/>
              <a:t>Виды речевых упражнений: имитации «эхо», игры-диалоги; артикуляционные, фонематические игры; упражнения с сопровождением «звучащих жестов», упражнения с сопровождением детских музыкальных инструментов, двигательно-речевые и коммуникативные игры.</a:t>
            </a:r>
            <a:endParaRPr lang="ru-RU" i="1" dirty="0"/>
          </a:p>
        </p:txBody>
      </p:sp>
      <p:pic>
        <p:nvPicPr>
          <p:cNvPr id="2050" name="Picture 2" descr="D:\фото\Images\09112012(00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714752"/>
            <a:ext cx="3214710" cy="27289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Двигательные упражнения, ритмопластика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57620" y="2285992"/>
            <a:ext cx="2714644" cy="2071702"/>
          </a:xfrm>
          <a:prstGeom prst="round2Diag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>
              <a:buNone/>
            </a:pPr>
            <a:r>
              <a:rPr lang="ru-RU" sz="1200" dirty="0" smtClean="0"/>
              <a:t>      Занятия направлены на развитие: чувства ритма, музыкального слуха и вкуса; умения правильно и красиво двигаться, укрепления различных групп мышц и осанки; умения чувствовать и передавать характер музыки.</a:t>
            </a:r>
            <a:endParaRPr lang="ru-RU" sz="1200" dirty="0"/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7143768" y="2214554"/>
            <a:ext cx="2000232" cy="1532334"/>
          </a:xfrm>
          <a:prstGeom prst="round2Diag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1200" dirty="0" smtClean="0"/>
              <a:t>Задания развивают воображение, учат детей лучше понимать друг друга, помогают понимать музыку, любить ее и запоминать.</a:t>
            </a:r>
            <a:endParaRPr lang="ru-RU" sz="1200" dirty="0"/>
          </a:p>
        </p:txBody>
      </p:sp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5143504" y="4500570"/>
            <a:ext cx="4000496" cy="1532334"/>
          </a:xfrm>
          <a:prstGeom prst="round2Diag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1200" dirty="0" smtClean="0"/>
              <a:t>Занятия основываются на ритмичных подвижных упражнениях в сопровождении музыки. В ходе занятий выполняются задачи: постановка осанки, профилактика сколиоза и плоскостопия, развитие моторики, развитие пластики, чувства ритма, такта и музыкального слуха, разучиваются основы современной хореографии.</a:t>
            </a:r>
            <a:endParaRPr lang="ru-RU" sz="1200" dirty="0"/>
          </a:p>
        </p:txBody>
      </p:sp>
      <p:pic>
        <p:nvPicPr>
          <p:cNvPr id="1027" name="Picture 3" descr="D:\фото\Images\09112012(03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85992"/>
            <a:ext cx="3714744" cy="3657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Дыхательные упражнения</a:t>
            </a:r>
            <a:endParaRPr lang="ru-RU" dirty="0"/>
          </a:p>
        </p:txBody>
      </p:sp>
      <p:pic>
        <p:nvPicPr>
          <p:cNvPr id="3074" name="Picture 2" descr="D:\День учителя\05102012(011)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728" y="2500306"/>
            <a:ext cx="4876800" cy="3657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dirty="0" err="1" smtClean="0"/>
              <a:t>Здоровьесберегающие</a:t>
            </a:r>
            <a:r>
              <a:rPr lang="ru-RU" dirty="0" smtClean="0"/>
              <a:t> технологии хорового пения: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0" y="1935480"/>
            <a:ext cx="4114800" cy="4389120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МУЗЫКОТЕРАПИЯ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r>
              <a:rPr lang="ru-RU" dirty="0" smtClean="0"/>
              <a:t>ВОКАЛОТЕРАПИЯ</a:t>
            </a:r>
          </a:p>
          <a:p>
            <a:endParaRPr lang="ru-RU" dirty="0" smtClean="0"/>
          </a:p>
          <a:p>
            <a:r>
              <a:rPr lang="ru-RU" dirty="0" smtClean="0"/>
              <a:t>РИТМОТЕРАПИЯ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r>
              <a:rPr lang="ru-RU" dirty="0" smtClean="0"/>
              <a:t>ФОЛЬКЛОРНАЯ АРТТЕРАПИЯ 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r>
              <a:rPr lang="ru-RU" dirty="0" smtClean="0"/>
              <a:t>ТЕРАПИЯ ТВОРЧЕСТВОМ 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r>
              <a:rPr lang="ru-RU" dirty="0" smtClean="0"/>
              <a:t>УЛЫБКОТЕРАПИЯ</a:t>
            </a:r>
            <a:endParaRPr lang="ru-RU" dirty="0"/>
          </a:p>
        </p:txBody>
      </p:sp>
      <p:pic>
        <p:nvPicPr>
          <p:cNvPr id="2051" name="Picture 3" descr="G:\муз\B928FjUpsX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928802"/>
            <a:ext cx="3714776" cy="42148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b="1" dirty="0" smtClean="0"/>
              <a:t>ГЛАСНЫЕ ЗВУКИ</a:t>
            </a:r>
            <a:endParaRPr lang="ru-RU" dirty="0" smtClean="0"/>
          </a:p>
          <a:p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  <a:t>А-</a:t>
            </a:r>
            <a:r>
              <a:rPr lang="ru-RU" i="1" dirty="0" smtClean="0">
                <a:solidFill>
                  <a:schemeClr val="accent2">
                    <a:lumMod val="75000"/>
                  </a:schemeClr>
                </a:solidFill>
              </a:rPr>
              <a:t> снимает любые спазмы, лечит сердце и желчный пузырь;</a:t>
            </a:r>
          </a:p>
          <a:p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  <a:t>Э- </a:t>
            </a:r>
            <a:r>
              <a:rPr lang="ru-RU" i="1" dirty="0" smtClean="0">
                <a:solidFill>
                  <a:schemeClr val="accent2">
                    <a:lumMod val="75000"/>
                  </a:schemeClr>
                </a:solidFill>
              </a:rPr>
              <a:t>улучшает работу головного мозга;</a:t>
            </a:r>
          </a:p>
          <a:p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  <a:t>И- </a:t>
            </a:r>
            <a:r>
              <a:rPr lang="ru-RU" i="1" dirty="0" smtClean="0">
                <a:solidFill>
                  <a:schemeClr val="accent2">
                    <a:lumMod val="75000"/>
                  </a:schemeClr>
                </a:solidFill>
              </a:rPr>
              <a:t>лечит глаза, уши, стимулирует сердечную деятельность, «прочищает» нос;</a:t>
            </a:r>
          </a:p>
          <a:p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  <a:t>О- </a:t>
            </a:r>
            <a:r>
              <a:rPr lang="ru-RU" i="1" dirty="0" smtClean="0">
                <a:solidFill>
                  <a:schemeClr val="accent2">
                    <a:lumMod val="75000"/>
                  </a:schemeClr>
                </a:solidFill>
              </a:rPr>
              <a:t>оживляет деятельность поджелудочной железы, устраняет проблемы с сердцем;</a:t>
            </a:r>
          </a:p>
          <a:p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  <a:t>У- </a:t>
            </a:r>
            <a:r>
              <a:rPr lang="ru-RU" i="1" dirty="0" smtClean="0">
                <a:solidFill>
                  <a:schemeClr val="accent2">
                    <a:lumMod val="75000"/>
                  </a:schemeClr>
                </a:solidFill>
              </a:rPr>
              <a:t>улучшает дыхание, стимулирует работу почек, мочевого пузыря;</a:t>
            </a:r>
          </a:p>
          <a:p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  <a:t>Ы- </a:t>
            </a:r>
            <a:r>
              <a:rPr lang="ru-RU" i="1" dirty="0" smtClean="0">
                <a:solidFill>
                  <a:schemeClr val="accent2">
                    <a:lumMod val="75000"/>
                  </a:schemeClr>
                </a:solidFill>
              </a:rPr>
              <a:t>лечит уши, улучшает дыхание.</a:t>
            </a:r>
          </a:p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"Кто много поет, того хворь не берет!"</a:t>
            </a:r>
            <a:endParaRPr lang="ru-RU" sz="36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571480"/>
            <a:ext cx="8229600" cy="135732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3600" b="1" dirty="0" smtClean="0"/>
              <a:t>ЗВУКОСОЧЕТАНИЯ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sz="2900" b="1" i="1" dirty="0" smtClean="0">
                <a:solidFill>
                  <a:schemeClr val="accent2">
                    <a:lumMod val="75000"/>
                  </a:schemeClr>
                </a:solidFill>
              </a:rPr>
              <a:t>ОМ – </a:t>
            </a:r>
            <a:r>
              <a:rPr lang="ru-RU" sz="2900" i="1" dirty="0" smtClean="0">
                <a:solidFill>
                  <a:schemeClr val="accent2">
                    <a:lumMod val="75000"/>
                  </a:schemeClr>
                </a:solidFill>
              </a:rPr>
              <a:t>снижает кровяное давление; </a:t>
            </a:r>
          </a:p>
          <a:p>
            <a:r>
              <a:rPr lang="ru-RU" sz="2900" b="1" i="1" dirty="0" smtClean="0">
                <a:solidFill>
                  <a:schemeClr val="accent2">
                    <a:lumMod val="75000"/>
                  </a:schemeClr>
                </a:solidFill>
              </a:rPr>
              <a:t>АЙ, ПА – </a:t>
            </a:r>
            <a:r>
              <a:rPr lang="ru-RU" sz="2900" i="1" dirty="0" smtClean="0">
                <a:solidFill>
                  <a:schemeClr val="accent2">
                    <a:lumMod val="75000"/>
                  </a:schemeClr>
                </a:solidFill>
              </a:rPr>
              <a:t>снижают боли в сердце;</a:t>
            </a:r>
          </a:p>
          <a:p>
            <a:r>
              <a:rPr lang="ru-RU" sz="2900" b="1" i="1" dirty="0" smtClean="0">
                <a:solidFill>
                  <a:schemeClr val="accent2">
                    <a:lumMod val="75000"/>
                  </a:schemeClr>
                </a:solidFill>
              </a:rPr>
              <a:t>УХ, ОХ, АХ – </a:t>
            </a:r>
            <a:r>
              <a:rPr lang="ru-RU" sz="2900" i="1" dirty="0" smtClean="0">
                <a:solidFill>
                  <a:schemeClr val="accent2">
                    <a:lumMod val="75000"/>
                  </a:schemeClr>
                </a:solidFill>
              </a:rPr>
              <a:t>стимулируют выброс из организма отработанных веществ и негативной энергии.</a:t>
            </a:r>
          </a:p>
          <a:p>
            <a:r>
              <a:rPr lang="ru-RU" sz="2900" i="1" dirty="0" smtClean="0">
                <a:solidFill>
                  <a:schemeClr val="accent2">
                    <a:lumMod val="75000"/>
                  </a:schemeClr>
                </a:solidFill>
              </a:rPr>
              <a:t> </a:t>
            </a:r>
          </a:p>
          <a:p>
            <a:r>
              <a:rPr lang="ru-RU" sz="2900" i="1" dirty="0" smtClean="0">
                <a:solidFill>
                  <a:schemeClr val="accent2">
                    <a:lumMod val="75000"/>
                  </a:schemeClr>
                </a:solidFill>
              </a:rPr>
              <a:t>Научно доказана целебная сила произнесения и некоторых отдельных </a:t>
            </a:r>
            <a:r>
              <a:rPr lang="ru-RU" sz="2900" b="1" i="1" dirty="0" smtClean="0">
                <a:solidFill>
                  <a:schemeClr val="accent2">
                    <a:lumMod val="75000"/>
                  </a:schemeClr>
                </a:solidFill>
              </a:rPr>
              <a:t>СОГЛАСНЫХ </a:t>
            </a:r>
            <a:r>
              <a:rPr lang="ru-RU" sz="2900" i="1" dirty="0" smtClean="0">
                <a:solidFill>
                  <a:schemeClr val="accent2">
                    <a:lumMod val="75000"/>
                  </a:schemeClr>
                </a:solidFill>
              </a:rPr>
              <a:t>звуков (лучше их </a:t>
            </a:r>
            <a:r>
              <a:rPr lang="ru-RU" sz="2900" i="1" dirty="0" err="1" smtClean="0">
                <a:solidFill>
                  <a:schemeClr val="accent2">
                    <a:lumMod val="75000"/>
                  </a:schemeClr>
                </a:solidFill>
              </a:rPr>
              <a:t>пропевать</a:t>
            </a:r>
            <a:r>
              <a:rPr lang="ru-RU" sz="2900" i="1" dirty="0" smtClean="0">
                <a:solidFill>
                  <a:schemeClr val="accent2">
                    <a:lumMod val="75000"/>
                  </a:schemeClr>
                </a:solidFill>
              </a:rPr>
              <a:t>)</a:t>
            </a:r>
          </a:p>
          <a:p>
            <a:r>
              <a:rPr lang="ru-RU" sz="2900" b="1" i="1" dirty="0" smtClean="0">
                <a:solidFill>
                  <a:schemeClr val="accent2">
                    <a:lumMod val="75000"/>
                  </a:schemeClr>
                </a:solidFill>
              </a:rPr>
              <a:t> </a:t>
            </a:r>
            <a:endParaRPr lang="ru-RU" sz="2900" i="1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sz="2900" b="1" i="1" dirty="0" smtClean="0">
                <a:solidFill>
                  <a:schemeClr val="accent2">
                    <a:lumMod val="75000"/>
                  </a:schemeClr>
                </a:solidFill>
              </a:rPr>
              <a:t>В, Н, М – </a:t>
            </a:r>
            <a:r>
              <a:rPr lang="ru-RU" sz="2900" i="1" dirty="0" smtClean="0">
                <a:solidFill>
                  <a:schemeClr val="accent2">
                    <a:lumMod val="75000"/>
                  </a:schemeClr>
                </a:solidFill>
              </a:rPr>
              <a:t>улучшает работу головного мозга;</a:t>
            </a:r>
          </a:p>
          <a:p>
            <a:r>
              <a:rPr lang="ru-RU" sz="2900" b="1" i="1" dirty="0" smtClean="0">
                <a:solidFill>
                  <a:schemeClr val="accent2">
                    <a:lumMod val="75000"/>
                  </a:schemeClr>
                </a:solidFill>
              </a:rPr>
              <a:t>С – </a:t>
            </a:r>
            <a:r>
              <a:rPr lang="ru-RU" sz="2900" i="1" dirty="0" smtClean="0">
                <a:solidFill>
                  <a:schemeClr val="accent2">
                    <a:lumMod val="75000"/>
                  </a:schemeClr>
                </a:solidFill>
              </a:rPr>
              <a:t>лечит кишечник, сердце, легкие;</a:t>
            </a:r>
          </a:p>
          <a:p>
            <a:r>
              <a:rPr lang="ru-RU" sz="2900" b="1" i="1" dirty="0" smtClean="0">
                <a:solidFill>
                  <a:schemeClr val="accent2">
                    <a:lumMod val="75000"/>
                  </a:schemeClr>
                </a:solidFill>
              </a:rPr>
              <a:t>Ш – </a:t>
            </a:r>
            <a:r>
              <a:rPr lang="ru-RU" sz="2900" i="1" dirty="0" smtClean="0">
                <a:solidFill>
                  <a:schemeClr val="accent2">
                    <a:lumMod val="75000"/>
                  </a:schemeClr>
                </a:solidFill>
              </a:rPr>
              <a:t>лечит печень;</a:t>
            </a:r>
          </a:p>
          <a:p>
            <a:r>
              <a:rPr lang="ru-RU" sz="2900" b="1" i="1" dirty="0" smtClean="0">
                <a:solidFill>
                  <a:schemeClr val="accent2">
                    <a:lumMod val="75000"/>
                  </a:schemeClr>
                </a:solidFill>
              </a:rPr>
              <a:t>Ч – </a:t>
            </a:r>
            <a:r>
              <a:rPr lang="ru-RU" sz="2900" i="1" dirty="0" smtClean="0">
                <a:solidFill>
                  <a:schemeClr val="accent2">
                    <a:lumMod val="75000"/>
                  </a:schemeClr>
                </a:solidFill>
              </a:rPr>
              <a:t>улучшает дыхание;</a:t>
            </a:r>
          </a:p>
          <a:p>
            <a:r>
              <a:rPr lang="ru-RU" sz="2900" b="1" i="1" dirty="0" smtClean="0">
                <a:solidFill>
                  <a:schemeClr val="accent2">
                    <a:lumMod val="75000"/>
                  </a:schemeClr>
                </a:solidFill>
              </a:rPr>
              <a:t>К, Щ – </a:t>
            </a:r>
            <a:r>
              <a:rPr lang="ru-RU" sz="2900" i="1" dirty="0" smtClean="0">
                <a:solidFill>
                  <a:schemeClr val="accent2">
                    <a:lumMod val="75000"/>
                  </a:schemeClr>
                </a:solidFill>
              </a:rPr>
              <a:t>лечат уши;</a:t>
            </a:r>
          </a:p>
          <a:p>
            <a:r>
              <a:rPr lang="ru-RU" sz="2900" b="1" i="1" dirty="0" smtClean="0">
                <a:solidFill>
                  <a:schemeClr val="accent2">
                    <a:lumMod val="75000"/>
                  </a:schemeClr>
                </a:solidFill>
              </a:rPr>
              <a:t>М – </a:t>
            </a:r>
            <a:r>
              <a:rPr lang="ru-RU" sz="2900" i="1" dirty="0" smtClean="0">
                <a:solidFill>
                  <a:schemeClr val="accent2">
                    <a:lumMod val="75000"/>
                  </a:schemeClr>
                </a:solidFill>
              </a:rPr>
              <a:t>лечит сердечные заболевания.</a:t>
            </a:r>
          </a:p>
          <a:p>
            <a:pPr>
              <a:buNone/>
            </a:pPr>
            <a:r>
              <a:rPr lang="ru-RU" sz="2900" i="1" dirty="0" smtClean="0">
                <a:solidFill>
                  <a:schemeClr val="accent2">
                    <a:lumMod val="75000"/>
                  </a:schemeClr>
                </a:solidFill>
              </a:rPr>
              <a:t>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219</TotalTime>
  <Words>441</Words>
  <Application>Microsoft Office PowerPoint</Application>
  <PresentationFormat>Экран (4:3)</PresentationFormat>
  <Paragraphs>77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Поток</vt:lpstr>
      <vt:lpstr>Здоровьесберегающие технологии на уроках музыки</vt:lpstr>
      <vt:lpstr>Здоровьесберегающие технологии</vt:lpstr>
      <vt:lpstr>Виды музыкальной деятельности, помогающие здоровьесбережению учащихся:</vt:lpstr>
      <vt:lpstr>Речевые упражнения</vt:lpstr>
      <vt:lpstr>Двигательные упражнения, ритмопластика</vt:lpstr>
      <vt:lpstr>Дыхательные упражнения</vt:lpstr>
      <vt:lpstr>Здоровьесберегающие технологии хорового пения:</vt:lpstr>
      <vt:lpstr>"Кто много поет, того хворь не берет!"</vt:lpstr>
      <vt:lpstr>      ЗВУКОСОЧЕТАНИЯ </vt:lpstr>
      <vt:lpstr>Реализация здоровьесберегающих технологий</vt:lpstr>
      <vt:lpstr>Результаты музыкально-оздоровительной работы</vt:lpstr>
      <vt:lpstr>Слайд 12</vt:lpstr>
      <vt:lpstr>Слайд 13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15</cp:revision>
  <dcterms:created xsi:type="dcterms:W3CDTF">2014-08-25T05:54:42Z</dcterms:created>
  <dcterms:modified xsi:type="dcterms:W3CDTF">2014-08-28T18:36:52Z</dcterms:modified>
</cp:coreProperties>
</file>