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8" r:id="rId2"/>
    <p:sldId id="260" r:id="rId3"/>
    <p:sldId id="261" r:id="rId4"/>
    <p:sldId id="314" r:id="rId5"/>
    <p:sldId id="275" r:id="rId6"/>
    <p:sldId id="276" r:id="rId7"/>
    <p:sldId id="297" r:id="rId8"/>
    <p:sldId id="274" r:id="rId9"/>
    <p:sldId id="262" r:id="rId10"/>
    <p:sldId id="298" r:id="rId11"/>
    <p:sldId id="299" r:id="rId12"/>
    <p:sldId id="300" r:id="rId13"/>
    <p:sldId id="301" r:id="rId14"/>
    <p:sldId id="312" r:id="rId15"/>
    <p:sldId id="278" r:id="rId16"/>
    <p:sldId id="279" r:id="rId17"/>
    <p:sldId id="280" r:id="rId18"/>
    <p:sldId id="286" r:id="rId19"/>
    <p:sldId id="282" r:id="rId20"/>
    <p:sldId id="263" r:id="rId21"/>
    <p:sldId id="264" r:id="rId22"/>
    <p:sldId id="265" r:id="rId23"/>
    <p:sldId id="285" r:id="rId24"/>
    <p:sldId id="266" r:id="rId25"/>
    <p:sldId id="267" r:id="rId26"/>
    <p:sldId id="268" r:id="rId27"/>
    <p:sldId id="269" r:id="rId28"/>
    <p:sldId id="270" r:id="rId29"/>
    <p:sldId id="302" r:id="rId30"/>
    <p:sldId id="287" r:id="rId31"/>
    <p:sldId id="271" r:id="rId32"/>
    <p:sldId id="294" r:id="rId33"/>
    <p:sldId id="295" r:id="rId34"/>
    <p:sldId id="305" r:id="rId35"/>
    <p:sldId id="308" r:id="rId36"/>
    <p:sldId id="309" r:id="rId37"/>
    <p:sldId id="311" r:id="rId38"/>
    <p:sldId id="304" r:id="rId39"/>
    <p:sldId id="272" r:id="rId40"/>
    <p:sldId id="273" r:id="rId41"/>
    <p:sldId id="306" r:id="rId42"/>
    <p:sldId id="307" r:id="rId43"/>
    <p:sldId id="288" r:id="rId44"/>
    <p:sldId id="289" r:id="rId45"/>
    <p:sldId id="313" r:id="rId46"/>
    <p:sldId id="290" r:id="rId47"/>
    <p:sldId id="296" r:id="rId48"/>
    <p:sldId id="310" r:id="rId49"/>
    <p:sldId id="303" r:id="rId50"/>
    <p:sldId id="291" r:id="rId51"/>
    <p:sldId id="293" r:id="rId5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40" autoAdjust="0"/>
    <p:restoredTop sz="94643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017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8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019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019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019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020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020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56CCA686-BF78-4F76-8499-5414BBC69F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B499A-62A9-460E-B161-605774D45A3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BBCDB-FDF8-4B88-8BF4-6E7B4E21F1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EBA625A-04B0-45A3-A1F2-BFF204D1BE3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B81C5-1B9B-4255-9B9C-E964B7E9A26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70DA6-BE4B-4070-A035-39ACF615BF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A55BA7-11E3-45CE-8B96-F77E75E44D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7158FA-0E7F-4C36-9B08-D1BD901068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117AB-FB20-43CE-94BB-8EC4CE679E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343D4F-1497-4995-9DF0-FC16CEADB23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76FA3-49DB-45B0-AFC0-8332FFC34A1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1C70E-F7B9-48BF-934B-EAE133ACE5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915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917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917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917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917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4917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7AB71B35-92FF-4D01-8180-B6FAF745391A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5;&#1088;&#1072;&#1082;&#1090;&#1080;&#1095;&#1077;&#1089;&#1082;&#1072;&#1103;%20&#1080;&#1084;&#1084;&#1091;&#1085;&#1086;&#1083;&#1086;&#1075;&#1080;&#1103;\&#1051;&#1077;&#1082;&#1094;&#1080;&#1080;\&#1057;&#1080;&#1089;&#1090;&#1077;&#1084;&#1085;&#1099;&#1077;%20&#1073;_&#1085;&#1080;%20&#1048;&#1083;&#1083;&#1102;&#1089;&#1090;&#1088;&#1072;&#1094;&#1080;&#1080;\neutrophil%20&#1093;&#1077;&#1084;&#1086;&#1090;&#1072;&#1082;&#1089;3.avi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5;&#1088;&#1072;&#1082;&#1090;&#1080;&#1095;&#1077;&#1089;&#1082;&#1072;&#1103;%20&#1080;&#1084;&#1084;&#1091;&#1085;&#1086;&#1083;&#1086;&#1075;&#1080;&#1103;\&#1051;&#1077;&#1082;&#1094;&#1080;&#1080;\&#1057;&#1080;&#1089;&#1090;&#1077;&#1084;&#1085;&#1099;&#1077;%20&#1073;_&#1085;&#1080;%20&#1048;&#1083;&#1083;&#1102;&#1089;&#1090;&#1088;&#1072;&#1094;&#1080;&#1080;\&#1092;&#1072;&#1075;&#1086;3.avi" TargetMode="Externa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55;&#1088;&#1072;&#1082;&#1090;&#1080;&#1095;&#1077;&#1089;&#1082;&#1072;&#1103;%20&#1080;&#1084;&#1084;&#1091;&#1085;&#1086;&#1083;&#1086;&#1075;&#1080;&#1103;\&#1051;&#1077;&#1082;&#1094;&#1080;&#1080;\&#1057;&#1080;&#1089;&#1090;&#1077;&#1084;&#1085;&#1099;&#1077;%20&#1073;_&#1085;&#1080;%20&#1048;&#1083;&#1083;&#1102;&#1089;&#1090;&#1088;&#1072;&#1094;&#1080;&#1080;\&#1082;&#1080;&#1083;&#1083;&#1080;&#1085;&#1075;1.avi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60350"/>
            <a:ext cx="7772400" cy="5835650"/>
          </a:xfrm>
          <a:solidFill>
            <a:schemeClr val="accent2"/>
          </a:solidFill>
        </p:spPr>
        <p:txBody>
          <a:bodyPr/>
          <a:lstStyle/>
          <a:p>
            <a:pPr>
              <a:buNone/>
            </a:pPr>
            <a:r>
              <a:rPr lang="ru-MO" sz="6000" dirty="0" smtClean="0"/>
              <a:t>Защита организма</a:t>
            </a:r>
            <a:endParaRPr lang="ru-RU" sz="6000" dirty="0"/>
          </a:p>
        </p:txBody>
      </p:sp>
      <p:pic>
        <p:nvPicPr>
          <p:cNvPr id="5" name="Picture 6" descr="Лимфоидные ткан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0" y="2071678"/>
            <a:ext cx="26109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Специфическая и неспецифическая иммунная защита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60575"/>
            <a:ext cx="8229600" cy="44640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Под специфической защитой понимаются специализированные лимфоциты, которые могут бороться только с одним антигеном.</a:t>
            </a:r>
          </a:p>
          <a:p>
            <a:pPr>
              <a:lnSpc>
                <a:spcPct val="90000"/>
              </a:lnSpc>
            </a:pPr>
            <a:r>
              <a:rPr lang="ru-RU"/>
              <a:t>Неспецифические факторы иммунитета, такие как фагоциты, естественные киллерные клетки и комплемент (особые ферменты) могут бороться с инфекцией как самостоятельно, так и в кооперации со специфической защитой.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6324" name="Picture 4" descr="Рисунок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33375"/>
            <a:ext cx="9144000" cy="2886075"/>
          </a:xfrm>
          <a:noFill/>
          <a:ln/>
        </p:spPr>
      </p:pic>
      <p:pic>
        <p:nvPicPr>
          <p:cNvPr id="56327" name="Picture 7" descr="Рисунок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429000"/>
            <a:ext cx="9144000" cy="29114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>
          <a:xfrm>
            <a:off x="323850" y="0"/>
            <a:ext cx="8229600" cy="620713"/>
          </a:xfrm>
        </p:spPr>
        <p:txBody>
          <a:bodyPr/>
          <a:lstStyle/>
          <a:p>
            <a:r>
              <a:rPr lang="ru-RU" sz="4000" dirty="0"/>
              <a:t>Система комплемента</a:t>
            </a:r>
          </a:p>
        </p:txBody>
      </p:sp>
      <p:pic>
        <p:nvPicPr>
          <p:cNvPr id="59396" name="Picture 4" descr="Комплемент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276475"/>
            <a:ext cx="9144000" cy="2644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7813"/>
            <a:ext cx="9144000" cy="1927225"/>
          </a:xfrm>
        </p:spPr>
        <p:txBody>
          <a:bodyPr/>
          <a:lstStyle/>
          <a:p>
            <a:r>
              <a:rPr lang="ru-RU" sz="3200"/>
              <a:t>Неспецифическая и специфическая иммунная защита в своей работе опираются на неспецифические механизмы воспаления</a:t>
            </a:r>
          </a:p>
        </p:txBody>
      </p:sp>
      <p:pic>
        <p:nvPicPr>
          <p:cNvPr id="61444" name="Picture 4" descr="Воспаление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420938"/>
            <a:ext cx="9144000" cy="42338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1" name="Rectangle 5"/>
          <p:cNvSpPr>
            <a:spLocks noGrp="1" noChangeArrowheads="1"/>
          </p:cNvSpPr>
          <p:nvPr>
            <p:ph type="title"/>
          </p:nvPr>
        </p:nvSpPr>
        <p:spPr>
          <a:xfrm>
            <a:off x="5076825" y="277813"/>
            <a:ext cx="4067175" cy="4375150"/>
          </a:xfrm>
        </p:spPr>
        <p:txBody>
          <a:bodyPr/>
          <a:lstStyle/>
          <a:p>
            <a:r>
              <a:rPr lang="ru-RU" dirty="0" err="1"/>
              <a:t>Микромор-фологические</a:t>
            </a:r>
            <a:r>
              <a:rPr lang="ru-RU" dirty="0"/>
              <a:t> компоненты воспаления</a:t>
            </a:r>
          </a:p>
        </p:txBody>
      </p:sp>
      <p:pic>
        <p:nvPicPr>
          <p:cNvPr id="86020" name="Picture 4" descr="P-210-inflammatio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4918075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404813"/>
            <a:ext cx="8569325" cy="61198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4400"/>
              <a:t>Система иммунитета состоит из  иммунных клеток, ряда гуморальных факторов и органов иммунитета: вилочковой железы, селезенки, лимфоузлов, а также скоплений лимфоидной ткани, наиболее массивно представленных в органах дыхания и пищеварения</a:t>
            </a:r>
            <a:r>
              <a:rPr lang="ru-RU"/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5175"/>
            <a:ext cx="7772400" cy="5330825"/>
          </a:xfrm>
        </p:spPr>
        <p:txBody>
          <a:bodyPr/>
          <a:lstStyle/>
          <a:p>
            <a:endParaRPr lang="ru-RU" b="1"/>
          </a:p>
          <a:p>
            <a:r>
              <a:rPr lang="ru-RU" b="1"/>
              <a:t>Органы иммунитета сообщаются между собой и с тканями организма через лимфатические сосуды и систему кровообращения, что схематически представлено на рисунке.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4" name="Picture 6" descr="Лимфоидные ткани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0"/>
            <a:ext cx="6113463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8" name="Picture 6" descr="Рециркуляция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/>
              <a:t>Основные способы иммунологической защиты</a:t>
            </a:r>
            <a:r>
              <a:rPr lang="ru-RU" sz="2400" b="1"/>
              <a:t> </a:t>
            </a:r>
          </a:p>
          <a:p>
            <a:pPr>
              <a:lnSpc>
                <a:spcPct val="90000"/>
              </a:lnSpc>
            </a:pPr>
            <a:r>
              <a:rPr lang="ru-RU" sz="2400" b="1"/>
              <a:t>Способы защиты от каждой конкретной инфекции зависят от вида возбудителя и от того, насколько глубоко он проник в организм. </a:t>
            </a:r>
          </a:p>
          <a:p>
            <a:pPr>
              <a:lnSpc>
                <a:spcPct val="90000"/>
              </a:lnSpc>
            </a:pPr>
            <a:r>
              <a:rPr lang="ru-RU" sz="2400" b="1"/>
              <a:t>Против микроорганизмов, находящихся на поверхности барьерных тканей вырабатываются антитела </a:t>
            </a:r>
            <a:r>
              <a:rPr lang="en-US" sz="2400" b="1"/>
              <a:t>IgA</a:t>
            </a:r>
            <a:r>
              <a:rPr lang="ru-RU" sz="2400" b="1"/>
              <a:t>, которые препятствуют его дальнейшей адгезии. Этот тип реагирования универсален и не зависит от вида возбудителя.</a:t>
            </a:r>
          </a:p>
          <a:p>
            <a:pPr>
              <a:lnSpc>
                <a:spcPct val="90000"/>
              </a:lnSpc>
            </a:pPr>
            <a:r>
              <a:rPr lang="ru-RU" sz="2400" b="1"/>
              <a:t>Если микроб проник за барьерную ткань, то включается сложный арсенал иммунологической защиты. При этом характер ответа зависит от вида микроорганизма.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"/>
            <a:ext cx="7772400" cy="5715000"/>
          </a:xfrm>
        </p:spPr>
        <p:txBody>
          <a:bodyPr/>
          <a:lstStyle/>
          <a:p>
            <a:r>
              <a:rPr lang="ru-RU" sz="2400" b="1" dirty="0"/>
              <a:t>Главную роль в </a:t>
            </a:r>
            <a:r>
              <a:rPr lang="ru-RU" sz="2400" b="1" dirty="0" err="1"/>
              <a:t>противоинфекционной</a:t>
            </a:r>
            <a:r>
              <a:rPr lang="ru-RU" sz="2400" b="1" dirty="0"/>
              <a:t> защите играет не иммунитет, а разнообразные механизмы механического удаления микроорганизмов  (клиренса)</a:t>
            </a:r>
          </a:p>
          <a:p>
            <a:r>
              <a:rPr lang="ru-RU" sz="2400" b="1" dirty="0"/>
              <a:t>В органах дыхания – это продукция </a:t>
            </a:r>
            <a:r>
              <a:rPr lang="ru-RU" sz="2400" b="1" dirty="0" err="1"/>
              <a:t>сурфактанта</a:t>
            </a:r>
            <a:r>
              <a:rPr lang="ru-RU" sz="2400" b="1" dirty="0"/>
              <a:t> и мокроты, перемещение слизи за счет движений ресничек цилиарного эпителия, кашля и чихания.</a:t>
            </a:r>
          </a:p>
          <a:p>
            <a:r>
              <a:rPr lang="ru-RU" sz="2400" b="1" dirty="0"/>
              <a:t>В кишечнике – это перистальтика и выработка соков и слизей (понос при инфекции и т.п.)</a:t>
            </a:r>
          </a:p>
          <a:p>
            <a:r>
              <a:rPr lang="ru-RU" sz="2400" b="1" dirty="0"/>
              <a:t>На коже это постоянное слущивание и обновление эпителия, чесание </a:t>
            </a:r>
          </a:p>
          <a:p>
            <a:r>
              <a:rPr lang="ru-RU" sz="2400" b="1" dirty="0"/>
              <a:t>Система иммунитета включается тогда, когда механизмы клиренса не справляются.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28600"/>
            <a:ext cx="7772400" cy="6248400"/>
          </a:xfrm>
        </p:spPr>
        <p:txBody>
          <a:bodyPr/>
          <a:lstStyle/>
          <a:p>
            <a:r>
              <a:rPr lang="ru-RU" b="1"/>
              <a:t>Основные виды иммунологических реакций и от чего они защищают.</a:t>
            </a:r>
          </a:p>
          <a:p>
            <a:r>
              <a:rPr lang="ru-RU"/>
              <a:t>Выработка антител </a:t>
            </a:r>
          </a:p>
          <a:p>
            <a:r>
              <a:rPr lang="ru-RU"/>
              <a:t>Комплементарный лизис </a:t>
            </a:r>
          </a:p>
          <a:p>
            <a:r>
              <a:rPr lang="ru-RU"/>
              <a:t>Фагоцитоз</a:t>
            </a:r>
          </a:p>
          <a:p>
            <a:r>
              <a:rPr lang="ru-RU"/>
              <a:t>Реакция гиперчувствительности замедленного типа (образование макрофагальных гранулем)</a:t>
            </a:r>
          </a:p>
          <a:p>
            <a:r>
              <a:rPr lang="ru-RU"/>
              <a:t>Клеточная цитотоксичность (киллинг)</a:t>
            </a:r>
          </a:p>
          <a:p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620713"/>
            <a:ext cx="7772400" cy="5475287"/>
          </a:xfrm>
        </p:spPr>
        <p:txBody>
          <a:bodyPr/>
          <a:lstStyle/>
          <a:p>
            <a:r>
              <a:rPr lang="ru-RU" sz="2800" b="1"/>
              <a:t>Выработка антител</a:t>
            </a:r>
          </a:p>
          <a:p>
            <a:r>
              <a:rPr lang="ru-RU" sz="2800"/>
              <a:t>Против возбудителей на поверхности эпителия вырабатываются </a:t>
            </a:r>
            <a:r>
              <a:rPr lang="en-US" sz="2800"/>
              <a:t>IgA</a:t>
            </a:r>
            <a:r>
              <a:rPr lang="ru-RU" sz="2800"/>
              <a:t> антитела</a:t>
            </a:r>
          </a:p>
          <a:p>
            <a:r>
              <a:rPr lang="ru-RU" sz="2800"/>
              <a:t>Против микроорганизмов, проникших в ткани или кровь вырабатываются </a:t>
            </a:r>
            <a:r>
              <a:rPr lang="en-US" sz="2800"/>
              <a:t>IgG </a:t>
            </a:r>
            <a:r>
              <a:rPr lang="ru-RU" sz="2800"/>
              <a:t>антитела четырех подклассов (</a:t>
            </a:r>
            <a:r>
              <a:rPr lang="en-US" sz="2800"/>
              <a:t>IgG1, IgG2, IgG3, IgG4)</a:t>
            </a:r>
          </a:p>
          <a:p>
            <a:r>
              <a:rPr lang="ru-RU" sz="2800"/>
              <a:t>Против паразитов вырабатываются </a:t>
            </a:r>
            <a:r>
              <a:rPr lang="en-US" sz="2800"/>
              <a:t>IgE</a:t>
            </a:r>
            <a:r>
              <a:rPr lang="ru-RU" sz="2800"/>
              <a:t> антитела</a:t>
            </a:r>
          </a:p>
          <a:p>
            <a:r>
              <a:rPr lang="ru-RU" sz="2800"/>
              <a:t>Продуцентами антител являются В-лимфоциты в очаге инфекции, региональной лимфоидной ткани, лимфоузлах и селезенке.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"/>
            <a:ext cx="7772400" cy="5715000"/>
          </a:xfrm>
        </p:spPr>
        <p:txBody>
          <a:bodyPr/>
          <a:lstStyle/>
          <a:p>
            <a:r>
              <a:rPr lang="ru-RU" sz="3600" b="1"/>
              <a:t>Важный факт:</a:t>
            </a:r>
          </a:p>
          <a:p>
            <a:pPr>
              <a:buFont typeface="Wingdings" pitchFamily="2" charset="2"/>
              <a:buNone/>
            </a:pPr>
            <a:endParaRPr lang="ru-RU" sz="3600" b="1"/>
          </a:p>
          <a:p>
            <a:r>
              <a:rPr lang="ru-RU"/>
              <a:t>Молодой В-лимфоцит, только что включившийся в иммунный ответ, вначале вырабатывает </a:t>
            </a:r>
            <a:r>
              <a:rPr lang="en-US"/>
              <a:t>IgM</a:t>
            </a:r>
            <a:r>
              <a:rPr lang="ru-RU"/>
              <a:t> антитела, а затем переключается на </a:t>
            </a:r>
            <a:r>
              <a:rPr lang="en-US"/>
              <a:t>IgA, IgG </a:t>
            </a:r>
            <a:r>
              <a:rPr lang="ru-RU"/>
              <a:t>или </a:t>
            </a:r>
            <a:r>
              <a:rPr lang="en-US"/>
              <a:t>IgE</a:t>
            </a:r>
            <a:endParaRPr lang="ru-RU"/>
          </a:p>
          <a:p>
            <a:r>
              <a:rPr lang="ru-RU"/>
              <a:t>Присутствие </a:t>
            </a:r>
            <a:r>
              <a:rPr lang="en-US"/>
              <a:t>IgM</a:t>
            </a:r>
            <a:r>
              <a:rPr lang="ru-RU"/>
              <a:t> антител говорит об острой или обострившейся инфекции.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8913"/>
            <a:ext cx="7772400" cy="5907087"/>
          </a:xfrm>
        </p:spPr>
        <p:txBody>
          <a:bodyPr/>
          <a:lstStyle/>
          <a:p>
            <a:endParaRPr lang="ru-RU"/>
          </a:p>
          <a:p>
            <a:pPr>
              <a:buFont typeface="Wingdings" pitchFamily="2" charset="2"/>
              <a:buNone/>
            </a:pPr>
            <a:endParaRPr lang="ru-RU"/>
          </a:p>
          <a:p>
            <a:r>
              <a:rPr lang="ru-RU" sz="3600"/>
              <a:t>Антитела -это белки, связывающиеся с поверхностными антигенами микроорганизмов и с продуктами их жизнедеятельности (например, с токсинами). </a:t>
            </a:r>
          </a:p>
          <a:p>
            <a:pPr>
              <a:buFont typeface="Wingdings" pitchFamily="2" charset="2"/>
              <a:buNone/>
            </a:pPr>
            <a:endParaRPr lang="ru-RU" sz="3600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975350"/>
          </a:xfrm>
        </p:spPr>
        <p:txBody>
          <a:bodyPr/>
          <a:lstStyle/>
          <a:p>
            <a:endParaRPr lang="ru-RU"/>
          </a:p>
          <a:p>
            <a:r>
              <a:rPr lang="en-US"/>
              <a:t>IgA </a:t>
            </a:r>
            <a:r>
              <a:rPr lang="ru-RU"/>
              <a:t>препятствует адгезии и проникновению микроорганизмов и токсинов в подслизистую и систему кровообращения</a:t>
            </a:r>
          </a:p>
          <a:p>
            <a:r>
              <a:rPr lang="ru-RU"/>
              <a:t>Связанные с </a:t>
            </a:r>
            <a:r>
              <a:rPr lang="en-US"/>
              <a:t>IgA</a:t>
            </a:r>
            <a:r>
              <a:rPr lang="ru-RU"/>
              <a:t> микробы и токсины затем удаляются за счет механического клиренса</a:t>
            </a:r>
          </a:p>
          <a:p>
            <a:r>
              <a:rPr lang="en-US"/>
              <a:t>IgA </a:t>
            </a:r>
            <a:r>
              <a:rPr lang="ru-RU"/>
              <a:t>реакция на инфекцию не сопровождается болезнью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5619750"/>
          </a:xfrm>
        </p:spPr>
        <p:txBody>
          <a:bodyPr/>
          <a:lstStyle/>
          <a:p>
            <a:endParaRPr lang="ru-RU"/>
          </a:p>
          <a:p>
            <a:r>
              <a:rPr lang="en-US"/>
              <a:t>IgG</a:t>
            </a:r>
            <a:r>
              <a:rPr lang="ru-RU"/>
              <a:t> антитела связываются с микробами и токсинами в глубине тканей или в циркуляторном русле</a:t>
            </a:r>
          </a:p>
          <a:p>
            <a:r>
              <a:rPr lang="ru-RU"/>
              <a:t>Они активируют систему лизирующих ферментов (комплемент) и фагоциты (нейтрофилы), таким образом, уничтожая бактерии и токсины</a:t>
            </a:r>
          </a:p>
          <a:p>
            <a:r>
              <a:rPr lang="en-US"/>
              <a:t>IgG</a:t>
            </a:r>
            <a:r>
              <a:rPr lang="ru-RU"/>
              <a:t> ответ сопровождается болезнью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76250"/>
            <a:ext cx="7772400" cy="6048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IgE</a:t>
            </a:r>
            <a:r>
              <a:rPr lang="ru-RU"/>
              <a:t> антитела связываются с базофилами и тучными клетками</a:t>
            </a:r>
          </a:p>
          <a:p>
            <a:pPr>
              <a:lnSpc>
                <a:spcPct val="90000"/>
              </a:lnSpc>
            </a:pPr>
            <a:r>
              <a:rPr lang="ru-RU"/>
              <a:t>При встрече с паразитом они вызывают выброс гистамина и других биологически активных веществ из этих клеток</a:t>
            </a:r>
          </a:p>
          <a:p>
            <a:pPr>
              <a:lnSpc>
                <a:spcPct val="90000"/>
              </a:lnSpc>
            </a:pPr>
            <a:r>
              <a:rPr lang="ru-RU"/>
              <a:t>Гистамин привлекает эозинофилы, которые оказывают повреждающее действие на паразитов</a:t>
            </a:r>
          </a:p>
          <a:p>
            <a:pPr>
              <a:lnSpc>
                <a:spcPct val="90000"/>
              </a:lnSpc>
            </a:pPr>
            <a:r>
              <a:rPr lang="ru-RU"/>
              <a:t>При нарушенном ответе </a:t>
            </a:r>
            <a:r>
              <a:rPr lang="en-US"/>
              <a:t>IgE</a:t>
            </a:r>
            <a:r>
              <a:rPr lang="ru-RU"/>
              <a:t> может вырабатываться против непаразитарных антигенов, что приводит к аллергиям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60483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/>
              <a:t>Комплементарный лизис </a:t>
            </a:r>
          </a:p>
          <a:p>
            <a:pPr>
              <a:lnSpc>
                <a:spcPct val="80000"/>
              </a:lnSpc>
            </a:pPr>
            <a:r>
              <a:rPr lang="ru-RU" sz="2800"/>
              <a:t>Система комплемента это 9 ферментов белковой природы (компоненты С1, С2, С3,…С9) и ряд регулирующих молекул</a:t>
            </a:r>
          </a:p>
          <a:p>
            <a:pPr>
              <a:lnSpc>
                <a:spcPct val="80000"/>
              </a:lnSpc>
            </a:pPr>
            <a:r>
              <a:rPr lang="ru-RU" sz="2800"/>
              <a:t>Эти ферменты активируются комплексом антиген-антитело (</a:t>
            </a:r>
            <a:r>
              <a:rPr lang="en-US" sz="2800"/>
              <a:t>IgG</a:t>
            </a:r>
            <a:r>
              <a:rPr lang="ru-RU" sz="2800"/>
              <a:t> или</a:t>
            </a:r>
            <a:r>
              <a:rPr lang="en-US" sz="2800"/>
              <a:t> IgM</a:t>
            </a:r>
            <a:r>
              <a:rPr lang="ru-RU" sz="2800"/>
              <a:t>) и лизируют этот комплекс</a:t>
            </a:r>
          </a:p>
          <a:p>
            <a:pPr>
              <a:lnSpc>
                <a:spcPct val="80000"/>
              </a:lnSpc>
            </a:pPr>
            <a:r>
              <a:rPr lang="ru-RU" sz="2800"/>
              <a:t>При отсутствии даже одного компонента лизис не происходит (Примечание, без С9 лизис идет, но замедленно)</a:t>
            </a:r>
          </a:p>
          <a:p>
            <a:pPr>
              <a:lnSpc>
                <a:spcPct val="80000"/>
              </a:lnSpc>
            </a:pPr>
            <a:r>
              <a:rPr lang="ru-RU" sz="2800"/>
              <a:t>В процессе активации комплемента от его компонентов С3 и С5 отщепляются молекулы С3а и С5а (анафилотоксины), которые привлекают нейтрофилы, вызывают расширение сосудов с повышением проницаемости и активируют свертываемость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omplement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504825"/>
            <a:ext cx="9144000" cy="5819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3492" name="Picture 4" descr="активац комплемента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79388"/>
            <a:ext cx="9144000" cy="6678612"/>
          </a:xfrm>
          <a:noFill/>
          <a:ln/>
        </p:spPr>
      </p:pic>
      <p:sp>
        <p:nvSpPr>
          <p:cNvPr id="63495" name="Text Box 7"/>
          <p:cNvSpPr txBox="1">
            <a:spLocks noChangeArrowheads="1"/>
          </p:cNvSpPr>
          <p:nvPr/>
        </p:nvSpPr>
        <p:spPr bwMode="auto">
          <a:xfrm>
            <a:off x="323850" y="4941888"/>
            <a:ext cx="3924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>
                <a:solidFill>
                  <a:srgbClr val="000000"/>
                </a:solidFill>
              </a:rPr>
              <a:t>Активация системы комплемента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Мукоцилиарная система в норм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r>
              <a:rPr lang="ru-RU" sz="2800"/>
              <a:t>Фагоцитоз – это поглощение микроорганизмов и мелких частиц особыми клетками с их последующим киллингом (убийством) перекисью водорода и другими кислородными радикалами и растворением с помощью протеолитических ферментов, главный из которых – трипсин. </a:t>
            </a:r>
          </a:p>
          <a:p>
            <a:r>
              <a:rPr lang="ru-RU" sz="2800"/>
              <a:t>Основными фагоцитами являются нейтрофилы и тканевые макрофаги (зрелая форма моноцитов крови)</a:t>
            </a:r>
          </a:p>
          <a:p>
            <a:r>
              <a:rPr lang="ru-RU" sz="2800"/>
              <a:t>На рисунке показан макрофагальный фагоцитоз частиц угля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4" name="Picture 6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8" name="Picture 4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513"/>
            <a:ext cx="3863975" cy="5805487"/>
          </a:xfrm>
          <a:prstGeom prst="rect">
            <a:avLst/>
          </a:prstGeom>
          <a:noFill/>
        </p:spPr>
      </p:pic>
      <p:pic>
        <p:nvPicPr>
          <p:cNvPr id="47109" name="Picture 5" descr="granuloma_fb_veg96"/>
          <p:cNvPicPr>
            <a:picLocks noGrp="1" noChangeAspect="1" noChangeArrowheads="1"/>
          </p:cNvPicPr>
          <p:nvPr>
            <p:ph/>
          </p:nvPr>
        </p:nvPicPr>
        <p:blipFill>
          <a:blip r:embed="rId3" cstate="print">
            <a:lum bright="-12000" contrast="24000"/>
          </a:blip>
          <a:srcRect/>
          <a:stretch>
            <a:fillRect/>
          </a:stretch>
        </p:blipFill>
        <p:spPr>
          <a:xfrm>
            <a:off x="4987925" y="1125538"/>
            <a:ext cx="4156075" cy="5732462"/>
          </a:xfrm>
          <a:noFill/>
          <a:ln/>
        </p:spPr>
      </p:pic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0" y="188913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Образование гигантских многоядерных клеток вокруг фагоцитированного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1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49275"/>
          </a:xfrm>
        </p:spPr>
        <p:txBody>
          <a:bodyPr/>
          <a:lstStyle/>
          <a:p>
            <a:r>
              <a:rPr lang="ru-RU" sz="2400"/>
              <a:t>Нейтрофильный фагоцитоз.</a:t>
            </a:r>
            <a:r>
              <a:rPr lang="en-US" sz="2400"/>
              <a:t> </a:t>
            </a:r>
            <a:r>
              <a:rPr lang="ru-RU" sz="2400"/>
              <a:t>Темное поле.</a:t>
            </a:r>
          </a:p>
        </p:txBody>
      </p:sp>
      <p:pic>
        <p:nvPicPr>
          <p:cNvPr id="70660" name="Picture 4" descr="фагоцитоз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bright="18000" contrast="42000"/>
          </a:blip>
          <a:srcRect/>
          <a:stretch>
            <a:fillRect/>
          </a:stretch>
        </p:blipFill>
        <p:spPr>
          <a:xfrm>
            <a:off x="0" y="2276475"/>
            <a:ext cx="9144000" cy="265271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414337"/>
          </a:xfrm>
        </p:spPr>
        <p:txBody>
          <a:bodyPr/>
          <a:lstStyle/>
          <a:p>
            <a:r>
              <a:rPr lang="ru-RU" sz="4000"/>
              <a:t>Хемотаксис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179388" y="908050"/>
            <a:ext cx="5003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0" y="981075"/>
            <a:ext cx="4859338" cy="575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/>
              <a:t>«Случай из жизни».</a:t>
            </a:r>
          </a:p>
          <a:p>
            <a:pPr>
              <a:spcBef>
                <a:spcPct val="50000"/>
              </a:spcBef>
            </a:pPr>
            <a:r>
              <a:rPr lang="ru-RU" sz="2400" b="1"/>
              <a:t>Против бактерий выработались антитела </a:t>
            </a:r>
            <a:r>
              <a:rPr lang="en-US" sz="2400" b="1"/>
              <a:t>IgG. </a:t>
            </a:r>
            <a:r>
              <a:rPr lang="ru-RU" sz="2400" b="1"/>
              <a:t>АТ соединились с бактерией (антигеном – АГ). Комплекс АГ-АТ активирует ферменты – систему комплемента. В процессе активации от комплемента отщепляются фрагменты – анафилотоксины, которые являются фактором хемотаксиса. Привлеченный «вкусным запахом» анафилотоксинов, нейтрофил начинает «охоту» за бактерией.</a:t>
            </a:r>
          </a:p>
        </p:txBody>
      </p:sp>
      <p:pic>
        <p:nvPicPr>
          <p:cNvPr id="77834" name="neutrophil хемотакс3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363" y="2133600"/>
            <a:ext cx="3684587" cy="2762250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01" fill="hold"/>
                                        <p:tgtEl>
                                          <p:spTgt spid="778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783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78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783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834"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Фагоцитоз</a:t>
            </a:r>
          </a:p>
        </p:txBody>
      </p:sp>
      <p:pic>
        <p:nvPicPr>
          <p:cNvPr id="79879" name="фаго3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051050" y="1628775"/>
            <a:ext cx="5327650" cy="3552825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00" fill="hold"/>
                                        <p:tgtEl>
                                          <p:spTgt spid="798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9879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98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987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879"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3972" name="Picture 4" descr="Фагоцитоз эритроцитов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3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847725"/>
          </a:xfrm>
        </p:spPr>
        <p:txBody>
          <a:bodyPr/>
          <a:lstStyle/>
          <a:p>
            <a:r>
              <a:rPr lang="ru-RU" sz="4000"/>
              <a:t>Фагоцитоз бактерий макрофагом</a:t>
            </a:r>
          </a:p>
        </p:txBody>
      </p:sp>
      <p:pic>
        <p:nvPicPr>
          <p:cNvPr id="68612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11188" y="1046163"/>
            <a:ext cx="6732587" cy="58118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5691187"/>
          </a:xfrm>
        </p:spPr>
        <p:txBody>
          <a:bodyPr/>
          <a:lstStyle/>
          <a:p>
            <a:r>
              <a:rPr lang="ru-RU"/>
              <a:t>Основными фагоцитами организма являются нейтрофилы благодаря их большому количеству и быстрой выработке в костном мозге</a:t>
            </a:r>
          </a:p>
          <a:p>
            <a:r>
              <a:rPr lang="ru-RU"/>
              <a:t>На поверхности фагоцитов имеются рецепторы к С3 компоненту комплемента и </a:t>
            </a:r>
            <a:r>
              <a:rPr lang="en-US"/>
              <a:t>Fc-</a:t>
            </a:r>
            <a:r>
              <a:rPr lang="ru-RU"/>
              <a:t>фрагменту</a:t>
            </a:r>
            <a:r>
              <a:rPr lang="en-US"/>
              <a:t> IgG</a:t>
            </a:r>
            <a:endParaRPr lang="ru-RU"/>
          </a:p>
          <a:p>
            <a:r>
              <a:rPr lang="ru-RU"/>
              <a:t>Если бактерии покрыты </a:t>
            </a:r>
            <a:r>
              <a:rPr lang="en-US"/>
              <a:t>IgG</a:t>
            </a:r>
            <a:r>
              <a:rPr lang="ru-RU"/>
              <a:t> антителами и комплементом, то фагоцитоз резко ускоряется, что показано на рисунке.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Цилиарный эпителий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114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481138"/>
            <a:ext cx="7129463" cy="5376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Phagocyte"/>
          <p:cNvPicPr>
            <a:picLocks noGrp="1" noChangeAspect="1" noChangeArrowheads="1"/>
          </p:cNvPicPr>
          <p:nvPr>
            <p:ph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19088"/>
            <a:ext cx="9144000" cy="60674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Распределение фагоцитов в организме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Макрофаги находятся в тканях постоянно. Если им нужна помощь, то из крови прибывают моноциты и превращаются в макрофаги.</a:t>
            </a:r>
          </a:p>
          <a:p>
            <a:r>
              <a:rPr lang="ru-RU" sz="2800"/>
              <a:t>Существуют специализированные макрофаги печени и селезенки, которые очищают кровь от чужеродного материала, старых клеток крови и продуктов распада тканей.</a:t>
            </a:r>
          </a:p>
          <a:p>
            <a:r>
              <a:rPr lang="ru-RU" sz="2800"/>
              <a:t>Нейтрофилы в очаг инфекции пребывают из крови по механизму хемотаксиса.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686800" cy="1143000"/>
          </a:xfrm>
        </p:spPr>
        <p:txBody>
          <a:bodyPr/>
          <a:lstStyle/>
          <a:p>
            <a:r>
              <a:rPr lang="ru-RU" sz="3200"/>
              <a:t>Печеночные макрофаги фагоцитировали частиты метиленового синего, введенного в кровь.</a:t>
            </a:r>
          </a:p>
        </p:txBody>
      </p:sp>
      <p:pic>
        <p:nvPicPr>
          <p:cNvPr id="74756" name="Picture 4" descr="image00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00113" y="1595438"/>
            <a:ext cx="6985000" cy="52625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56911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/>
              <a:t>Реакция гиперчувствительности замедленного типа </a:t>
            </a:r>
            <a:endParaRPr lang="en-US" b="1"/>
          </a:p>
          <a:p>
            <a:pPr>
              <a:lnSpc>
                <a:spcPct val="90000"/>
              </a:lnSpc>
            </a:pPr>
            <a:r>
              <a:rPr lang="ru-RU"/>
              <a:t>Микобактерии туберкулеза и другие микроорганизмы выживают внутри макрофага</a:t>
            </a:r>
          </a:p>
          <a:p>
            <a:pPr>
              <a:lnSpc>
                <a:spcPct val="90000"/>
              </a:lnSpc>
            </a:pPr>
            <a:r>
              <a:rPr lang="ru-RU"/>
              <a:t>Т-лимфоциты выделяют вещества, привлекающие к месту инфекции других макрофагов</a:t>
            </a:r>
          </a:p>
          <a:p>
            <a:pPr>
              <a:lnSpc>
                <a:spcPct val="90000"/>
              </a:lnSpc>
            </a:pPr>
            <a:r>
              <a:rPr lang="ru-RU"/>
              <a:t>Формируется макрофагальная гранулома</a:t>
            </a:r>
          </a:p>
          <a:p>
            <a:pPr>
              <a:lnSpc>
                <a:spcPct val="90000"/>
              </a:lnSpc>
            </a:pPr>
            <a:r>
              <a:rPr lang="ru-RU"/>
              <a:t>Макрофаги вырабатывают витамин </a:t>
            </a:r>
            <a:r>
              <a:rPr lang="en-US"/>
              <a:t>D</a:t>
            </a:r>
            <a:endParaRPr lang="ru-RU"/>
          </a:p>
          <a:p>
            <a:pPr>
              <a:lnSpc>
                <a:spcPct val="90000"/>
              </a:lnSpc>
            </a:pPr>
            <a:r>
              <a:rPr lang="ru-RU"/>
              <a:t>Происходит кальцификация очага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r>
              <a:rPr lang="ru-RU"/>
              <a:t>Кроме туберкулеза к таким инфекциям относятся:</a:t>
            </a:r>
          </a:p>
          <a:p>
            <a:r>
              <a:rPr lang="ru-RU"/>
              <a:t>Сифилис</a:t>
            </a:r>
          </a:p>
          <a:p>
            <a:r>
              <a:rPr lang="ru-RU"/>
              <a:t>Проказа</a:t>
            </a:r>
          </a:p>
          <a:p>
            <a:r>
              <a:rPr lang="ru-RU"/>
              <a:t>Чума</a:t>
            </a:r>
          </a:p>
          <a:p>
            <a:r>
              <a:rPr lang="ru-RU"/>
              <a:t>Туляремия</a:t>
            </a:r>
          </a:p>
          <a:p>
            <a:r>
              <a:rPr lang="ru-RU"/>
              <a:t>Частично – бруцеллез, сальмонеллез, хламидиоз и другие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72" name="Rectangle 8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4000"/>
              <a:t>Гистологическая картина гранулем</a:t>
            </a:r>
          </a:p>
        </p:txBody>
      </p:sp>
      <p:pic>
        <p:nvPicPr>
          <p:cNvPr id="88068" name="Picture 4" descr="granuloma_non-necrotizing8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750" y="1341438"/>
            <a:ext cx="3736975" cy="5516562"/>
          </a:xfrm>
          <a:noFill/>
          <a:ln/>
        </p:spPr>
      </p:pic>
      <p:pic>
        <p:nvPicPr>
          <p:cNvPr id="88071" name="Picture 7" descr="granuloma_necrotizing3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1341438"/>
            <a:ext cx="3736975" cy="5516562"/>
          </a:xfrm>
          <a:noFill/>
          <a:ln/>
        </p:spPr>
      </p:pic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900113" y="5949950"/>
            <a:ext cx="2951162" cy="52863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0066"/>
                </a:solidFill>
              </a:rPr>
              <a:t>Саркоидоз</a:t>
            </a:r>
          </a:p>
        </p:txBody>
      </p:sp>
      <p:sp>
        <p:nvSpPr>
          <p:cNvPr id="88075" name="Text Box 11"/>
          <p:cNvSpPr txBox="1">
            <a:spLocks noChangeArrowheads="1"/>
          </p:cNvSpPr>
          <p:nvPr/>
        </p:nvSpPr>
        <p:spPr bwMode="auto">
          <a:xfrm>
            <a:off x="5292725" y="6021388"/>
            <a:ext cx="2663825" cy="5191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rgbClr val="FF0066"/>
                </a:solidFill>
              </a:rPr>
              <a:t>Туберкулез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549275"/>
            <a:ext cx="7772400" cy="5546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Клеточная цитотоксичность (киллинг)</a:t>
            </a:r>
          </a:p>
          <a:p>
            <a:pPr>
              <a:lnSpc>
                <a:spcPct val="90000"/>
              </a:lnSpc>
            </a:pPr>
            <a:r>
              <a:rPr lang="ru-RU" sz="2400"/>
              <a:t>Т-лимфоциты киллеры (цитотоксические Т-лимфоциты) и естественные киллерные клетки </a:t>
            </a:r>
            <a:r>
              <a:rPr lang="en-US" sz="2400"/>
              <a:t>(NK</a:t>
            </a:r>
            <a:r>
              <a:rPr lang="ru-RU" sz="2400"/>
              <a:t> – клетки) обладают способностью присоединяться к животным и грибковым клеткам и выделять вещества, убивающие эти клетки. </a:t>
            </a:r>
          </a:p>
          <a:p>
            <a:pPr>
              <a:lnSpc>
                <a:spcPct val="90000"/>
              </a:lnSpc>
            </a:pPr>
            <a:r>
              <a:rPr lang="ru-RU" sz="2400"/>
              <a:t>К животным клеткам, подлежащим киллингу, относятся простейшие и измененные собственные клетки (вирусная инфекция, рак и другие мутации)</a:t>
            </a:r>
          </a:p>
          <a:p>
            <a:pPr>
              <a:lnSpc>
                <a:spcPct val="90000"/>
              </a:lnSpc>
            </a:pPr>
            <a:r>
              <a:rPr lang="ru-RU" sz="2400"/>
              <a:t>На поверхности киллеров есть рецепторы к </a:t>
            </a:r>
            <a:r>
              <a:rPr lang="en-US" sz="2400"/>
              <a:t>Fc-</a:t>
            </a:r>
            <a:r>
              <a:rPr lang="ru-RU" sz="2400"/>
              <a:t>фрагменту </a:t>
            </a:r>
            <a:r>
              <a:rPr lang="en-US" sz="2400"/>
              <a:t>IgG</a:t>
            </a:r>
          </a:p>
          <a:p>
            <a:pPr>
              <a:lnSpc>
                <a:spcPct val="90000"/>
              </a:lnSpc>
            </a:pPr>
            <a:r>
              <a:rPr lang="ru-RU" sz="2400"/>
              <a:t>Киллинг клеток покрытых </a:t>
            </a:r>
            <a:r>
              <a:rPr lang="en-US" sz="2400"/>
              <a:t>IgG</a:t>
            </a:r>
            <a:r>
              <a:rPr lang="ru-RU" sz="2400"/>
              <a:t> антителами идет активнее, чем клеток без </a:t>
            </a:r>
            <a:r>
              <a:rPr lang="en-US" sz="2400"/>
              <a:t>IgG</a:t>
            </a:r>
            <a:r>
              <a:rPr lang="ru-RU" sz="2400"/>
              <a:t> на поверхности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ЕК-клетки и клеточная цитотоксичность</a:t>
            </a:r>
          </a:p>
        </p:txBody>
      </p:sp>
      <p:pic>
        <p:nvPicPr>
          <p:cNvPr id="51204" name="Picture 4" descr="Рисунок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57338"/>
            <a:ext cx="9144000" cy="49942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Лимфоцит-киллер (зеленая люминисценция в темном поле) нападает на  измененную собственную клетку</a:t>
            </a:r>
          </a:p>
        </p:txBody>
      </p:sp>
      <p:pic>
        <p:nvPicPr>
          <p:cNvPr id="81928" name="киллинг1.avi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63713" y="1844675"/>
            <a:ext cx="5184775" cy="3889375"/>
          </a:xfrm>
          <a:ln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400" fill="hold"/>
                                        <p:tgtEl>
                                          <p:spTgt spid="819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192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19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19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28"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5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ru-RU" sz="4000"/>
              <a:t>Лимфоциты-киллеры атакуют измененную собственную клетку</a:t>
            </a:r>
          </a:p>
        </p:txBody>
      </p:sp>
      <p:pic>
        <p:nvPicPr>
          <p:cNvPr id="65540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412875"/>
            <a:ext cx="3957638" cy="5229225"/>
          </a:xfrm>
          <a:noFill/>
          <a:ln/>
        </p:spPr>
      </p:pic>
      <p:pic>
        <p:nvPicPr>
          <p:cNvPr id="65543" name="Picture 7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0" y="1412875"/>
            <a:ext cx="4068763" cy="52292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1465-9921-4-8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915400" cy="6686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04813"/>
            <a:ext cx="7772400" cy="59769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/>
              <a:t>Клеточная цитотоксичность – главный способ защиты от вирусных инфекций</a:t>
            </a:r>
          </a:p>
          <a:p>
            <a:pPr>
              <a:lnSpc>
                <a:spcPct val="90000"/>
              </a:lnSpc>
            </a:pPr>
            <a:r>
              <a:rPr lang="ru-RU"/>
              <a:t>Кроме этого, лимфоциты и другие клетки синтезируют альфа-, бета- и гамма-интерфероны, </a:t>
            </a:r>
          </a:p>
          <a:p>
            <a:pPr>
              <a:lnSpc>
                <a:spcPct val="90000"/>
              </a:lnSpc>
            </a:pPr>
            <a:r>
              <a:rPr lang="ru-RU"/>
              <a:t>Интерфероны являются сигналом для зараженных клеток, чтобы они не репродуцировали вирус, а для здоровых клеток, чтобы они не впускали его в себя</a:t>
            </a:r>
          </a:p>
          <a:p>
            <a:pPr>
              <a:lnSpc>
                <a:spcPct val="90000"/>
              </a:lnSpc>
            </a:pPr>
            <a:r>
              <a:rPr lang="ru-RU"/>
              <a:t>Антитела </a:t>
            </a:r>
            <a:r>
              <a:rPr lang="en-US"/>
              <a:t>IgG</a:t>
            </a:r>
            <a:r>
              <a:rPr lang="ru-RU"/>
              <a:t> связывают вирус, выходящий из разрушенных клеток, а комплемент лизирует его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7772400" cy="4114800"/>
          </a:xfrm>
        </p:spPr>
        <p:txBody>
          <a:bodyPr/>
          <a:lstStyle/>
          <a:p>
            <a:r>
              <a:rPr lang="ru-RU" sz="3600"/>
              <a:t>На следующем занятии мы рассмотрим:</a:t>
            </a:r>
          </a:p>
          <a:p>
            <a:r>
              <a:rPr lang="ru-RU" sz="3600"/>
              <a:t>как формируется иммунитет</a:t>
            </a:r>
          </a:p>
          <a:p>
            <a:r>
              <a:rPr lang="ru-RU" sz="3600"/>
              <a:t>как взаимодействуют иммунные клетки</a:t>
            </a:r>
          </a:p>
          <a:p>
            <a:r>
              <a:rPr lang="ru-RU" sz="3600"/>
              <a:t>какова функция органов иммунитета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fig4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6513"/>
            <a:ext cx="8305800" cy="6821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Барьерные функции кожи</a:t>
            </a:r>
          </a:p>
        </p:txBody>
      </p:sp>
      <p:pic>
        <p:nvPicPr>
          <p:cNvPr id="53252" name="Picture 4" descr="Рисунок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2133600"/>
            <a:ext cx="9144000" cy="37623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"/>
            <a:ext cx="8382000" cy="6248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800" b="1"/>
              <a:t>Таким образом, чтобы выжить в организме хозяина микроб должен «закрепиться» на эпителиальной поверхности (иммунологи и микробиологи называют это адгезией, то есть, приклеиванием)</a:t>
            </a:r>
          </a:p>
          <a:p>
            <a:pPr>
              <a:lnSpc>
                <a:spcPct val="90000"/>
              </a:lnSpc>
            </a:pPr>
            <a:r>
              <a:rPr lang="ru-RU" sz="2800" b="1"/>
              <a:t>Организм должен препятствовать адгезии, используя механизмы клиренса.</a:t>
            </a:r>
          </a:p>
          <a:p>
            <a:pPr>
              <a:lnSpc>
                <a:spcPct val="90000"/>
              </a:lnSpc>
            </a:pPr>
            <a:r>
              <a:rPr lang="ru-RU" sz="2800" b="1"/>
              <a:t>Если адгезия произошла, то микроб может попытаться проникнуть вглубь ткани или в кровоток, где механизмы клиренса не работают.</a:t>
            </a:r>
          </a:p>
          <a:p>
            <a:pPr>
              <a:lnSpc>
                <a:spcPct val="90000"/>
              </a:lnSpc>
            </a:pPr>
            <a:r>
              <a:rPr lang="ru-RU" sz="2800" b="1"/>
              <a:t>В этих целях микробы вырабатывают ферменты, разрушающие ткани хозяина</a:t>
            </a:r>
          </a:p>
          <a:p>
            <a:pPr>
              <a:lnSpc>
                <a:spcPct val="90000"/>
              </a:lnSpc>
            </a:pPr>
            <a:r>
              <a:rPr lang="ru-RU" sz="2800" b="1"/>
              <a:t>Все патогенные микроорганизмы отличаются от непатогенных способностью вырабатывать такие ферменты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81000"/>
            <a:ext cx="7772400" cy="6096000"/>
          </a:xfrm>
        </p:spPr>
        <p:txBody>
          <a:bodyPr/>
          <a:lstStyle/>
          <a:p>
            <a:endParaRPr lang="en-US" sz="4400" b="1"/>
          </a:p>
          <a:p>
            <a:r>
              <a:rPr lang="ru-RU" sz="4400" b="1"/>
              <a:t>Если тот или иной механизм клиренса не справляется с инфекцией, то в борьбу включается система иммунитета.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468</TotalTime>
  <Words>1222</Words>
  <Application>Microsoft Office PowerPoint</Application>
  <PresentationFormat>Экран (4:3)</PresentationFormat>
  <Paragraphs>113</Paragraphs>
  <Slides>51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Клен</vt:lpstr>
      <vt:lpstr>Слайд 1</vt:lpstr>
      <vt:lpstr>Слайд 2</vt:lpstr>
      <vt:lpstr>Слайд 3</vt:lpstr>
      <vt:lpstr>Цилиарный эпителий</vt:lpstr>
      <vt:lpstr>Слайд 5</vt:lpstr>
      <vt:lpstr>Слайд 6</vt:lpstr>
      <vt:lpstr>Барьерные функции кожи</vt:lpstr>
      <vt:lpstr>Слайд 8</vt:lpstr>
      <vt:lpstr>Слайд 9</vt:lpstr>
      <vt:lpstr>Специфическая и неспецифическая иммунная защита</vt:lpstr>
      <vt:lpstr>Слайд 11</vt:lpstr>
      <vt:lpstr>Система комплемента</vt:lpstr>
      <vt:lpstr>Неспецифическая и специфическая иммунная защита в своей работе опираются на неспецифические механизмы воспаления</vt:lpstr>
      <vt:lpstr>Микромор-фологические компоненты воспаления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Нейтрофильный фагоцитоз. Темное поле.</vt:lpstr>
      <vt:lpstr>Хемотаксис</vt:lpstr>
      <vt:lpstr>Фагоцитоз</vt:lpstr>
      <vt:lpstr>Слайд 37</vt:lpstr>
      <vt:lpstr>Фагоцитоз бактерий макрофагом</vt:lpstr>
      <vt:lpstr>Слайд 39</vt:lpstr>
      <vt:lpstr>Слайд 40</vt:lpstr>
      <vt:lpstr>Распределение фагоцитов в организме</vt:lpstr>
      <vt:lpstr>Печеночные макрофаги фагоцитировали частиты метиленового синего, введенного в кровь.</vt:lpstr>
      <vt:lpstr>Слайд 43</vt:lpstr>
      <vt:lpstr>Слайд 44</vt:lpstr>
      <vt:lpstr>Гистологическая картина гранулем</vt:lpstr>
      <vt:lpstr>Слайд 46</vt:lpstr>
      <vt:lpstr>ЕК-клетки и клеточная цитотоксичность</vt:lpstr>
      <vt:lpstr>Лимфоцит-киллер (зеленая люминисценция в темном поле) нападает на  измененную собственную клетку</vt:lpstr>
      <vt:lpstr>Лимфоциты-киллеры атакуют измененную собственную клетку</vt:lpstr>
      <vt:lpstr>Слайд 50</vt:lpstr>
      <vt:lpstr>Слайд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Computer</dc:creator>
  <cp:lastModifiedBy>Николай</cp:lastModifiedBy>
  <cp:revision>54</cp:revision>
  <dcterms:created xsi:type="dcterms:W3CDTF">2004-01-06T06:42:30Z</dcterms:created>
  <dcterms:modified xsi:type="dcterms:W3CDTF">2013-01-26T08:38:09Z</dcterms:modified>
</cp:coreProperties>
</file>