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56" r:id="rId2"/>
    <p:sldId id="257" r:id="rId3"/>
    <p:sldId id="258" r:id="rId4"/>
    <p:sldId id="263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0" r:id="rId21"/>
    <p:sldId id="281" r:id="rId22"/>
    <p:sldId id="282" r:id="rId23"/>
    <p:sldId id="283" r:id="rId24"/>
    <p:sldId id="287" r:id="rId25"/>
    <p:sldId id="288" r:id="rId26"/>
    <p:sldId id="284" r:id="rId27"/>
    <p:sldId id="289" r:id="rId28"/>
    <p:sldId id="285" r:id="rId29"/>
    <p:sldId id="286" r:id="rId30"/>
    <p:sldId id="290" r:id="rId31"/>
    <p:sldId id="291" r:id="rId32"/>
    <p:sldId id="292" r:id="rId33"/>
    <p:sldId id="293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Раздел по умолчанию" id="{FFF2052D-D843-476F-9E87-20D897F13C53}">
          <p14:sldIdLst>
            <p14:sldId id="256"/>
            <p14:sldId id="257"/>
            <p14:sldId id="258"/>
            <p14:sldId id="263"/>
            <p14:sldId id="265"/>
          </p14:sldIdLst>
        </p14:section>
        <p14:section name="Раздел без заголовка" id="{0BC99A73-D72C-4F05-ACE3-DE26C91D49B1}">
          <p14:sldIdLst>
            <p14:sldId id="266"/>
            <p14:sldId id="267"/>
            <p14:sldId id="268"/>
            <p14:sldId id="269"/>
            <p14:sldId id="270"/>
            <p14:sldId id="271"/>
            <p14:sldId id="272"/>
            <p14:sldId id="273"/>
            <p14:sldId id="274"/>
            <p14:sldId id="275"/>
            <p14:sldId id="276"/>
            <p14:sldId id="277"/>
            <p14:sldId id="278"/>
            <p14:sldId id="279"/>
            <p14:sldId id="280"/>
            <p14:sldId id="281"/>
            <p14:sldId id="282"/>
            <p14:sldId id="283"/>
            <p14:sldId id="287"/>
            <p14:sldId id="288"/>
            <p14:sldId id="284"/>
            <p14:sldId id="289"/>
            <p14:sldId id="285"/>
            <p14:sldId id="286"/>
            <p14:sldId id="290"/>
            <p14:sldId id="291"/>
            <p14:sldId id="292"/>
            <p14:sldId id="29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6600"/>
    <a:srgbClr val="0033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90" d="100"/>
          <a:sy n="90" d="100"/>
        </p:scale>
        <p:origin x="-510" y="-3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F51CA7-AA99-4E87-AF9F-CFC3F39CF6CE}" type="datetimeFigureOut">
              <a:rPr lang="ru-RU" smtClean="0"/>
              <a:pPr/>
              <a:t>03.02.2012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7865BC-A171-4E6A-972F-A289AB98A5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186147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865BC-A171-4E6A-972F-A289AB98A5A4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219713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865BC-A171-4E6A-972F-A289AB98A5A4}" type="slidenum">
              <a:rPr lang="ru-RU" smtClean="0"/>
              <a:pPr/>
              <a:t>26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490805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pic.ipicture.ru/uploads/081007/ux4Ag6P3ff.png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мульти уроки\ФОНЫ\школьные\9f6201301ab4.jpg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8" name="Picture 4" descr="D:\мульти уроки\ФОНЫ\школьные\891028f0eb4f.jpg"/>
          <p:cNvPicPr>
            <a:picLocks noChangeAspect="1" noChangeArrowheads="1"/>
          </p:cNvPicPr>
          <p:nvPr userDrawn="1"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6" y="714356"/>
            <a:ext cx="8215370" cy="5239602"/>
          </a:xfrm>
          <a:prstGeom prst="rect">
            <a:avLst/>
          </a:prstGeom>
          <a:noFill/>
        </p:spPr>
      </p:pic>
      <p:pic>
        <p:nvPicPr>
          <p:cNvPr id="15" name="Picture 10" descr="C:\Documents and Settings\Администратор\Рабочий стол\Электронка\64557903c638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 rot="13927503">
            <a:off x="-34950" y="591185"/>
            <a:ext cx="1071570" cy="97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1" descr="C:\Documents and Settings\Администратор\Рабочий стол\Электронка\343daf36c467.png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 rot="6324194">
            <a:off x="88028" y="3042329"/>
            <a:ext cx="891867" cy="861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Прямоугольник 17"/>
          <p:cNvSpPr/>
          <p:nvPr userDrawn="1"/>
        </p:nvSpPr>
        <p:spPr>
          <a:xfrm rot="21102161">
            <a:off x="62032" y="1844385"/>
            <a:ext cx="8771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7а</a:t>
            </a:r>
            <a:endParaRPr lang="ru-RU" sz="5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 userDrawn="1"/>
        </p:nvSpPr>
        <p:spPr>
          <a:xfrm rot="1233620">
            <a:off x="190240" y="3646859"/>
            <a:ext cx="64472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cap="none" spc="0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÷</a:t>
            </a:r>
            <a:endParaRPr lang="ru-RU" sz="7200" b="1" cap="none" spc="0" dirty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 userDrawn="1"/>
        </p:nvSpPr>
        <p:spPr>
          <a:xfrm>
            <a:off x="0" y="857232"/>
            <a:ext cx="69602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+</a:t>
            </a:r>
            <a:endParaRPr lang="ru-RU" sz="8000" b="1" cap="none" spc="0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6" name="Picture 10" descr="C:\Documents and Settings\Администратор\Рабочий стол\Электронка\64557903c638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 rot="8710109">
            <a:off x="8113071" y="4004544"/>
            <a:ext cx="1071570" cy="97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3" descr="Картинка 145 из 3346">
            <a:hlinkClick r:id="rId6"/>
          </p:cNvPr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5720" y="4500570"/>
            <a:ext cx="2057400" cy="202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14" name="Picture 9" descr="C:\Documents and Settings\Администратор\Рабочий стол\Электронка\cf5a34b5b136.png"/>
          <p:cNvPicPr>
            <a:picLocks noChangeAspect="1" noChangeArrowheads="1"/>
          </p:cNvPicPr>
          <p:nvPr userDrawn="1"/>
        </p:nvPicPr>
        <p:blipFill>
          <a:blip r:embed="rId8" cstate="print"/>
          <a:srcRect/>
          <a:stretch>
            <a:fillRect/>
          </a:stretch>
        </p:blipFill>
        <p:spPr bwMode="auto">
          <a:xfrm rot="20818884">
            <a:off x="7871241" y="115476"/>
            <a:ext cx="1157283" cy="1157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Прямоугольник 22"/>
          <p:cNvSpPr/>
          <p:nvPr userDrawn="1"/>
        </p:nvSpPr>
        <p:spPr>
          <a:xfrm>
            <a:off x="8429652" y="1285860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8</a:t>
            </a:r>
            <a:endParaRPr lang="ru-RU" sz="5400" b="1" cap="none" spc="0" dirty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 userDrawn="1"/>
        </p:nvSpPr>
        <p:spPr>
          <a:xfrm>
            <a:off x="8614689" y="2714620"/>
            <a:ext cx="5293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i="0" cap="none" spc="0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×</a:t>
            </a:r>
            <a:endParaRPr lang="ru-RU" sz="5400" b="1" i="0" cap="none" spc="0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5" name="Picture 11" descr="C:\Documents and Settings\Администратор\Рабочий стол\Электронка\343daf36c467.png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 rot="18036202">
            <a:off x="7938763" y="2101042"/>
            <a:ext cx="891867" cy="861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Прямоугольник 26"/>
          <p:cNvSpPr/>
          <p:nvPr userDrawn="1"/>
        </p:nvSpPr>
        <p:spPr>
          <a:xfrm rot="21102161">
            <a:off x="7344960" y="5324648"/>
            <a:ext cx="15872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</a:t>
            </a:r>
            <a:r>
              <a:rPr lang="en-US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+b</a:t>
            </a:r>
            <a:r>
              <a:rPr lang="ru-RU" sz="5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=</a:t>
            </a:r>
            <a:endParaRPr lang="ru-RU" sz="5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8" name="Picture 10" descr="C:\Documents and Settings\Администратор\Рабочий стол\Электронка\64557903c638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 rot="13927503">
            <a:off x="6394470" y="5645353"/>
            <a:ext cx="1071570" cy="97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D:\мульти уроки\ФОНЫ\школьные\9f6201301ab4.jpg"/>
          <p:cNvPicPr>
            <a:picLocks noChangeAspect="1" noChangeArrowheads="1"/>
          </p:cNvPicPr>
          <p:nvPr userDrawn="1"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effectLst>
            <a:softEdge rad="317500"/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050" name="Picture 2" descr="C:\Documents and Settings\Администратор\Рабочий стол\Рисунок1.png"/>
          <p:cNvPicPr>
            <a:picLocks noChangeAspect="1" noChangeArrowheads="1"/>
          </p:cNvPicPr>
          <p:nvPr userDrawn="1"/>
        </p:nvPicPr>
        <p:blipFill>
          <a:blip r:embed="rId14" cstate="print"/>
          <a:srcRect l="24660" r="13698" b="1901"/>
          <a:stretch>
            <a:fillRect/>
          </a:stretch>
        </p:blipFill>
        <p:spPr bwMode="auto">
          <a:xfrm>
            <a:off x="0" y="142852"/>
            <a:ext cx="714348" cy="671514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hyperlink" Target="http://www.proshkolu.ru/user/Olg-a-ndreevna/file/1666768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hyperlink" Target="http://www.kurer-sreda.ru/files/galaber/2009/11/index-600.jpg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gif"/><Relationship Id="rId13" Type="http://schemas.openxmlformats.org/officeDocument/2006/relationships/hyperlink" Target="http://www.proshkolu.ru/user/latypowa77/file/1924334/" TargetMode="External"/><Relationship Id="rId3" Type="http://schemas.openxmlformats.org/officeDocument/2006/relationships/hyperlink" Target="http://www.proshkolu.ru/user/valent5/file/2143133/" TargetMode="External"/><Relationship Id="rId7" Type="http://schemas.openxmlformats.org/officeDocument/2006/relationships/hyperlink" Target="http://www.proshkolu.ru/user/sverdlovchanka/file/1568660/" TargetMode="External"/><Relationship Id="rId12" Type="http://schemas.openxmlformats.org/officeDocument/2006/relationships/image" Target="../media/image34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gif"/><Relationship Id="rId11" Type="http://schemas.openxmlformats.org/officeDocument/2006/relationships/hyperlink" Target="http://www.proshkolu.ru/user/sverdlovchanka/file/1631989/" TargetMode="External"/><Relationship Id="rId5" Type="http://schemas.openxmlformats.org/officeDocument/2006/relationships/hyperlink" Target="http://www.proshkolu.ru/user/valent5/file/2075097/" TargetMode="External"/><Relationship Id="rId10" Type="http://schemas.openxmlformats.org/officeDocument/2006/relationships/image" Target="../media/image33.gif"/><Relationship Id="rId4" Type="http://schemas.openxmlformats.org/officeDocument/2006/relationships/image" Target="../media/image30.gif"/><Relationship Id="rId9" Type="http://schemas.openxmlformats.org/officeDocument/2006/relationships/hyperlink" Target="http://www.proshkolu.ru/user/sverdlovchanka/file/1568638/" TargetMode="External"/><Relationship Id="rId14" Type="http://schemas.openxmlformats.org/officeDocument/2006/relationships/image" Target="../media/image35.gi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gif"/><Relationship Id="rId2" Type="http://schemas.openxmlformats.org/officeDocument/2006/relationships/hyperlink" Target="http://www.proshkolu.ru/user/valent5/file/2218651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gif"/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gif"/><Relationship Id="rId2" Type="http://schemas.openxmlformats.org/officeDocument/2006/relationships/hyperlink" Target="http://www.proshkolu.ru/user/valent5/file/2044703/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gi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gif"/><Relationship Id="rId7" Type="http://schemas.openxmlformats.org/officeDocument/2006/relationships/image" Target="../media/image44.gif"/><Relationship Id="rId2" Type="http://schemas.openxmlformats.org/officeDocument/2006/relationships/hyperlink" Target="http://www.proshkolu.ru/user/valent5/file/2163084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proshkolu.ru/user/valent5/file/2163148/" TargetMode="External"/><Relationship Id="rId5" Type="http://schemas.openxmlformats.org/officeDocument/2006/relationships/image" Target="../media/image43.gif"/><Relationship Id="rId4" Type="http://schemas.openxmlformats.org/officeDocument/2006/relationships/hyperlink" Target="http://www.proshkolu.ru/user/valent5/file/2163050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gif"/><Relationship Id="rId3" Type="http://schemas.openxmlformats.org/officeDocument/2006/relationships/image" Target="../media/image14.gif"/><Relationship Id="rId7" Type="http://schemas.openxmlformats.org/officeDocument/2006/relationships/image" Target="../media/image18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gif"/><Relationship Id="rId5" Type="http://schemas.openxmlformats.org/officeDocument/2006/relationships/image" Target="../media/image16.gif"/><Relationship Id="rId4" Type="http://schemas.openxmlformats.org/officeDocument/2006/relationships/image" Target="../media/image1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948908" y="1196752"/>
            <a:ext cx="7095901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Schoolbook" pitchFamily="18" charset="0"/>
              </a:rPr>
              <a:t>Занимательные задачи </a:t>
            </a: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Schoolbook" pitchFamily="18" charset="0"/>
              </a:rPr>
              <a:t> </a:t>
            </a:r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Schoolbook" pitchFamily="18" charset="0"/>
              </a:rPr>
              <a:t>(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Schoolbook" pitchFamily="18" charset="0"/>
              </a:rPr>
              <a:t>январь)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214942" y="4214818"/>
            <a:ext cx="27146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6600"/>
                </a:solidFill>
                <a:latin typeface="Century Schoolbook" pitchFamily="18" charset="0"/>
              </a:rPr>
              <a:t>Работу выполнила ученица 7 класса</a:t>
            </a:r>
          </a:p>
          <a:p>
            <a:r>
              <a:rPr lang="ru-RU" b="1" dirty="0" smtClean="0">
                <a:solidFill>
                  <a:srgbClr val="006600"/>
                </a:solidFill>
                <a:latin typeface="Century Schoolbook" pitchFamily="18" charset="0"/>
              </a:rPr>
              <a:t>Гущина Алёна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71538" y="142852"/>
            <a:ext cx="70009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Century Schoolbook" pitchFamily="18" charset="0"/>
              </a:rPr>
              <a:t>Муниципальное общеобразовательное учреждение </a:t>
            </a:r>
          </a:p>
          <a:p>
            <a:pPr algn="ctr"/>
            <a:r>
              <a:rPr lang="ru-RU" b="1" dirty="0" smtClean="0">
                <a:latin typeface="Century Schoolbook" pitchFamily="18" charset="0"/>
              </a:rPr>
              <a:t>«Средняя общеобразовательная школа №1 г.Суздаля»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260648"/>
            <a:ext cx="2880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>
                <a:solidFill>
                  <a:srgbClr val="002060"/>
                </a:solidFill>
                <a:latin typeface="Century Schoolbook" pitchFamily="18" charset="0"/>
              </a:rPr>
              <a:t>9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14348" y="214290"/>
            <a:ext cx="828680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3300"/>
                </a:solidFill>
                <a:latin typeface="Century Schoolbook" pitchFamily="18" charset="0"/>
              </a:rPr>
              <a:t>Четыре гири весят 40 кг. Определи вес самой </a:t>
            </a:r>
            <a:r>
              <a:rPr lang="ru-RU" sz="2800" b="1" dirty="0" smtClean="0">
                <a:solidFill>
                  <a:srgbClr val="003300"/>
                </a:solidFill>
                <a:latin typeface="Century Schoolbook" pitchFamily="18" charset="0"/>
              </a:rPr>
              <a:t>тяжёлой, </a:t>
            </a:r>
            <a:r>
              <a:rPr lang="ru-RU" sz="2800" b="1" dirty="0">
                <a:solidFill>
                  <a:srgbClr val="003300"/>
                </a:solidFill>
                <a:latin typeface="Century Schoolbook" pitchFamily="18" charset="0"/>
              </a:rPr>
              <a:t>если каждая следующая в три раза тяжелее предыдущей.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55576" y="1988840"/>
            <a:ext cx="82455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8000"/>
                </a:solidFill>
                <a:latin typeface="Century Schoolbook" pitchFamily="18" charset="0"/>
              </a:rPr>
              <a:t>Пусть </a:t>
            </a:r>
            <a:r>
              <a:rPr lang="ru-RU" sz="2400" b="1" dirty="0" err="1" smtClean="0">
                <a:solidFill>
                  <a:srgbClr val="008000"/>
                </a:solidFill>
                <a:latin typeface="Century Schoolbook" pitchFamily="18" charset="0"/>
              </a:rPr>
              <a:t>х</a:t>
            </a:r>
            <a:r>
              <a:rPr lang="ru-RU" sz="2400" b="1" dirty="0" smtClean="0">
                <a:solidFill>
                  <a:srgbClr val="008000"/>
                </a:solidFill>
                <a:latin typeface="Century Schoolbook" pitchFamily="18" charset="0"/>
              </a:rPr>
              <a:t> кг – самая лёгкая гиря . Тогда 3х кг – следующая гиря , 9х кг – средняя гиря, а тяжёлая – 27х кг. Известно что все 4 гири весят – 40 кг. </a:t>
            </a:r>
            <a:endParaRPr lang="ru-RU" sz="2400" b="1" dirty="0">
              <a:solidFill>
                <a:srgbClr val="008000"/>
              </a:solidFill>
              <a:latin typeface="Century Schoolbook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3189169"/>
            <a:ext cx="8208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400" b="1" dirty="0">
                <a:solidFill>
                  <a:srgbClr val="008000"/>
                </a:solidFill>
                <a:latin typeface="Century Schoolbook" pitchFamily="18" charset="0"/>
              </a:rPr>
              <a:t>1</a:t>
            </a:r>
            <a:r>
              <a:rPr lang="ru-RU" sz="2400" b="1" dirty="0" smtClean="0">
                <a:solidFill>
                  <a:srgbClr val="008000"/>
                </a:solidFill>
                <a:latin typeface="Century Schoolbook" pitchFamily="18" charset="0"/>
              </a:rPr>
              <a:t>) х + 3х + 9х + 27х = 40</a:t>
            </a:r>
          </a:p>
          <a:p>
            <a:r>
              <a:rPr lang="ru-RU" sz="2400" b="1" dirty="0">
                <a:solidFill>
                  <a:srgbClr val="008000"/>
                </a:solidFill>
                <a:latin typeface="Century Schoolbook" pitchFamily="18" charset="0"/>
              </a:rPr>
              <a:t> </a:t>
            </a:r>
            <a:r>
              <a:rPr lang="ru-RU" sz="2400" b="1" dirty="0" smtClean="0">
                <a:solidFill>
                  <a:srgbClr val="008000"/>
                </a:solidFill>
                <a:latin typeface="Century Schoolbook" pitchFamily="18" charset="0"/>
              </a:rPr>
              <a:t>    40х = 40</a:t>
            </a:r>
            <a:endParaRPr lang="ru-RU" sz="2400" b="1" dirty="0">
              <a:solidFill>
                <a:srgbClr val="008000"/>
              </a:solidFill>
              <a:latin typeface="Century Schoolbook" pitchFamily="18" charset="0"/>
            </a:endParaRPr>
          </a:p>
          <a:p>
            <a:r>
              <a:rPr lang="ru-RU" sz="2400" b="1" dirty="0" smtClean="0">
                <a:solidFill>
                  <a:srgbClr val="008000"/>
                </a:solidFill>
                <a:latin typeface="Century Schoolbook" pitchFamily="18" charset="0"/>
              </a:rPr>
              <a:t>      х = 1</a:t>
            </a:r>
          </a:p>
          <a:p>
            <a:r>
              <a:rPr lang="ru-RU" sz="2400" b="1" dirty="0" smtClean="0">
                <a:solidFill>
                  <a:srgbClr val="008000"/>
                </a:solidFill>
                <a:latin typeface="Century Schoolbook" pitchFamily="18" charset="0"/>
              </a:rPr>
              <a:t>1 кг – весит самая лёгкая гиря</a:t>
            </a:r>
            <a:r>
              <a:rPr lang="ru-RU" sz="2400" b="1" dirty="0" smtClean="0">
                <a:solidFill>
                  <a:srgbClr val="003300"/>
                </a:solidFill>
                <a:latin typeface="Century Schoolbook" pitchFamily="18" charset="0"/>
              </a:rPr>
              <a:t> .</a:t>
            </a:r>
            <a:endParaRPr lang="ru-RU" sz="2400" b="1" dirty="0">
              <a:solidFill>
                <a:srgbClr val="003300"/>
              </a:solidFill>
              <a:latin typeface="Century Schoolbook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5576" y="4795237"/>
            <a:ext cx="7848872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400" b="1" dirty="0">
                <a:solidFill>
                  <a:srgbClr val="008000"/>
                </a:solidFill>
                <a:latin typeface="Century Schoolbook" pitchFamily="18" charset="0"/>
              </a:rPr>
              <a:t>2</a:t>
            </a:r>
            <a:r>
              <a:rPr lang="ru-RU" sz="2400" b="1" dirty="0" smtClean="0">
                <a:solidFill>
                  <a:srgbClr val="008000"/>
                </a:solidFill>
                <a:latin typeface="Century Schoolbook" pitchFamily="18" charset="0"/>
              </a:rPr>
              <a:t>) 1 * 3 = 3 (кг) – лёгкая гиря .</a:t>
            </a:r>
          </a:p>
          <a:p>
            <a:r>
              <a:rPr lang="ru-RU" sz="2400" b="1" dirty="0">
                <a:solidFill>
                  <a:srgbClr val="008000"/>
                </a:solidFill>
                <a:latin typeface="Century Schoolbook" pitchFamily="18" charset="0"/>
              </a:rPr>
              <a:t> </a:t>
            </a:r>
            <a:r>
              <a:rPr lang="ru-RU" sz="2400" b="1" dirty="0" smtClean="0">
                <a:solidFill>
                  <a:srgbClr val="008000"/>
                </a:solidFill>
                <a:latin typeface="Century Schoolbook" pitchFamily="18" charset="0"/>
              </a:rPr>
              <a:t>3) 1 * 9 = 9 (кг) – средняя по весу гиря .</a:t>
            </a:r>
          </a:p>
          <a:p>
            <a:r>
              <a:rPr lang="ru-RU" sz="2400" b="1" dirty="0">
                <a:solidFill>
                  <a:srgbClr val="008000"/>
                </a:solidFill>
                <a:latin typeface="Century Schoolbook" pitchFamily="18" charset="0"/>
              </a:rPr>
              <a:t> </a:t>
            </a:r>
            <a:r>
              <a:rPr lang="ru-RU" sz="2400" b="1" dirty="0" smtClean="0">
                <a:solidFill>
                  <a:srgbClr val="008000"/>
                </a:solidFill>
                <a:latin typeface="Century Schoolbook" pitchFamily="18" charset="0"/>
              </a:rPr>
              <a:t>4) 1 * 27 = 27 (кг) – тяжёлая гиря .</a:t>
            </a:r>
          </a:p>
          <a:p>
            <a:endParaRPr lang="ru-RU" sz="2400" b="1" dirty="0">
              <a:solidFill>
                <a:srgbClr val="008000"/>
              </a:solidFill>
              <a:latin typeface="Century Schoolbook" pitchFamily="18" charset="0"/>
            </a:endParaRPr>
          </a:p>
          <a:p>
            <a:r>
              <a:rPr lang="ru-RU" sz="2800" b="1" dirty="0">
                <a:solidFill>
                  <a:srgbClr val="008000"/>
                </a:solidFill>
                <a:latin typeface="Century Schoolbook" pitchFamily="18" charset="0"/>
              </a:rPr>
              <a:t>Ответ : 27 кг  .  </a:t>
            </a:r>
          </a:p>
        </p:txBody>
      </p:sp>
      <p:sp>
        <p:nvSpPr>
          <p:cNvPr id="8" name="Freeform 21"/>
          <p:cNvSpPr>
            <a:spLocks/>
          </p:cNvSpPr>
          <p:nvPr/>
        </p:nvSpPr>
        <p:spPr bwMode="auto">
          <a:xfrm>
            <a:off x="5580112" y="3040087"/>
            <a:ext cx="857256" cy="1189031"/>
          </a:xfrm>
          <a:custGeom>
            <a:avLst/>
            <a:gdLst/>
            <a:ahLst/>
            <a:cxnLst>
              <a:cxn ang="0">
                <a:pos x="272" y="804"/>
              </a:cxn>
              <a:cxn ang="0">
                <a:pos x="98" y="798"/>
              </a:cxn>
              <a:cxn ang="0">
                <a:pos x="20" y="744"/>
              </a:cxn>
              <a:cxn ang="0">
                <a:pos x="2" y="576"/>
              </a:cxn>
              <a:cxn ang="0">
                <a:pos x="20" y="270"/>
              </a:cxn>
              <a:cxn ang="0">
                <a:pos x="122" y="204"/>
              </a:cxn>
              <a:cxn ang="0">
                <a:pos x="164" y="162"/>
              </a:cxn>
              <a:cxn ang="0">
                <a:pos x="104" y="108"/>
              </a:cxn>
              <a:cxn ang="0">
                <a:pos x="80" y="48"/>
              </a:cxn>
              <a:cxn ang="0">
                <a:pos x="158" y="6"/>
              </a:cxn>
              <a:cxn ang="0">
                <a:pos x="315" y="12"/>
              </a:cxn>
              <a:cxn ang="0">
                <a:pos x="422" y="42"/>
              </a:cxn>
              <a:cxn ang="0">
                <a:pos x="422" y="90"/>
              </a:cxn>
              <a:cxn ang="0">
                <a:pos x="356" y="162"/>
              </a:cxn>
              <a:cxn ang="0">
                <a:pos x="392" y="204"/>
              </a:cxn>
              <a:cxn ang="0">
                <a:pos x="494" y="240"/>
              </a:cxn>
              <a:cxn ang="0">
                <a:pos x="518" y="432"/>
              </a:cxn>
              <a:cxn ang="0">
                <a:pos x="519" y="564"/>
              </a:cxn>
              <a:cxn ang="0">
                <a:pos x="502" y="750"/>
              </a:cxn>
              <a:cxn ang="0">
                <a:pos x="434" y="798"/>
              </a:cxn>
              <a:cxn ang="0">
                <a:pos x="284" y="804"/>
              </a:cxn>
            </a:cxnLst>
            <a:rect l="0" t="0" r="r" b="b"/>
            <a:pathLst>
              <a:path w="522" h="808">
                <a:moveTo>
                  <a:pt x="272" y="804"/>
                </a:moveTo>
                <a:cubicBezTo>
                  <a:pt x="243" y="804"/>
                  <a:pt x="140" y="808"/>
                  <a:pt x="98" y="798"/>
                </a:cubicBezTo>
                <a:cubicBezTo>
                  <a:pt x="56" y="788"/>
                  <a:pt x="36" y="781"/>
                  <a:pt x="20" y="744"/>
                </a:cubicBezTo>
                <a:cubicBezTo>
                  <a:pt x="4" y="707"/>
                  <a:pt x="2" y="655"/>
                  <a:pt x="2" y="576"/>
                </a:cubicBezTo>
                <a:cubicBezTo>
                  <a:pt x="2" y="497"/>
                  <a:pt x="0" y="332"/>
                  <a:pt x="20" y="270"/>
                </a:cubicBezTo>
                <a:cubicBezTo>
                  <a:pt x="40" y="208"/>
                  <a:pt x="98" y="222"/>
                  <a:pt x="122" y="204"/>
                </a:cubicBezTo>
                <a:cubicBezTo>
                  <a:pt x="146" y="186"/>
                  <a:pt x="167" y="178"/>
                  <a:pt x="164" y="162"/>
                </a:cubicBezTo>
                <a:cubicBezTo>
                  <a:pt x="161" y="146"/>
                  <a:pt x="118" y="127"/>
                  <a:pt x="104" y="108"/>
                </a:cubicBezTo>
                <a:cubicBezTo>
                  <a:pt x="90" y="89"/>
                  <a:pt x="71" y="65"/>
                  <a:pt x="80" y="48"/>
                </a:cubicBezTo>
                <a:cubicBezTo>
                  <a:pt x="89" y="31"/>
                  <a:pt x="119" y="12"/>
                  <a:pt x="158" y="6"/>
                </a:cubicBezTo>
                <a:cubicBezTo>
                  <a:pt x="197" y="0"/>
                  <a:pt x="271" y="6"/>
                  <a:pt x="315" y="12"/>
                </a:cubicBezTo>
                <a:cubicBezTo>
                  <a:pt x="359" y="18"/>
                  <a:pt x="404" y="29"/>
                  <a:pt x="422" y="42"/>
                </a:cubicBezTo>
                <a:cubicBezTo>
                  <a:pt x="440" y="55"/>
                  <a:pt x="433" y="70"/>
                  <a:pt x="422" y="90"/>
                </a:cubicBezTo>
                <a:cubicBezTo>
                  <a:pt x="411" y="110"/>
                  <a:pt x="361" y="143"/>
                  <a:pt x="356" y="162"/>
                </a:cubicBezTo>
                <a:cubicBezTo>
                  <a:pt x="351" y="181"/>
                  <a:pt x="369" y="191"/>
                  <a:pt x="392" y="204"/>
                </a:cubicBezTo>
                <a:cubicBezTo>
                  <a:pt x="415" y="217"/>
                  <a:pt x="473" y="202"/>
                  <a:pt x="494" y="240"/>
                </a:cubicBezTo>
                <a:cubicBezTo>
                  <a:pt x="515" y="278"/>
                  <a:pt x="514" y="378"/>
                  <a:pt x="518" y="432"/>
                </a:cubicBezTo>
                <a:cubicBezTo>
                  <a:pt x="522" y="486"/>
                  <a:pt x="522" y="511"/>
                  <a:pt x="519" y="564"/>
                </a:cubicBezTo>
                <a:cubicBezTo>
                  <a:pt x="516" y="617"/>
                  <a:pt x="516" y="711"/>
                  <a:pt x="502" y="750"/>
                </a:cubicBezTo>
                <a:cubicBezTo>
                  <a:pt x="488" y="789"/>
                  <a:pt x="470" y="789"/>
                  <a:pt x="434" y="798"/>
                </a:cubicBezTo>
                <a:cubicBezTo>
                  <a:pt x="398" y="807"/>
                  <a:pt x="315" y="803"/>
                  <a:pt x="284" y="804"/>
                </a:cubicBezTo>
              </a:path>
            </a:pathLst>
          </a:custGeom>
          <a:gradFill rotWithShape="1">
            <a:gsLst>
              <a:gs pos="0">
                <a:schemeClr val="bg2"/>
              </a:gs>
              <a:gs pos="50000">
                <a:srgbClr val="333333"/>
              </a:gs>
              <a:gs pos="100000">
                <a:schemeClr val="bg2"/>
              </a:gs>
            </a:gsLst>
            <a:lin ang="189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" name="Freeform 21"/>
          <p:cNvSpPr>
            <a:spLocks/>
          </p:cNvSpPr>
          <p:nvPr/>
        </p:nvSpPr>
        <p:spPr bwMode="auto">
          <a:xfrm>
            <a:off x="6429388" y="3643314"/>
            <a:ext cx="702980" cy="860106"/>
          </a:xfrm>
          <a:custGeom>
            <a:avLst/>
            <a:gdLst/>
            <a:ahLst/>
            <a:cxnLst>
              <a:cxn ang="0">
                <a:pos x="272" y="804"/>
              </a:cxn>
              <a:cxn ang="0">
                <a:pos x="98" y="798"/>
              </a:cxn>
              <a:cxn ang="0">
                <a:pos x="20" y="744"/>
              </a:cxn>
              <a:cxn ang="0">
                <a:pos x="2" y="576"/>
              </a:cxn>
              <a:cxn ang="0">
                <a:pos x="20" y="270"/>
              </a:cxn>
              <a:cxn ang="0">
                <a:pos x="122" y="204"/>
              </a:cxn>
              <a:cxn ang="0">
                <a:pos x="164" y="162"/>
              </a:cxn>
              <a:cxn ang="0">
                <a:pos x="104" y="108"/>
              </a:cxn>
              <a:cxn ang="0">
                <a:pos x="80" y="48"/>
              </a:cxn>
              <a:cxn ang="0">
                <a:pos x="158" y="6"/>
              </a:cxn>
              <a:cxn ang="0">
                <a:pos x="315" y="12"/>
              </a:cxn>
              <a:cxn ang="0">
                <a:pos x="422" y="42"/>
              </a:cxn>
              <a:cxn ang="0">
                <a:pos x="422" y="90"/>
              </a:cxn>
              <a:cxn ang="0">
                <a:pos x="356" y="162"/>
              </a:cxn>
              <a:cxn ang="0">
                <a:pos x="392" y="204"/>
              </a:cxn>
              <a:cxn ang="0">
                <a:pos x="494" y="240"/>
              </a:cxn>
              <a:cxn ang="0">
                <a:pos x="518" y="432"/>
              </a:cxn>
              <a:cxn ang="0">
                <a:pos x="519" y="564"/>
              </a:cxn>
              <a:cxn ang="0">
                <a:pos x="502" y="750"/>
              </a:cxn>
              <a:cxn ang="0">
                <a:pos x="434" y="798"/>
              </a:cxn>
              <a:cxn ang="0">
                <a:pos x="284" y="804"/>
              </a:cxn>
            </a:cxnLst>
            <a:rect l="0" t="0" r="r" b="b"/>
            <a:pathLst>
              <a:path w="522" h="808">
                <a:moveTo>
                  <a:pt x="272" y="804"/>
                </a:moveTo>
                <a:cubicBezTo>
                  <a:pt x="243" y="804"/>
                  <a:pt x="140" y="808"/>
                  <a:pt x="98" y="798"/>
                </a:cubicBezTo>
                <a:cubicBezTo>
                  <a:pt x="56" y="788"/>
                  <a:pt x="36" y="781"/>
                  <a:pt x="20" y="744"/>
                </a:cubicBezTo>
                <a:cubicBezTo>
                  <a:pt x="4" y="707"/>
                  <a:pt x="2" y="655"/>
                  <a:pt x="2" y="576"/>
                </a:cubicBezTo>
                <a:cubicBezTo>
                  <a:pt x="2" y="497"/>
                  <a:pt x="0" y="332"/>
                  <a:pt x="20" y="270"/>
                </a:cubicBezTo>
                <a:cubicBezTo>
                  <a:pt x="40" y="208"/>
                  <a:pt x="98" y="222"/>
                  <a:pt x="122" y="204"/>
                </a:cubicBezTo>
                <a:cubicBezTo>
                  <a:pt x="146" y="186"/>
                  <a:pt x="167" y="178"/>
                  <a:pt x="164" y="162"/>
                </a:cubicBezTo>
                <a:cubicBezTo>
                  <a:pt x="161" y="146"/>
                  <a:pt x="118" y="127"/>
                  <a:pt x="104" y="108"/>
                </a:cubicBezTo>
                <a:cubicBezTo>
                  <a:pt x="90" y="89"/>
                  <a:pt x="71" y="65"/>
                  <a:pt x="80" y="48"/>
                </a:cubicBezTo>
                <a:cubicBezTo>
                  <a:pt x="89" y="31"/>
                  <a:pt x="119" y="12"/>
                  <a:pt x="158" y="6"/>
                </a:cubicBezTo>
                <a:cubicBezTo>
                  <a:pt x="197" y="0"/>
                  <a:pt x="271" y="6"/>
                  <a:pt x="315" y="12"/>
                </a:cubicBezTo>
                <a:cubicBezTo>
                  <a:pt x="359" y="18"/>
                  <a:pt x="404" y="29"/>
                  <a:pt x="422" y="42"/>
                </a:cubicBezTo>
                <a:cubicBezTo>
                  <a:pt x="440" y="55"/>
                  <a:pt x="433" y="70"/>
                  <a:pt x="422" y="90"/>
                </a:cubicBezTo>
                <a:cubicBezTo>
                  <a:pt x="411" y="110"/>
                  <a:pt x="361" y="143"/>
                  <a:pt x="356" y="162"/>
                </a:cubicBezTo>
                <a:cubicBezTo>
                  <a:pt x="351" y="181"/>
                  <a:pt x="369" y="191"/>
                  <a:pt x="392" y="204"/>
                </a:cubicBezTo>
                <a:cubicBezTo>
                  <a:pt x="415" y="217"/>
                  <a:pt x="473" y="202"/>
                  <a:pt x="494" y="240"/>
                </a:cubicBezTo>
                <a:cubicBezTo>
                  <a:pt x="515" y="278"/>
                  <a:pt x="514" y="378"/>
                  <a:pt x="518" y="432"/>
                </a:cubicBezTo>
                <a:cubicBezTo>
                  <a:pt x="522" y="486"/>
                  <a:pt x="522" y="511"/>
                  <a:pt x="519" y="564"/>
                </a:cubicBezTo>
                <a:cubicBezTo>
                  <a:pt x="516" y="617"/>
                  <a:pt x="516" y="711"/>
                  <a:pt x="502" y="750"/>
                </a:cubicBezTo>
                <a:cubicBezTo>
                  <a:pt x="488" y="789"/>
                  <a:pt x="470" y="789"/>
                  <a:pt x="434" y="798"/>
                </a:cubicBezTo>
                <a:cubicBezTo>
                  <a:pt x="398" y="807"/>
                  <a:pt x="315" y="803"/>
                  <a:pt x="284" y="804"/>
                </a:cubicBezTo>
              </a:path>
            </a:pathLst>
          </a:custGeom>
          <a:gradFill rotWithShape="1">
            <a:gsLst>
              <a:gs pos="0">
                <a:schemeClr val="bg2"/>
              </a:gs>
              <a:gs pos="50000">
                <a:srgbClr val="333333"/>
              </a:gs>
              <a:gs pos="100000">
                <a:schemeClr val="bg2"/>
              </a:gs>
            </a:gsLst>
            <a:lin ang="189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" name="Freeform 21"/>
          <p:cNvSpPr>
            <a:spLocks/>
          </p:cNvSpPr>
          <p:nvPr/>
        </p:nvSpPr>
        <p:spPr bwMode="auto">
          <a:xfrm>
            <a:off x="7120401" y="4082927"/>
            <a:ext cx="560674" cy="698281"/>
          </a:xfrm>
          <a:custGeom>
            <a:avLst/>
            <a:gdLst/>
            <a:ahLst/>
            <a:cxnLst>
              <a:cxn ang="0">
                <a:pos x="272" y="804"/>
              </a:cxn>
              <a:cxn ang="0">
                <a:pos x="98" y="798"/>
              </a:cxn>
              <a:cxn ang="0">
                <a:pos x="20" y="744"/>
              </a:cxn>
              <a:cxn ang="0">
                <a:pos x="2" y="576"/>
              </a:cxn>
              <a:cxn ang="0">
                <a:pos x="20" y="270"/>
              </a:cxn>
              <a:cxn ang="0">
                <a:pos x="122" y="204"/>
              </a:cxn>
              <a:cxn ang="0">
                <a:pos x="164" y="162"/>
              </a:cxn>
              <a:cxn ang="0">
                <a:pos x="104" y="108"/>
              </a:cxn>
              <a:cxn ang="0">
                <a:pos x="80" y="48"/>
              </a:cxn>
              <a:cxn ang="0">
                <a:pos x="158" y="6"/>
              </a:cxn>
              <a:cxn ang="0">
                <a:pos x="315" y="12"/>
              </a:cxn>
              <a:cxn ang="0">
                <a:pos x="422" y="42"/>
              </a:cxn>
              <a:cxn ang="0">
                <a:pos x="422" y="90"/>
              </a:cxn>
              <a:cxn ang="0">
                <a:pos x="356" y="162"/>
              </a:cxn>
              <a:cxn ang="0">
                <a:pos x="392" y="204"/>
              </a:cxn>
              <a:cxn ang="0">
                <a:pos x="494" y="240"/>
              </a:cxn>
              <a:cxn ang="0">
                <a:pos x="518" y="432"/>
              </a:cxn>
              <a:cxn ang="0">
                <a:pos x="519" y="564"/>
              </a:cxn>
              <a:cxn ang="0">
                <a:pos x="502" y="750"/>
              </a:cxn>
              <a:cxn ang="0">
                <a:pos x="434" y="798"/>
              </a:cxn>
              <a:cxn ang="0">
                <a:pos x="284" y="804"/>
              </a:cxn>
            </a:cxnLst>
            <a:rect l="0" t="0" r="r" b="b"/>
            <a:pathLst>
              <a:path w="522" h="808">
                <a:moveTo>
                  <a:pt x="272" y="804"/>
                </a:moveTo>
                <a:cubicBezTo>
                  <a:pt x="243" y="804"/>
                  <a:pt x="140" y="808"/>
                  <a:pt x="98" y="798"/>
                </a:cubicBezTo>
                <a:cubicBezTo>
                  <a:pt x="56" y="788"/>
                  <a:pt x="36" y="781"/>
                  <a:pt x="20" y="744"/>
                </a:cubicBezTo>
                <a:cubicBezTo>
                  <a:pt x="4" y="707"/>
                  <a:pt x="2" y="655"/>
                  <a:pt x="2" y="576"/>
                </a:cubicBezTo>
                <a:cubicBezTo>
                  <a:pt x="2" y="497"/>
                  <a:pt x="0" y="332"/>
                  <a:pt x="20" y="270"/>
                </a:cubicBezTo>
                <a:cubicBezTo>
                  <a:pt x="40" y="208"/>
                  <a:pt x="98" y="222"/>
                  <a:pt x="122" y="204"/>
                </a:cubicBezTo>
                <a:cubicBezTo>
                  <a:pt x="146" y="186"/>
                  <a:pt x="167" y="178"/>
                  <a:pt x="164" y="162"/>
                </a:cubicBezTo>
                <a:cubicBezTo>
                  <a:pt x="161" y="146"/>
                  <a:pt x="118" y="127"/>
                  <a:pt x="104" y="108"/>
                </a:cubicBezTo>
                <a:cubicBezTo>
                  <a:pt x="90" y="89"/>
                  <a:pt x="71" y="65"/>
                  <a:pt x="80" y="48"/>
                </a:cubicBezTo>
                <a:cubicBezTo>
                  <a:pt x="89" y="31"/>
                  <a:pt x="119" y="12"/>
                  <a:pt x="158" y="6"/>
                </a:cubicBezTo>
                <a:cubicBezTo>
                  <a:pt x="197" y="0"/>
                  <a:pt x="271" y="6"/>
                  <a:pt x="315" y="12"/>
                </a:cubicBezTo>
                <a:cubicBezTo>
                  <a:pt x="359" y="18"/>
                  <a:pt x="404" y="29"/>
                  <a:pt x="422" y="42"/>
                </a:cubicBezTo>
                <a:cubicBezTo>
                  <a:pt x="440" y="55"/>
                  <a:pt x="433" y="70"/>
                  <a:pt x="422" y="90"/>
                </a:cubicBezTo>
                <a:cubicBezTo>
                  <a:pt x="411" y="110"/>
                  <a:pt x="361" y="143"/>
                  <a:pt x="356" y="162"/>
                </a:cubicBezTo>
                <a:cubicBezTo>
                  <a:pt x="351" y="181"/>
                  <a:pt x="369" y="191"/>
                  <a:pt x="392" y="204"/>
                </a:cubicBezTo>
                <a:cubicBezTo>
                  <a:pt x="415" y="217"/>
                  <a:pt x="473" y="202"/>
                  <a:pt x="494" y="240"/>
                </a:cubicBezTo>
                <a:cubicBezTo>
                  <a:pt x="515" y="278"/>
                  <a:pt x="514" y="378"/>
                  <a:pt x="518" y="432"/>
                </a:cubicBezTo>
                <a:cubicBezTo>
                  <a:pt x="522" y="486"/>
                  <a:pt x="522" y="511"/>
                  <a:pt x="519" y="564"/>
                </a:cubicBezTo>
                <a:cubicBezTo>
                  <a:pt x="516" y="617"/>
                  <a:pt x="516" y="711"/>
                  <a:pt x="502" y="750"/>
                </a:cubicBezTo>
                <a:cubicBezTo>
                  <a:pt x="488" y="789"/>
                  <a:pt x="470" y="789"/>
                  <a:pt x="434" y="798"/>
                </a:cubicBezTo>
                <a:cubicBezTo>
                  <a:pt x="398" y="807"/>
                  <a:pt x="315" y="803"/>
                  <a:pt x="284" y="804"/>
                </a:cubicBezTo>
              </a:path>
            </a:pathLst>
          </a:custGeom>
          <a:gradFill rotWithShape="1">
            <a:gsLst>
              <a:gs pos="0">
                <a:schemeClr val="bg2"/>
              </a:gs>
              <a:gs pos="50000">
                <a:srgbClr val="333333"/>
              </a:gs>
              <a:gs pos="100000">
                <a:schemeClr val="bg2"/>
              </a:gs>
            </a:gsLst>
            <a:lin ang="189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" name="Freeform 21"/>
          <p:cNvSpPr>
            <a:spLocks/>
          </p:cNvSpPr>
          <p:nvPr/>
        </p:nvSpPr>
        <p:spPr bwMode="auto">
          <a:xfrm>
            <a:off x="7652400" y="4487321"/>
            <a:ext cx="428628" cy="428058"/>
          </a:xfrm>
          <a:custGeom>
            <a:avLst/>
            <a:gdLst/>
            <a:ahLst/>
            <a:cxnLst>
              <a:cxn ang="0">
                <a:pos x="272" y="804"/>
              </a:cxn>
              <a:cxn ang="0">
                <a:pos x="98" y="798"/>
              </a:cxn>
              <a:cxn ang="0">
                <a:pos x="20" y="744"/>
              </a:cxn>
              <a:cxn ang="0">
                <a:pos x="2" y="576"/>
              </a:cxn>
              <a:cxn ang="0">
                <a:pos x="20" y="270"/>
              </a:cxn>
              <a:cxn ang="0">
                <a:pos x="122" y="204"/>
              </a:cxn>
              <a:cxn ang="0">
                <a:pos x="164" y="162"/>
              </a:cxn>
              <a:cxn ang="0">
                <a:pos x="104" y="108"/>
              </a:cxn>
              <a:cxn ang="0">
                <a:pos x="80" y="48"/>
              </a:cxn>
              <a:cxn ang="0">
                <a:pos x="158" y="6"/>
              </a:cxn>
              <a:cxn ang="0">
                <a:pos x="315" y="12"/>
              </a:cxn>
              <a:cxn ang="0">
                <a:pos x="422" y="42"/>
              </a:cxn>
              <a:cxn ang="0">
                <a:pos x="422" y="90"/>
              </a:cxn>
              <a:cxn ang="0">
                <a:pos x="356" y="162"/>
              </a:cxn>
              <a:cxn ang="0">
                <a:pos x="392" y="204"/>
              </a:cxn>
              <a:cxn ang="0">
                <a:pos x="494" y="240"/>
              </a:cxn>
              <a:cxn ang="0">
                <a:pos x="518" y="432"/>
              </a:cxn>
              <a:cxn ang="0">
                <a:pos x="519" y="564"/>
              </a:cxn>
              <a:cxn ang="0">
                <a:pos x="502" y="750"/>
              </a:cxn>
              <a:cxn ang="0">
                <a:pos x="434" y="798"/>
              </a:cxn>
              <a:cxn ang="0">
                <a:pos x="284" y="804"/>
              </a:cxn>
            </a:cxnLst>
            <a:rect l="0" t="0" r="r" b="b"/>
            <a:pathLst>
              <a:path w="522" h="808">
                <a:moveTo>
                  <a:pt x="272" y="804"/>
                </a:moveTo>
                <a:cubicBezTo>
                  <a:pt x="243" y="804"/>
                  <a:pt x="140" y="808"/>
                  <a:pt x="98" y="798"/>
                </a:cubicBezTo>
                <a:cubicBezTo>
                  <a:pt x="56" y="788"/>
                  <a:pt x="36" y="781"/>
                  <a:pt x="20" y="744"/>
                </a:cubicBezTo>
                <a:cubicBezTo>
                  <a:pt x="4" y="707"/>
                  <a:pt x="2" y="655"/>
                  <a:pt x="2" y="576"/>
                </a:cubicBezTo>
                <a:cubicBezTo>
                  <a:pt x="2" y="497"/>
                  <a:pt x="0" y="332"/>
                  <a:pt x="20" y="270"/>
                </a:cubicBezTo>
                <a:cubicBezTo>
                  <a:pt x="40" y="208"/>
                  <a:pt x="98" y="222"/>
                  <a:pt x="122" y="204"/>
                </a:cubicBezTo>
                <a:cubicBezTo>
                  <a:pt x="146" y="186"/>
                  <a:pt x="167" y="178"/>
                  <a:pt x="164" y="162"/>
                </a:cubicBezTo>
                <a:cubicBezTo>
                  <a:pt x="161" y="146"/>
                  <a:pt x="118" y="127"/>
                  <a:pt x="104" y="108"/>
                </a:cubicBezTo>
                <a:cubicBezTo>
                  <a:pt x="90" y="89"/>
                  <a:pt x="71" y="65"/>
                  <a:pt x="80" y="48"/>
                </a:cubicBezTo>
                <a:cubicBezTo>
                  <a:pt x="89" y="31"/>
                  <a:pt x="119" y="12"/>
                  <a:pt x="158" y="6"/>
                </a:cubicBezTo>
                <a:cubicBezTo>
                  <a:pt x="197" y="0"/>
                  <a:pt x="271" y="6"/>
                  <a:pt x="315" y="12"/>
                </a:cubicBezTo>
                <a:cubicBezTo>
                  <a:pt x="359" y="18"/>
                  <a:pt x="404" y="29"/>
                  <a:pt x="422" y="42"/>
                </a:cubicBezTo>
                <a:cubicBezTo>
                  <a:pt x="440" y="55"/>
                  <a:pt x="433" y="70"/>
                  <a:pt x="422" y="90"/>
                </a:cubicBezTo>
                <a:cubicBezTo>
                  <a:pt x="411" y="110"/>
                  <a:pt x="361" y="143"/>
                  <a:pt x="356" y="162"/>
                </a:cubicBezTo>
                <a:cubicBezTo>
                  <a:pt x="351" y="181"/>
                  <a:pt x="369" y="191"/>
                  <a:pt x="392" y="204"/>
                </a:cubicBezTo>
                <a:cubicBezTo>
                  <a:pt x="415" y="217"/>
                  <a:pt x="473" y="202"/>
                  <a:pt x="494" y="240"/>
                </a:cubicBezTo>
                <a:cubicBezTo>
                  <a:pt x="515" y="278"/>
                  <a:pt x="514" y="378"/>
                  <a:pt x="518" y="432"/>
                </a:cubicBezTo>
                <a:cubicBezTo>
                  <a:pt x="522" y="486"/>
                  <a:pt x="522" y="511"/>
                  <a:pt x="519" y="564"/>
                </a:cubicBezTo>
                <a:cubicBezTo>
                  <a:pt x="516" y="617"/>
                  <a:pt x="516" y="711"/>
                  <a:pt x="502" y="750"/>
                </a:cubicBezTo>
                <a:cubicBezTo>
                  <a:pt x="488" y="789"/>
                  <a:pt x="470" y="789"/>
                  <a:pt x="434" y="798"/>
                </a:cubicBezTo>
                <a:cubicBezTo>
                  <a:pt x="398" y="807"/>
                  <a:pt x="315" y="803"/>
                  <a:pt x="284" y="804"/>
                </a:cubicBezTo>
              </a:path>
            </a:pathLst>
          </a:custGeom>
          <a:gradFill rotWithShape="1">
            <a:gsLst>
              <a:gs pos="0">
                <a:schemeClr val="bg2"/>
              </a:gs>
              <a:gs pos="50000">
                <a:srgbClr val="333333"/>
              </a:gs>
              <a:gs pos="100000">
                <a:schemeClr val="bg2"/>
              </a:gs>
            </a:gsLst>
            <a:lin ang="189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714480" y="1571612"/>
            <a:ext cx="2857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</a:t>
            </a:r>
            <a:r>
              <a:rPr lang="ru-RU" sz="2800" b="1" dirty="0">
                <a:solidFill>
                  <a:srgbClr val="008000"/>
                </a:solidFill>
                <a:latin typeface="Century Schoolbook" pitchFamily="18" charset="0"/>
              </a:rPr>
              <a:t>Решение :</a:t>
            </a:r>
          </a:p>
        </p:txBody>
      </p:sp>
    </p:spTree>
    <p:extLst>
      <p:ext uri="{BB962C8B-B14F-4D97-AF65-F5344CB8AC3E}">
        <p14:creationId xmlns="" xmlns:p14="http://schemas.microsoft.com/office/powerpoint/2010/main" val="391560001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2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4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22507" y="299265"/>
            <a:ext cx="1656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>
                <a:solidFill>
                  <a:srgbClr val="002060"/>
                </a:solidFill>
                <a:latin typeface="Century Schoolbook" pitchFamily="18" charset="0"/>
              </a:rPr>
              <a:t>10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83568" y="404664"/>
            <a:ext cx="820891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003300"/>
                </a:solidFill>
                <a:latin typeface="Century Schoolbook" pitchFamily="18" charset="0"/>
              </a:rPr>
              <a:t>С какой стороны нужно взглянуть на фигуру 1, чтобы увидеть фигуру 2?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500430" y="3643314"/>
            <a:ext cx="5300243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/>
              <a:t> </a:t>
            </a:r>
            <a:r>
              <a:rPr lang="ru-RU" sz="2800" b="1" dirty="0">
                <a:solidFill>
                  <a:srgbClr val="008000"/>
                </a:solidFill>
                <a:latin typeface="Century Schoolbook" pitchFamily="18" charset="0"/>
              </a:rPr>
              <a:t>Ответ : с задней </a:t>
            </a:r>
            <a:r>
              <a:rPr lang="ru-RU" sz="2800" b="1" dirty="0" smtClean="0">
                <a:solidFill>
                  <a:srgbClr val="008000"/>
                </a:solidFill>
                <a:latin typeface="Century Schoolbook" pitchFamily="18" charset="0"/>
              </a:rPr>
              <a:t>стороны.</a:t>
            </a:r>
            <a:endParaRPr lang="ru-RU" sz="2800" b="1" dirty="0">
              <a:solidFill>
                <a:srgbClr val="008000"/>
              </a:solidFill>
              <a:latin typeface="Century Schoolbook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00760" y="1928802"/>
            <a:ext cx="714380" cy="221457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000760" y="2714620"/>
            <a:ext cx="71438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6000760" y="3429000"/>
            <a:ext cx="71438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5286380" y="3429000"/>
            <a:ext cx="714380" cy="71438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928662" y="4857760"/>
            <a:ext cx="1500198" cy="71438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928662" y="4143380"/>
            <a:ext cx="785818" cy="71438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rot="5400000">
            <a:off x="928662" y="3643314"/>
            <a:ext cx="500066" cy="50006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 flipH="1" flipV="1">
            <a:off x="2428860" y="4643446"/>
            <a:ext cx="928694" cy="92869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5400000">
            <a:off x="2428860" y="3929066"/>
            <a:ext cx="928694" cy="92869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>
            <a:off x="1714480" y="3643314"/>
            <a:ext cx="500066" cy="50006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5400000">
            <a:off x="1714480" y="4143380"/>
            <a:ext cx="714380" cy="71438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5400000">
            <a:off x="3003017" y="4283603"/>
            <a:ext cx="714382" cy="530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rot="5400000">
            <a:off x="2571736" y="4714884"/>
            <a:ext cx="71438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5400000">
            <a:off x="1893075" y="4036223"/>
            <a:ext cx="64294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2214546" y="4357694"/>
            <a:ext cx="71438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Прямоугольник 32"/>
          <p:cNvSpPr/>
          <p:nvPr/>
        </p:nvSpPr>
        <p:spPr>
          <a:xfrm>
            <a:off x="1428728" y="2928934"/>
            <a:ext cx="785818" cy="71438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4" name="Прямая соединительная линия 33"/>
          <p:cNvCxnSpPr/>
          <p:nvPr/>
        </p:nvCxnSpPr>
        <p:spPr>
          <a:xfrm rot="10800000">
            <a:off x="2643174" y="3929066"/>
            <a:ext cx="71438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rot="5400000">
            <a:off x="2428860" y="3929066"/>
            <a:ext cx="214314" cy="21431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 rot="5400000">
            <a:off x="2214546" y="2500306"/>
            <a:ext cx="428628" cy="42862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 rot="10800000" flipV="1">
            <a:off x="1428728" y="2500306"/>
            <a:ext cx="571504" cy="42862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rot="5400000">
            <a:off x="1928794" y="3214686"/>
            <a:ext cx="142876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 rot="10800000">
            <a:off x="2000232" y="2500306"/>
            <a:ext cx="64294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 rot="5400000">
            <a:off x="2178827" y="3178967"/>
            <a:ext cx="500066" cy="42862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2" name="TextBox 91"/>
          <p:cNvSpPr txBox="1"/>
          <p:nvPr/>
        </p:nvSpPr>
        <p:spPr>
          <a:xfrm>
            <a:off x="2786050" y="5000636"/>
            <a:ext cx="6429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Century Schoolbook" pitchFamily="18" charset="0"/>
              </a:rPr>
              <a:t>1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6929454" y="3643314"/>
            <a:ext cx="6429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Century Schoolbook" pitchFamily="18" charset="0"/>
              </a:rPr>
              <a:t>2</a:t>
            </a:r>
          </a:p>
        </p:txBody>
      </p:sp>
    </p:spTree>
    <p:extLst>
      <p:ext uri="{BB962C8B-B14F-4D97-AF65-F5344CB8AC3E}">
        <p14:creationId xmlns="" xmlns:p14="http://schemas.microsoft.com/office/powerpoint/2010/main" val="1646357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51 - Ольга Андреевна Бельская">
            <a:hlinkClick r:id="rId2" tooltip="далее"/>
          </p:cNvPr>
          <p:cNvPicPr>
            <a:picLocks noChangeAspect="1" noChangeArrowheads="1"/>
          </p:cNvPicPr>
          <p:nvPr/>
        </p:nvPicPr>
        <p:blipFill>
          <a:blip r:embed="rId3" cstate="print"/>
          <a:srcRect l="16667"/>
          <a:stretch>
            <a:fillRect/>
          </a:stretch>
        </p:blipFill>
        <p:spPr bwMode="auto">
          <a:xfrm>
            <a:off x="7215206" y="142852"/>
            <a:ext cx="1785926" cy="1873694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0" y="300870"/>
            <a:ext cx="13321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>
                <a:solidFill>
                  <a:srgbClr val="002060"/>
                </a:solidFill>
                <a:latin typeface="Century Schoolbook" pitchFamily="18" charset="0"/>
              </a:rPr>
              <a:t>11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66074" y="254703"/>
            <a:ext cx="808239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3300"/>
                </a:solidFill>
                <a:latin typeface="Century Schoolbook" pitchFamily="18" charset="0"/>
              </a:rPr>
              <a:t> </a:t>
            </a:r>
            <a:r>
              <a:rPr lang="ru-RU" dirty="0"/>
              <a:t>  </a:t>
            </a:r>
            <a:r>
              <a:rPr lang="ru-RU" sz="4000" b="1" dirty="0" smtClean="0">
                <a:solidFill>
                  <a:srgbClr val="003300"/>
                </a:solidFill>
                <a:latin typeface="Century Schoolbook" pitchFamily="18" charset="0"/>
              </a:rPr>
              <a:t>В делении: 3</a:t>
            </a:r>
            <a:r>
              <a:rPr lang="ru-RU" sz="4000" b="1" dirty="0">
                <a:solidFill>
                  <a:srgbClr val="003300"/>
                </a:solidFill>
                <a:latin typeface="Century Schoolbook" pitchFamily="18" charset="0"/>
              </a:rPr>
              <a:t>** : *3 = 3*  </a:t>
            </a:r>
            <a:r>
              <a:rPr lang="ru-RU" sz="4000" b="1" dirty="0" smtClean="0">
                <a:solidFill>
                  <a:srgbClr val="003300"/>
                </a:solidFill>
                <a:latin typeface="Century Schoolbook" pitchFamily="18" charset="0"/>
              </a:rPr>
              <a:t>Восстановите  делимое </a:t>
            </a:r>
            <a:r>
              <a:rPr lang="ru-RU" sz="4000" b="1" dirty="0">
                <a:solidFill>
                  <a:srgbClr val="003300"/>
                </a:solidFill>
                <a:latin typeface="Century Schoolbook" pitchFamily="18" charset="0"/>
              </a:rPr>
              <a:t>.  </a:t>
            </a:r>
          </a:p>
          <a:p>
            <a:endParaRPr lang="ru-RU" sz="2800" b="1" dirty="0">
              <a:solidFill>
                <a:srgbClr val="003300"/>
              </a:solidFill>
              <a:latin typeface="Century Schoolbook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34" y="3071810"/>
            <a:ext cx="837042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              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               </a:t>
            </a:r>
            <a:r>
              <a:rPr lang="ru-RU" sz="4800" b="1" dirty="0">
                <a:solidFill>
                  <a:srgbClr val="008000"/>
                </a:solidFill>
                <a:latin typeface="Century Schoolbook" pitchFamily="18" charset="0"/>
              </a:rPr>
              <a:t>Решение :</a:t>
            </a:r>
          </a:p>
          <a:p>
            <a:r>
              <a:rPr lang="ru-RU" sz="4800" dirty="0">
                <a:solidFill>
                  <a:srgbClr val="008000"/>
                </a:solidFill>
              </a:rPr>
              <a:t> </a:t>
            </a:r>
            <a:r>
              <a:rPr lang="ru-RU" sz="4800" dirty="0" smtClean="0">
                <a:solidFill>
                  <a:srgbClr val="008000"/>
                </a:solidFill>
              </a:rPr>
              <a:t>                                       </a:t>
            </a:r>
          </a:p>
          <a:p>
            <a:r>
              <a:rPr lang="ru-RU" sz="4800" dirty="0">
                <a:solidFill>
                  <a:srgbClr val="008000"/>
                </a:solidFill>
              </a:rPr>
              <a:t> </a:t>
            </a:r>
            <a:r>
              <a:rPr lang="ru-RU" sz="4800" dirty="0" smtClean="0">
                <a:solidFill>
                  <a:srgbClr val="008000"/>
                </a:solidFill>
              </a:rPr>
              <a:t>               </a:t>
            </a:r>
            <a:r>
              <a:rPr lang="ru-RU" sz="4800" b="1" dirty="0" smtClean="0">
                <a:solidFill>
                  <a:srgbClr val="008000"/>
                </a:solidFill>
                <a:latin typeface="Century Schoolbook" pitchFamily="18" charset="0"/>
              </a:rPr>
              <a:t>390 : 13 = 30</a:t>
            </a:r>
            <a:endParaRPr lang="ru-RU" sz="4800" b="1" dirty="0">
              <a:solidFill>
                <a:srgbClr val="008000"/>
              </a:solidFill>
              <a:latin typeface="Century Schoolbook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0185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32656"/>
            <a:ext cx="9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2800" b="1">
                <a:solidFill>
                  <a:srgbClr val="003300"/>
                </a:solidFill>
                <a:latin typeface="Century Schoolbook" pitchFamily="18" charset="0"/>
              </a:defRPr>
            </a:lvl1pPr>
          </a:lstStyle>
          <a:p>
            <a:r>
              <a:rPr lang="ru-RU" sz="3600" i="1" dirty="0">
                <a:solidFill>
                  <a:srgbClr val="002060"/>
                </a:solidFill>
              </a:rPr>
              <a:t>12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70890" y="240322"/>
            <a:ext cx="8365606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3300"/>
                </a:solidFill>
                <a:latin typeface="Century Schoolbook" pitchFamily="18" charset="0"/>
              </a:rPr>
              <a:t>6 мальчиков и 4 девочки за перемену могут съесть 36 булочек. </a:t>
            </a:r>
            <a:r>
              <a:rPr lang="ru-RU" sz="2800" b="1" dirty="0" smtClean="0">
                <a:solidFill>
                  <a:srgbClr val="006600"/>
                </a:solidFill>
                <a:latin typeface="Century Schoolbook" pitchFamily="18" charset="0"/>
              </a:rPr>
              <a:t>Сколько булочек при таком аппетите могут съесть 9 мальчиков и 6 девочек ?</a:t>
            </a:r>
          </a:p>
          <a:p>
            <a:r>
              <a:rPr lang="ru-RU" sz="2800" b="1" dirty="0">
                <a:solidFill>
                  <a:srgbClr val="006600"/>
                </a:solidFill>
                <a:latin typeface="Century Schoolbook" pitchFamily="18" charset="0"/>
              </a:rPr>
              <a:t/>
            </a:r>
            <a:br>
              <a:rPr lang="ru-RU" sz="2800" b="1" dirty="0">
                <a:solidFill>
                  <a:srgbClr val="006600"/>
                </a:solidFill>
                <a:latin typeface="Century Schoolbook" pitchFamily="18" charset="0"/>
              </a:rPr>
            </a:br>
            <a:r>
              <a:rPr lang="ru-RU" sz="2800" b="1" dirty="0" smtClean="0">
                <a:solidFill>
                  <a:srgbClr val="006600"/>
                </a:solidFill>
                <a:latin typeface="Century Schoolbook" pitchFamily="18" charset="0"/>
              </a:rPr>
              <a:t>                      </a:t>
            </a:r>
            <a:r>
              <a:rPr lang="ru-RU" sz="3600" b="1" dirty="0" smtClean="0">
                <a:solidFill>
                  <a:srgbClr val="008000"/>
                </a:solidFill>
                <a:latin typeface="Century Schoolbook" pitchFamily="18" charset="0"/>
              </a:rPr>
              <a:t>Решение :</a:t>
            </a:r>
          </a:p>
          <a:p>
            <a:endParaRPr lang="ru-RU" sz="3600" b="1" dirty="0" smtClean="0">
              <a:solidFill>
                <a:srgbClr val="008000"/>
              </a:solidFill>
              <a:latin typeface="Century Schoolbook" pitchFamily="18" charset="0"/>
            </a:endParaRPr>
          </a:p>
          <a:p>
            <a:r>
              <a:rPr lang="ru-RU" sz="3600" b="1" dirty="0" smtClean="0">
                <a:solidFill>
                  <a:srgbClr val="008000"/>
                </a:solidFill>
                <a:latin typeface="Century Schoolbook" pitchFamily="18" charset="0"/>
              </a:rPr>
              <a:t> 1) 36 : (6 + 4 ) = 3,6</a:t>
            </a:r>
          </a:p>
          <a:p>
            <a:r>
              <a:rPr lang="ru-RU" sz="3600" b="1" dirty="0" smtClean="0">
                <a:solidFill>
                  <a:srgbClr val="008000"/>
                </a:solidFill>
                <a:latin typeface="Century Schoolbook" pitchFamily="18" charset="0"/>
              </a:rPr>
              <a:t>2) 3,6 * (9 + 6 ) = 54 – булочки .</a:t>
            </a:r>
          </a:p>
          <a:p>
            <a:r>
              <a:rPr lang="ru-RU" sz="2800" b="1" dirty="0">
                <a:solidFill>
                  <a:srgbClr val="008000"/>
                </a:solidFill>
                <a:latin typeface="Century Schoolbook" pitchFamily="18" charset="0"/>
              </a:rPr>
              <a:t> </a:t>
            </a:r>
            <a:r>
              <a:rPr lang="ru-RU" sz="2800" b="1" dirty="0" smtClean="0">
                <a:solidFill>
                  <a:srgbClr val="008000"/>
                </a:solidFill>
                <a:latin typeface="Century Schoolbook" pitchFamily="18" charset="0"/>
              </a:rPr>
              <a:t>  </a:t>
            </a:r>
          </a:p>
          <a:p>
            <a:r>
              <a:rPr lang="ru-RU" sz="2800" b="1" dirty="0">
                <a:solidFill>
                  <a:srgbClr val="008000"/>
                </a:solidFill>
                <a:latin typeface="Century Schoolbook" pitchFamily="18" charset="0"/>
              </a:rPr>
              <a:t> </a:t>
            </a:r>
            <a:r>
              <a:rPr lang="ru-RU" sz="2800" b="1" dirty="0" smtClean="0">
                <a:solidFill>
                  <a:srgbClr val="008000"/>
                </a:solidFill>
                <a:latin typeface="Century Schoolbook" pitchFamily="18" charset="0"/>
              </a:rPr>
              <a:t>         </a:t>
            </a:r>
            <a:endParaRPr lang="ru-RU" sz="2800" b="1" dirty="0">
              <a:solidFill>
                <a:srgbClr val="008000"/>
              </a:solidFill>
              <a:latin typeface="Century Schoolbook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06894" y="4077072"/>
            <a:ext cx="829359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</a:p>
          <a:p>
            <a:endParaRPr lang="ru-RU" dirty="0"/>
          </a:p>
          <a:p>
            <a:endParaRPr lang="ru-RU" sz="2800" b="1" dirty="0" smtClean="0">
              <a:solidFill>
                <a:srgbClr val="006600"/>
              </a:solidFill>
              <a:latin typeface="Century Schoolbook" pitchFamily="18" charset="0"/>
            </a:endParaRPr>
          </a:p>
          <a:p>
            <a:r>
              <a:rPr lang="ru-RU" sz="3600" b="1" dirty="0" smtClean="0">
                <a:solidFill>
                  <a:srgbClr val="008000"/>
                </a:solidFill>
                <a:latin typeface="Century Schoolbook" pitchFamily="18" charset="0"/>
              </a:rPr>
              <a:t>Ответ : 54 булочки.</a:t>
            </a:r>
          </a:p>
          <a:p>
            <a:endParaRPr lang="ru-RU" sz="2800" b="1" dirty="0">
              <a:solidFill>
                <a:srgbClr val="006600"/>
              </a:solidFill>
              <a:latin typeface="Century Schoolbook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4158" y="1785925"/>
            <a:ext cx="2255560" cy="2045041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636" y="4714884"/>
            <a:ext cx="2648703" cy="1977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205801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816" y="332656"/>
            <a:ext cx="17014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>
                <a:solidFill>
                  <a:srgbClr val="002060"/>
                </a:solidFill>
                <a:latin typeface="Century Schoolbook" pitchFamily="18" charset="0"/>
              </a:rPr>
              <a:t>13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42910" y="0"/>
            <a:ext cx="85010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2800" b="1">
                <a:solidFill>
                  <a:srgbClr val="003300"/>
                </a:solidFill>
                <a:latin typeface="Century Schoolbook" pitchFamily="18" charset="0"/>
              </a:defRPr>
            </a:lvl1pPr>
          </a:lstStyle>
          <a:p>
            <a:r>
              <a:rPr lang="ru-RU" sz="3600" dirty="0"/>
              <a:t>Есть 13 одинаковых  </a:t>
            </a:r>
            <a:r>
              <a:rPr lang="ru-RU" sz="3600" dirty="0" smtClean="0"/>
              <a:t>квадратов. </a:t>
            </a:r>
            <a:r>
              <a:rPr lang="ru-RU" sz="3600" dirty="0">
                <a:solidFill>
                  <a:srgbClr val="006600"/>
                </a:solidFill>
              </a:rPr>
              <a:t>Как из них составить 2 квадрата?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22857" y="1634678"/>
            <a:ext cx="8280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mtClean="0"/>
          </a:p>
        </p:txBody>
      </p:sp>
      <p:sp>
        <p:nvSpPr>
          <p:cNvPr id="5" name="TextBox 4"/>
          <p:cNvSpPr txBox="1"/>
          <p:nvPr/>
        </p:nvSpPr>
        <p:spPr>
          <a:xfrm>
            <a:off x="622857" y="3933056"/>
            <a:ext cx="8413639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                                                   </a:t>
            </a:r>
          </a:p>
          <a:p>
            <a:r>
              <a:rPr lang="ru-RU" dirty="0"/>
              <a:t> </a:t>
            </a:r>
            <a:r>
              <a:rPr lang="ru-RU" sz="3600" b="1" dirty="0" smtClean="0">
                <a:solidFill>
                  <a:srgbClr val="008000"/>
                </a:solidFill>
                <a:latin typeface="Century Schoolbook" pitchFamily="18" charset="0"/>
              </a:rPr>
              <a:t>Решение :</a:t>
            </a:r>
          </a:p>
          <a:p>
            <a:endParaRPr lang="ru-RU" sz="2800" b="1" dirty="0">
              <a:solidFill>
                <a:srgbClr val="006600"/>
              </a:solidFill>
              <a:latin typeface="Century Schoolbook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879150" y="1623465"/>
            <a:ext cx="850721" cy="7049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1879150" y="3062340"/>
            <a:ext cx="850721" cy="7049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6977837" y="3062340"/>
            <a:ext cx="850721" cy="7049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5276397" y="1652230"/>
            <a:ext cx="850721" cy="7049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1028429" y="2328375"/>
            <a:ext cx="850721" cy="7049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2727679" y="2357430"/>
            <a:ext cx="850721" cy="7049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578403" y="1652520"/>
            <a:ext cx="850721" cy="7049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4429124" y="2357430"/>
            <a:ext cx="850721" cy="7049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5307267" y="3062340"/>
            <a:ext cx="850721" cy="7049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6127116" y="2357430"/>
            <a:ext cx="850721" cy="7049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6985957" y="1652230"/>
            <a:ext cx="850721" cy="7049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7836678" y="2357140"/>
            <a:ext cx="850721" cy="7049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3586177" y="3062340"/>
            <a:ext cx="850721" cy="7049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4000625" y="4993914"/>
            <a:ext cx="857128" cy="7864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4851346" y="5000636"/>
            <a:ext cx="857128" cy="7864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6110917" y="5958010"/>
            <a:ext cx="850721" cy="7049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6953515" y="5958010"/>
            <a:ext cx="850721" cy="7049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7804237" y="5958429"/>
            <a:ext cx="850721" cy="7049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6111754" y="5267027"/>
            <a:ext cx="850721" cy="7049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6953516" y="5267027"/>
            <a:ext cx="850721" cy="7049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7804238" y="5267027"/>
            <a:ext cx="850721" cy="7049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4857752" y="5715016"/>
            <a:ext cx="857256" cy="7150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6929454" y="4572008"/>
            <a:ext cx="850721" cy="7049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7804240" y="4548609"/>
            <a:ext cx="850721" cy="7049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072198" y="4572008"/>
            <a:ext cx="857128" cy="7150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000497" y="5675954"/>
            <a:ext cx="874272" cy="7534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51801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4" grpId="0" animBg="1"/>
      <p:bldP spid="4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52574" y="332656"/>
            <a:ext cx="7136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>
                <a:solidFill>
                  <a:srgbClr val="002060"/>
                </a:solidFill>
                <a:latin typeface="Century Schoolbook" pitchFamily="18" charset="0"/>
              </a:rPr>
              <a:t>14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68587" y="285728"/>
            <a:ext cx="83754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03300"/>
                </a:solidFill>
                <a:latin typeface="Century Schoolbook" pitchFamily="18" charset="0"/>
              </a:rPr>
              <a:t>Сколько треугольников изображено на рисунке?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71539" y="5715016"/>
            <a:ext cx="7143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6600"/>
                </a:solidFill>
                <a:latin typeface="Century Schoolbook" pitchFamily="18" charset="0"/>
              </a:rPr>
              <a:t>Ответ: 21 треугольник</a:t>
            </a:r>
            <a:endParaRPr lang="ru-RU" sz="4400" b="1" dirty="0">
              <a:solidFill>
                <a:srgbClr val="006600"/>
              </a:solidFill>
              <a:latin typeface="Century Schoolbook" pitchFamily="18" charset="0"/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4357686" y="1857364"/>
            <a:ext cx="2736304" cy="230425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 rot="10800000">
            <a:off x="5077766" y="2937484"/>
            <a:ext cx="1296144" cy="122413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 rot="10800000">
            <a:off x="4645718" y="3657563"/>
            <a:ext cx="792088" cy="504057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 rot="10800000">
            <a:off x="6002627" y="3657564"/>
            <a:ext cx="792088" cy="504057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 rot="10800000">
            <a:off x="5389421" y="2433426"/>
            <a:ext cx="672832" cy="504057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 rot="10800000">
            <a:off x="5581822" y="2073388"/>
            <a:ext cx="288032" cy="36003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5" descr="n5"/>
          <p:cNvPicPr>
            <a:picLocks noGrp="1" noChangeAspect="1" noChangeArrowheads="1" noCrop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42976" y="1643050"/>
            <a:ext cx="3000397" cy="3119199"/>
          </a:xfrm>
          <a:prstGeom prst="rect">
            <a:avLst/>
          </a:prstGeom>
          <a:noFill/>
          <a:ln/>
        </p:spPr>
      </p:pic>
    </p:spTree>
    <p:extLst>
      <p:ext uri="{BB962C8B-B14F-4D97-AF65-F5344CB8AC3E}">
        <p14:creationId xmlns="" xmlns:p14="http://schemas.microsoft.com/office/powerpoint/2010/main" val="398096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108520" y="332656"/>
            <a:ext cx="1224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>
                <a:solidFill>
                  <a:srgbClr val="002060"/>
                </a:solidFill>
                <a:latin typeface="Century Schoolbook" pitchFamily="18" charset="0"/>
              </a:rPr>
              <a:t>15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14348" y="214290"/>
            <a:ext cx="607223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003300"/>
                </a:solidFill>
                <a:latin typeface="Century Schoolbook" pitchFamily="18" charset="0"/>
              </a:rPr>
              <a:t>Часы показывают  11 часов </a:t>
            </a:r>
            <a:r>
              <a:rPr lang="ru-RU" sz="3600" b="1" dirty="0">
                <a:solidFill>
                  <a:srgbClr val="006600"/>
                </a:solidFill>
                <a:latin typeface="Century Schoolbook" pitchFamily="18" charset="0"/>
              </a:rPr>
              <a:t>. Через сколько минут минутная стрелка догонит часовую?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42910" y="4357694"/>
            <a:ext cx="578622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8000"/>
                </a:solidFill>
                <a:latin typeface="Century Schoolbook" pitchFamily="18" charset="0"/>
              </a:rPr>
              <a:t>Ответ :</a:t>
            </a:r>
          </a:p>
          <a:p>
            <a:r>
              <a:rPr lang="ru-RU" sz="2800" b="1" dirty="0" smtClean="0">
                <a:solidFill>
                  <a:srgbClr val="008000"/>
                </a:solidFill>
                <a:latin typeface="Century Schoolbook" pitchFamily="18" charset="0"/>
              </a:rPr>
              <a:t>Минутная стрелка догонит часовую в 12 часов, а сейчас 11 часов. Значит, произойдёт это через  60 минут . </a:t>
            </a:r>
            <a:endParaRPr lang="ru-RU" sz="2800" b="1" dirty="0">
              <a:solidFill>
                <a:srgbClr val="008000"/>
              </a:solidFill>
              <a:latin typeface="Century Schoolbook" pitchFamily="18" charset="0"/>
            </a:endParaRPr>
          </a:p>
        </p:txBody>
      </p:sp>
      <p:pic>
        <p:nvPicPr>
          <p:cNvPr id="7" name="Picture 14" descr="jerboa_hanging_from_c_aa_hc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290" y="214290"/>
            <a:ext cx="3214710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62464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21554" y="332656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>
                <a:solidFill>
                  <a:srgbClr val="002060"/>
                </a:solidFill>
                <a:latin typeface="Century Schoolbook" pitchFamily="18" charset="0"/>
              </a:rPr>
              <a:t>16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14348" y="214290"/>
            <a:ext cx="808594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003300"/>
                </a:solidFill>
                <a:latin typeface="Century Schoolbook" pitchFamily="18" charset="0"/>
              </a:rPr>
              <a:t>Окрашенный кубик с ребром 10 см распилили на кубики с ребром 1 см. </a:t>
            </a:r>
            <a:r>
              <a:rPr lang="ru-RU" sz="3200" b="1" dirty="0" smtClean="0">
                <a:solidFill>
                  <a:srgbClr val="006600"/>
                </a:solidFill>
                <a:latin typeface="Century Schoolbook" pitchFamily="18" charset="0"/>
              </a:rPr>
              <a:t>Сколько </a:t>
            </a:r>
            <a:r>
              <a:rPr lang="ru-RU" sz="3200" b="1" dirty="0">
                <a:solidFill>
                  <a:srgbClr val="006600"/>
                </a:solidFill>
                <a:latin typeface="Century Schoolbook" pitchFamily="18" charset="0"/>
              </a:rPr>
              <a:t>кубиков имеют две окрашенные грани?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71472" y="2357430"/>
            <a:ext cx="8572528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dirty="0"/>
              <a:t> </a:t>
            </a:r>
            <a:r>
              <a:rPr lang="ru-RU" dirty="0" smtClean="0"/>
              <a:t>                                    </a:t>
            </a:r>
            <a:r>
              <a:rPr lang="ru-RU" sz="2800" b="1" dirty="0">
                <a:solidFill>
                  <a:srgbClr val="008000"/>
                </a:solidFill>
                <a:latin typeface="Century Schoolbook" pitchFamily="18" charset="0"/>
              </a:rPr>
              <a:t>Решение :</a:t>
            </a:r>
          </a:p>
          <a:p>
            <a:r>
              <a:rPr lang="ru-RU" sz="2800" b="1" dirty="0" smtClean="0">
                <a:solidFill>
                  <a:srgbClr val="008000"/>
                </a:solidFill>
                <a:latin typeface="Century Schoolbook" pitchFamily="18" charset="0"/>
              </a:rPr>
              <a:t>Окрашены те кубики, </a:t>
            </a:r>
            <a:r>
              <a:rPr lang="ru-RU" sz="2800" b="1" dirty="0">
                <a:solidFill>
                  <a:srgbClr val="008000"/>
                </a:solidFill>
                <a:latin typeface="Century Schoolbook" pitchFamily="18" charset="0"/>
              </a:rPr>
              <a:t>которые </a:t>
            </a:r>
            <a:r>
              <a:rPr lang="ru-RU" sz="2800" b="1" dirty="0" smtClean="0">
                <a:solidFill>
                  <a:srgbClr val="008000"/>
                </a:solidFill>
                <a:latin typeface="Century Schoolbook" pitchFamily="18" charset="0"/>
              </a:rPr>
              <a:t>расположены на рёбрах куба(у кубиков, находящихся в вершинах, окрашено по 3 грани, их не считаем). Рёбер у куба 12 =</a:t>
            </a:r>
            <a:r>
              <a:rPr lang="en-US" sz="2800" b="1" dirty="0" smtClean="0">
                <a:solidFill>
                  <a:srgbClr val="008000"/>
                </a:solidFill>
                <a:latin typeface="Century Schoolbook" pitchFamily="18" charset="0"/>
              </a:rPr>
              <a:t>&gt; </a:t>
            </a:r>
            <a:endParaRPr lang="ru-RU" sz="2800" b="1" dirty="0" smtClean="0">
              <a:solidFill>
                <a:srgbClr val="008000"/>
              </a:solidFill>
              <a:latin typeface="Century Schoolbook" pitchFamily="18" charset="0"/>
            </a:endParaRPr>
          </a:p>
          <a:p>
            <a:r>
              <a:rPr lang="ru-RU" sz="2800" b="1" dirty="0" smtClean="0">
                <a:solidFill>
                  <a:srgbClr val="008000"/>
                </a:solidFill>
                <a:latin typeface="Century Schoolbook" pitchFamily="18" charset="0"/>
              </a:rPr>
              <a:t>12 * 8 = 96.</a:t>
            </a:r>
          </a:p>
          <a:p>
            <a:endParaRPr lang="ru-RU" sz="2800" b="1" dirty="0">
              <a:solidFill>
                <a:srgbClr val="008000"/>
              </a:solidFill>
              <a:latin typeface="Century Schoolbook" pitchFamily="18" charset="0"/>
            </a:endParaRPr>
          </a:p>
          <a:p>
            <a:endParaRPr lang="ru-RU" sz="2800" b="1" dirty="0" smtClean="0">
              <a:solidFill>
                <a:srgbClr val="008000"/>
              </a:solidFill>
              <a:latin typeface="Century Schoolbook" pitchFamily="18" charset="0"/>
            </a:endParaRPr>
          </a:p>
          <a:p>
            <a:r>
              <a:rPr lang="ru-RU" sz="2800" b="1" dirty="0">
                <a:solidFill>
                  <a:srgbClr val="008000"/>
                </a:solidFill>
                <a:latin typeface="Century Schoolbook" pitchFamily="18" charset="0"/>
              </a:rPr>
              <a:t>Ответ : 96 кубиков .</a:t>
            </a:r>
          </a:p>
          <a:p>
            <a:endParaRPr lang="ru-RU" sz="2800" b="1" dirty="0">
              <a:solidFill>
                <a:srgbClr val="006600"/>
              </a:solidFill>
              <a:latin typeface="Century Schoolbook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17517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42910" y="214290"/>
            <a:ext cx="828092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3300"/>
                </a:solidFill>
                <a:latin typeface="Century Schoolbook" pitchFamily="18" charset="0"/>
              </a:rPr>
              <a:t>Из пяти точек никакие три не лежат на одной прямой . </a:t>
            </a:r>
            <a:r>
              <a:rPr lang="ru-RU" sz="2800" b="1" dirty="0">
                <a:solidFill>
                  <a:srgbClr val="006600"/>
                </a:solidFill>
                <a:latin typeface="Century Schoolbook" pitchFamily="18" charset="0"/>
              </a:rPr>
              <a:t>Сколько различных треугольников с вершинами в этих точках можно построить?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-7548" y="260646"/>
            <a:ext cx="8351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>
                <a:solidFill>
                  <a:srgbClr val="002060"/>
                </a:solidFill>
                <a:latin typeface="Century Schoolbook" pitchFamily="18" charset="0"/>
              </a:rPr>
              <a:t>17</a:t>
            </a:r>
          </a:p>
        </p:txBody>
      </p:sp>
      <p:sp>
        <p:nvSpPr>
          <p:cNvPr id="4" name="Овал 3"/>
          <p:cNvSpPr/>
          <p:nvPr/>
        </p:nvSpPr>
        <p:spPr>
          <a:xfrm>
            <a:off x="2555776" y="2636912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2555776" y="4539513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995936" y="3238128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2325094" y="3238128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3707904" y="2636912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714348" y="5786454"/>
            <a:ext cx="7643866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dirty="0"/>
              <a:t> </a:t>
            </a:r>
            <a:r>
              <a:rPr lang="ru-RU" sz="4000" b="1" dirty="0" smtClean="0">
                <a:solidFill>
                  <a:srgbClr val="008000"/>
                </a:solidFill>
                <a:latin typeface="Century Schoolbook" pitchFamily="18" charset="0"/>
              </a:rPr>
              <a:t>Ответ :</a:t>
            </a:r>
            <a:r>
              <a:rPr lang="ru-RU" sz="4000" b="1" dirty="0" smtClean="0">
                <a:solidFill>
                  <a:srgbClr val="006600"/>
                </a:solidFill>
                <a:latin typeface="Century Schoolbook" pitchFamily="18" charset="0"/>
              </a:rPr>
              <a:t>  12 треугольников</a:t>
            </a:r>
            <a:endParaRPr lang="ru-RU" sz="4000" b="1" dirty="0">
              <a:solidFill>
                <a:srgbClr val="006600"/>
              </a:solidFill>
              <a:latin typeface="Century Schoolbook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2325094" y="5263919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3203848" y="3124018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4067944" y="5229200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3707904" y="4587322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3203848" y="4932795"/>
            <a:ext cx="72008" cy="72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0" name="Прямая соединительная линия 19"/>
          <p:cNvCxnSpPr>
            <a:stCxn id="12" idx="0"/>
            <a:endCxn id="5" idx="1"/>
          </p:cNvCxnSpPr>
          <p:nvPr/>
        </p:nvCxnSpPr>
        <p:spPr>
          <a:xfrm flipV="1">
            <a:off x="2361098" y="4550058"/>
            <a:ext cx="205223" cy="7138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>
            <a:stCxn id="16" idx="6"/>
            <a:endCxn id="12" idx="7"/>
          </p:cNvCxnSpPr>
          <p:nvPr/>
        </p:nvCxnSpPr>
        <p:spPr>
          <a:xfrm flipH="1">
            <a:off x="2386557" y="4623326"/>
            <a:ext cx="1393355" cy="6511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>
            <a:stCxn id="18" idx="0"/>
            <a:endCxn id="12" idx="7"/>
          </p:cNvCxnSpPr>
          <p:nvPr/>
        </p:nvCxnSpPr>
        <p:spPr>
          <a:xfrm flipH="1">
            <a:off x="2386557" y="4932795"/>
            <a:ext cx="853295" cy="3416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>
            <a:stCxn id="15" idx="0"/>
            <a:endCxn id="12" idx="1"/>
          </p:cNvCxnSpPr>
          <p:nvPr/>
        </p:nvCxnSpPr>
        <p:spPr>
          <a:xfrm flipH="1">
            <a:off x="2335639" y="5229200"/>
            <a:ext cx="1768309" cy="452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>
            <a:stCxn id="5" idx="1"/>
            <a:endCxn id="18" idx="6"/>
          </p:cNvCxnSpPr>
          <p:nvPr/>
        </p:nvCxnSpPr>
        <p:spPr>
          <a:xfrm>
            <a:off x="2566321" y="4550058"/>
            <a:ext cx="709535" cy="4187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>
            <a:stCxn id="16" idx="6"/>
            <a:endCxn id="5" idx="1"/>
          </p:cNvCxnSpPr>
          <p:nvPr/>
        </p:nvCxnSpPr>
        <p:spPr>
          <a:xfrm flipH="1" flipV="1">
            <a:off x="2566321" y="4550058"/>
            <a:ext cx="1213591" cy="732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>
            <a:stCxn id="16" idx="6"/>
            <a:endCxn id="18" idx="1"/>
          </p:cNvCxnSpPr>
          <p:nvPr/>
        </p:nvCxnSpPr>
        <p:spPr>
          <a:xfrm flipH="1">
            <a:off x="3214393" y="4623326"/>
            <a:ext cx="565519" cy="3200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3707904" y="4639859"/>
            <a:ext cx="396044" cy="6778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>
            <a:stCxn id="15" idx="6"/>
            <a:endCxn id="18" idx="1"/>
          </p:cNvCxnSpPr>
          <p:nvPr/>
        </p:nvCxnSpPr>
        <p:spPr>
          <a:xfrm flipH="1" flipV="1">
            <a:off x="3214393" y="4943340"/>
            <a:ext cx="925559" cy="3218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>
            <a:stCxn id="5" idx="2"/>
            <a:endCxn id="15" idx="6"/>
          </p:cNvCxnSpPr>
          <p:nvPr/>
        </p:nvCxnSpPr>
        <p:spPr>
          <a:xfrm>
            <a:off x="2555776" y="4575517"/>
            <a:ext cx="1584176" cy="6896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900092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/>
      <p:bldP spid="12" grpId="0" animBg="1"/>
      <p:bldP spid="15" grpId="0" animBg="1"/>
      <p:bldP spid="16" grpId="0" animBg="1"/>
      <p:bldP spid="1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142852"/>
            <a:ext cx="80648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03300"/>
                </a:solidFill>
                <a:latin typeface="Century Schoolbook" pitchFamily="18" charset="0"/>
              </a:rPr>
              <a:t>Как изменится </a:t>
            </a:r>
            <a:r>
              <a:rPr lang="ru-RU" sz="3600" b="1" dirty="0" smtClean="0">
                <a:solidFill>
                  <a:srgbClr val="003300"/>
                </a:solidFill>
                <a:latin typeface="Century Schoolbook" pitchFamily="18" charset="0"/>
              </a:rPr>
              <a:t>разность, если </a:t>
            </a:r>
            <a:r>
              <a:rPr lang="ru-RU" sz="3600" b="1" dirty="0">
                <a:solidFill>
                  <a:srgbClr val="003300"/>
                </a:solidFill>
                <a:latin typeface="Century Schoolbook" pitchFamily="18" charset="0"/>
              </a:rPr>
              <a:t>уменьшаемое уменьшить на </a:t>
            </a:r>
            <a:r>
              <a:rPr lang="ru-RU" sz="3600" b="1" dirty="0" smtClean="0">
                <a:solidFill>
                  <a:srgbClr val="003300"/>
                </a:solidFill>
                <a:latin typeface="Century Schoolbook" pitchFamily="18" charset="0"/>
              </a:rPr>
              <a:t>1, </a:t>
            </a:r>
            <a:r>
              <a:rPr lang="ru-RU" sz="3600" b="1" dirty="0">
                <a:solidFill>
                  <a:srgbClr val="003300"/>
                </a:solidFill>
                <a:latin typeface="Century Schoolbook" pitchFamily="18" charset="0"/>
              </a:rPr>
              <a:t>а из вычитаемого вычесть 1?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332656"/>
            <a:ext cx="7555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>
                <a:solidFill>
                  <a:srgbClr val="002060"/>
                </a:solidFill>
                <a:latin typeface="Century Schoolbook" pitchFamily="18" charset="0"/>
              </a:rPr>
              <a:t>18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14348" y="2357430"/>
            <a:ext cx="828092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</a:p>
          <a:p>
            <a:r>
              <a:rPr lang="ru-RU" sz="3200" dirty="0"/>
              <a:t> </a:t>
            </a:r>
            <a:r>
              <a:rPr lang="ru-RU" sz="3200" dirty="0" smtClean="0"/>
              <a:t>                 </a:t>
            </a:r>
            <a:r>
              <a:rPr lang="ru-RU" sz="3200" b="1" dirty="0" smtClean="0">
                <a:solidFill>
                  <a:srgbClr val="008000"/>
                </a:solidFill>
                <a:latin typeface="Century Schoolbook" pitchFamily="18" charset="0"/>
              </a:rPr>
              <a:t>Решение </a:t>
            </a:r>
            <a:r>
              <a:rPr lang="ru-RU" sz="3200" b="1" dirty="0">
                <a:solidFill>
                  <a:srgbClr val="008000"/>
                </a:solidFill>
                <a:latin typeface="Century Schoolbook" pitchFamily="18" charset="0"/>
              </a:rPr>
              <a:t>: </a:t>
            </a:r>
            <a:endParaRPr lang="ru-RU" sz="3200" b="1" dirty="0" smtClean="0">
              <a:solidFill>
                <a:srgbClr val="008000"/>
              </a:solidFill>
              <a:latin typeface="Century Schoolbook" pitchFamily="18" charset="0"/>
            </a:endParaRPr>
          </a:p>
          <a:p>
            <a:r>
              <a:rPr lang="ru-RU" sz="3200" b="1" dirty="0" err="1" smtClean="0">
                <a:solidFill>
                  <a:srgbClr val="008000"/>
                </a:solidFill>
                <a:latin typeface="Century Schoolbook" pitchFamily="18" charset="0"/>
              </a:rPr>
              <a:t>х</a:t>
            </a:r>
            <a:r>
              <a:rPr lang="ru-RU" sz="3200" b="1" dirty="0" smtClean="0">
                <a:solidFill>
                  <a:srgbClr val="008000"/>
                </a:solidFill>
                <a:latin typeface="Century Schoolbook" pitchFamily="18" charset="0"/>
              </a:rPr>
              <a:t> – у</a:t>
            </a:r>
            <a:r>
              <a:rPr lang="en-US" sz="3200" b="1" dirty="0" smtClean="0">
                <a:solidFill>
                  <a:srgbClr val="008000"/>
                </a:solidFill>
                <a:latin typeface="Century Schoolbook" pitchFamily="18" charset="0"/>
              </a:rPr>
              <a:t> = z</a:t>
            </a:r>
          </a:p>
          <a:p>
            <a:r>
              <a:rPr lang="ru-RU" sz="3200" b="1" dirty="0" err="1" smtClean="0">
                <a:solidFill>
                  <a:srgbClr val="008000"/>
                </a:solidFill>
                <a:latin typeface="Century Schoolbook" pitchFamily="18" charset="0"/>
              </a:rPr>
              <a:t>х</a:t>
            </a:r>
            <a:r>
              <a:rPr lang="ru-RU" sz="3200" b="1" dirty="0" smtClean="0">
                <a:solidFill>
                  <a:srgbClr val="008000"/>
                </a:solidFill>
                <a:latin typeface="Century Schoolbook" pitchFamily="18" charset="0"/>
              </a:rPr>
              <a:t> – 1 – (у</a:t>
            </a:r>
            <a:r>
              <a:rPr lang="en-US" sz="3200" b="1" dirty="0" smtClean="0">
                <a:solidFill>
                  <a:srgbClr val="008000"/>
                </a:solidFill>
                <a:latin typeface="Century Schoolbook" pitchFamily="18" charset="0"/>
              </a:rPr>
              <a:t> – 1</a:t>
            </a:r>
            <a:r>
              <a:rPr lang="ru-RU" sz="3200" b="1" dirty="0" smtClean="0">
                <a:solidFill>
                  <a:srgbClr val="008000"/>
                </a:solidFill>
                <a:latin typeface="Century Schoolbook" pitchFamily="18" charset="0"/>
              </a:rPr>
              <a:t>)</a:t>
            </a:r>
            <a:r>
              <a:rPr lang="en-US" sz="3200" b="1" dirty="0" smtClean="0">
                <a:solidFill>
                  <a:srgbClr val="008000"/>
                </a:solidFill>
                <a:latin typeface="Century Schoolbook" pitchFamily="18" charset="0"/>
              </a:rPr>
              <a:t> = </a:t>
            </a:r>
            <a:r>
              <a:rPr lang="ru-RU" sz="3200" b="1" dirty="0" err="1" smtClean="0">
                <a:solidFill>
                  <a:srgbClr val="008000"/>
                </a:solidFill>
                <a:latin typeface="Century Schoolbook" pitchFamily="18" charset="0"/>
              </a:rPr>
              <a:t>х</a:t>
            </a:r>
            <a:r>
              <a:rPr lang="ru-RU" sz="3200" b="1" dirty="0" smtClean="0">
                <a:solidFill>
                  <a:srgbClr val="008000"/>
                </a:solidFill>
                <a:latin typeface="Century Schoolbook" pitchFamily="18" charset="0"/>
              </a:rPr>
              <a:t> – 1 – у</a:t>
            </a:r>
            <a:r>
              <a:rPr lang="en-US" sz="3200" b="1" dirty="0" smtClean="0">
                <a:solidFill>
                  <a:srgbClr val="008000"/>
                </a:solidFill>
                <a:latin typeface="Century Schoolbook" pitchFamily="18" charset="0"/>
              </a:rPr>
              <a:t> + 1 = </a:t>
            </a:r>
            <a:r>
              <a:rPr lang="ru-RU" sz="3200" b="1" dirty="0" err="1" smtClean="0">
                <a:solidFill>
                  <a:srgbClr val="008000"/>
                </a:solidFill>
                <a:latin typeface="Century Schoolbook" pitchFamily="18" charset="0"/>
              </a:rPr>
              <a:t>х</a:t>
            </a:r>
            <a:r>
              <a:rPr lang="en-US" sz="3200" b="1" dirty="0" smtClean="0">
                <a:solidFill>
                  <a:srgbClr val="008000"/>
                </a:solidFill>
                <a:latin typeface="Century Schoolbook" pitchFamily="18" charset="0"/>
              </a:rPr>
              <a:t> – </a:t>
            </a:r>
            <a:r>
              <a:rPr lang="ru-RU" sz="3200" b="1" dirty="0" smtClean="0">
                <a:solidFill>
                  <a:srgbClr val="008000"/>
                </a:solidFill>
                <a:latin typeface="Century Schoolbook" pitchFamily="18" charset="0"/>
              </a:rPr>
              <a:t>у</a:t>
            </a:r>
            <a:r>
              <a:rPr lang="en-US" sz="3200" b="1" dirty="0" smtClean="0">
                <a:solidFill>
                  <a:srgbClr val="008000"/>
                </a:solidFill>
                <a:latin typeface="Century Schoolbook" pitchFamily="18" charset="0"/>
              </a:rPr>
              <a:t> = z </a:t>
            </a:r>
          </a:p>
          <a:p>
            <a:endParaRPr lang="en-US" sz="3200" b="1" dirty="0">
              <a:solidFill>
                <a:srgbClr val="003300"/>
              </a:solidFill>
              <a:latin typeface="Century Schoolbook" pitchFamily="18" charset="0"/>
            </a:endParaRPr>
          </a:p>
          <a:p>
            <a:endParaRPr lang="en-US" sz="3200" b="1" dirty="0" smtClean="0">
              <a:solidFill>
                <a:srgbClr val="003300"/>
              </a:solidFill>
              <a:latin typeface="Century Schoolbook" pitchFamily="18" charset="0"/>
            </a:endParaRPr>
          </a:p>
          <a:p>
            <a:endParaRPr lang="en-US" sz="3200" b="1" dirty="0">
              <a:solidFill>
                <a:srgbClr val="003300"/>
              </a:solidFill>
              <a:latin typeface="Century Schoolbook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857356" y="5857892"/>
            <a:ext cx="50000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008000"/>
                </a:solidFill>
                <a:latin typeface="Century Schoolbook" pitchFamily="18" charset="0"/>
              </a:rPr>
              <a:t>Ответ : не изменится .</a:t>
            </a:r>
          </a:p>
        </p:txBody>
      </p:sp>
      <p:pic>
        <p:nvPicPr>
          <p:cNvPr id="7" name="Picture 25" descr="j00787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43834" y="1214422"/>
            <a:ext cx="1357322" cy="25520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836765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14348" y="0"/>
            <a:ext cx="82868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3300"/>
                </a:solidFill>
                <a:latin typeface="Century Schoolbook" pitchFamily="18" charset="0"/>
              </a:rPr>
              <a:t>Сумма вычитаемого</a:t>
            </a:r>
            <a:r>
              <a:rPr lang="en-US" sz="3200" b="1" dirty="0" smtClean="0">
                <a:solidFill>
                  <a:srgbClr val="003300"/>
                </a:solidFill>
                <a:latin typeface="Century Schoolbook" pitchFamily="18" charset="0"/>
              </a:rPr>
              <a:t>, </a:t>
            </a:r>
            <a:r>
              <a:rPr lang="ru-RU" sz="3200" b="1" dirty="0" smtClean="0">
                <a:solidFill>
                  <a:srgbClr val="003300"/>
                </a:solidFill>
                <a:latin typeface="Century Schoolbook" pitchFamily="18" charset="0"/>
              </a:rPr>
              <a:t> уменьшаемого и разности равна 2012</a:t>
            </a:r>
            <a:r>
              <a:rPr lang="en-US" sz="3200" b="1" dirty="0" smtClean="0">
                <a:solidFill>
                  <a:srgbClr val="003300"/>
                </a:solidFill>
                <a:latin typeface="Century Schoolbook" pitchFamily="18" charset="0"/>
              </a:rPr>
              <a:t>.</a:t>
            </a:r>
            <a:r>
              <a:rPr lang="ru-RU" sz="3200" dirty="0" smtClean="0">
                <a:latin typeface="Century Schoolbook" pitchFamily="18" charset="0"/>
              </a:rPr>
              <a:t> </a:t>
            </a:r>
            <a:r>
              <a:rPr lang="ru-RU" sz="3200" b="1" dirty="0" smtClean="0">
                <a:solidFill>
                  <a:srgbClr val="006600"/>
                </a:solidFill>
                <a:latin typeface="Century Schoolbook" pitchFamily="18" charset="0"/>
              </a:rPr>
              <a:t>Чему </a:t>
            </a:r>
            <a:r>
              <a:rPr lang="ru-RU" sz="3200" b="1" dirty="0">
                <a:solidFill>
                  <a:srgbClr val="006600"/>
                </a:solidFill>
                <a:latin typeface="Century Schoolbook" pitchFamily="18" charset="0"/>
              </a:rPr>
              <a:t>равн</a:t>
            </a:r>
            <a:r>
              <a:rPr lang="ru-RU" sz="3200" b="1" dirty="0" smtClean="0">
                <a:solidFill>
                  <a:srgbClr val="006600"/>
                </a:solidFill>
                <a:latin typeface="Century Schoolbook" pitchFamily="18" charset="0"/>
              </a:rPr>
              <a:t>о уменьшаемое ? </a:t>
            </a:r>
            <a:endParaRPr lang="ru-RU" sz="3200" b="1" dirty="0">
              <a:solidFill>
                <a:srgbClr val="006600"/>
              </a:solidFill>
              <a:latin typeface="Century Schoolbook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7504" y="332656"/>
            <a:ext cx="360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  <a:latin typeface="Century Schoolbook" pitchFamily="18" charset="0"/>
              </a:rPr>
              <a:t>1</a:t>
            </a:r>
            <a:endParaRPr lang="ru-RU" sz="3600" b="1" i="1" dirty="0">
              <a:solidFill>
                <a:srgbClr val="002060"/>
              </a:solidFill>
              <a:latin typeface="Century Schoolbook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5945" y="1649470"/>
            <a:ext cx="806489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3300"/>
                </a:solidFill>
                <a:latin typeface="Century Schoolbook" pitchFamily="18" charset="0"/>
              </a:rPr>
              <a:t>                       </a:t>
            </a:r>
            <a:r>
              <a:rPr lang="ru-RU" sz="2800" b="1" dirty="0">
                <a:solidFill>
                  <a:srgbClr val="006600"/>
                </a:solidFill>
                <a:latin typeface="Century Schoolbook" pitchFamily="18" charset="0"/>
              </a:rPr>
              <a:t>Решение :</a:t>
            </a:r>
          </a:p>
          <a:p>
            <a:r>
              <a:rPr lang="ru-RU" sz="2800" b="1" dirty="0" smtClean="0">
                <a:solidFill>
                  <a:srgbClr val="003300"/>
                </a:solidFill>
                <a:latin typeface="Century Schoolbook" pitchFamily="18" charset="0"/>
              </a:rPr>
              <a:t>Пусть </a:t>
            </a:r>
            <a:r>
              <a:rPr lang="ru-RU" sz="2800" b="1" dirty="0">
                <a:solidFill>
                  <a:srgbClr val="003300"/>
                </a:solidFill>
                <a:latin typeface="Century Schoolbook" pitchFamily="18" charset="0"/>
              </a:rPr>
              <a:t>х – будет  вычитаемое . Тогда </a:t>
            </a:r>
            <a:r>
              <a:rPr lang="en-US" sz="2800" b="1" dirty="0">
                <a:solidFill>
                  <a:srgbClr val="003300"/>
                </a:solidFill>
                <a:latin typeface="Century Schoolbook" pitchFamily="18" charset="0"/>
              </a:rPr>
              <a:t>y</a:t>
            </a:r>
            <a:r>
              <a:rPr lang="ru-RU" sz="2800" b="1" dirty="0">
                <a:solidFill>
                  <a:srgbClr val="003300"/>
                </a:solidFill>
                <a:latin typeface="Century Schoolbook" pitchFamily="18" charset="0"/>
              </a:rPr>
              <a:t> – </a:t>
            </a:r>
            <a:r>
              <a:rPr lang="ru-RU" sz="2800" b="1" dirty="0" smtClean="0">
                <a:solidFill>
                  <a:srgbClr val="003300"/>
                </a:solidFill>
                <a:latin typeface="Century Schoolbook" pitchFamily="18" charset="0"/>
              </a:rPr>
              <a:t>уменьшаемое, </a:t>
            </a:r>
            <a:r>
              <a:rPr lang="ru-RU" sz="2800" b="1" dirty="0">
                <a:solidFill>
                  <a:srgbClr val="003300"/>
                </a:solidFill>
                <a:latin typeface="Century Schoolbook" pitchFamily="18" charset="0"/>
              </a:rPr>
              <a:t>а </a:t>
            </a:r>
            <a:r>
              <a:rPr lang="en-US" sz="2800" b="1" dirty="0">
                <a:solidFill>
                  <a:srgbClr val="003300"/>
                </a:solidFill>
                <a:latin typeface="Century Schoolbook" pitchFamily="18" charset="0"/>
              </a:rPr>
              <a:t>z –</a:t>
            </a:r>
            <a:r>
              <a:rPr lang="ru-RU" sz="2800" b="1" dirty="0">
                <a:solidFill>
                  <a:srgbClr val="003300"/>
                </a:solidFill>
                <a:latin typeface="Century Schoolbook" pitchFamily="18" charset="0"/>
              </a:rPr>
              <a:t> разность . Известно что х + у + </a:t>
            </a:r>
            <a:r>
              <a:rPr lang="en-US" sz="2800" b="1" dirty="0">
                <a:solidFill>
                  <a:srgbClr val="003300"/>
                </a:solidFill>
                <a:latin typeface="Century Schoolbook" pitchFamily="18" charset="0"/>
              </a:rPr>
              <a:t>z </a:t>
            </a:r>
            <a:r>
              <a:rPr lang="ru-RU" sz="2800" b="1" dirty="0">
                <a:solidFill>
                  <a:srgbClr val="003300"/>
                </a:solidFill>
                <a:latin typeface="Century Schoolbook" pitchFamily="18" charset="0"/>
              </a:rPr>
              <a:t>=2012 .  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49915" y="3445880"/>
            <a:ext cx="806489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3300"/>
                </a:solidFill>
                <a:latin typeface="Century Schoolbook" pitchFamily="18" charset="0"/>
              </a:rPr>
              <a:t>1</a:t>
            </a:r>
            <a:r>
              <a:rPr lang="ru-RU" sz="2800" b="1" dirty="0" smtClean="0">
                <a:solidFill>
                  <a:srgbClr val="003300"/>
                </a:solidFill>
                <a:latin typeface="Century Schoolbook" pitchFamily="18" charset="0"/>
              </a:rPr>
              <a:t>) </a:t>
            </a:r>
            <a:r>
              <a:rPr lang="ru-RU" sz="2800" b="1" dirty="0" err="1" smtClean="0">
                <a:solidFill>
                  <a:srgbClr val="003300"/>
                </a:solidFill>
                <a:latin typeface="Century Schoolbook" pitchFamily="18" charset="0"/>
              </a:rPr>
              <a:t>х</a:t>
            </a:r>
            <a:r>
              <a:rPr lang="ru-RU" sz="2800" b="1" dirty="0" smtClean="0">
                <a:solidFill>
                  <a:srgbClr val="003300"/>
                </a:solidFill>
                <a:latin typeface="Century Schoolbook" pitchFamily="18" charset="0"/>
              </a:rPr>
              <a:t> </a:t>
            </a:r>
            <a:r>
              <a:rPr lang="ru-RU" sz="2800" b="1" dirty="0">
                <a:solidFill>
                  <a:srgbClr val="003300"/>
                </a:solidFill>
                <a:latin typeface="Century Schoolbook" pitchFamily="18" charset="0"/>
              </a:rPr>
              <a:t>– у – </a:t>
            </a:r>
            <a:r>
              <a:rPr lang="en-US" sz="2800" b="1" dirty="0">
                <a:solidFill>
                  <a:srgbClr val="003300"/>
                </a:solidFill>
                <a:latin typeface="Century Schoolbook" pitchFamily="18" charset="0"/>
              </a:rPr>
              <a:t>z = </a:t>
            </a:r>
            <a:r>
              <a:rPr lang="en-US" sz="2800" b="1" dirty="0" smtClean="0">
                <a:solidFill>
                  <a:srgbClr val="003300"/>
                </a:solidFill>
                <a:latin typeface="Century Schoolbook" pitchFamily="18" charset="0"/>
              </a:rPr>
              <a:t>0</a:t>
            </a:r>
            <a:r>
              <a:rPr lang="ru-RU" sz="2800" b="1" dirty="0" smtClean="0">
                <a:solidFill>
                  <a:srgbClr val="003300"/>
                </a:solidFill>
                <a:latin typeface="Century Schoolbook" pitchFamily="18" charset="0"/>
              </a:rPr>
              <a:t> </a:t>
            </a:r>
            <a:r>
              <a:rPr lang="en-US" sz="2800" b="1" dirty="0" smtClean="0">
                <a:solidFill>
                  <a:srgbClr val="003300"/>
                </a:solidFill>
                <a:latin typeface="Century Schoolbook" pitchFamily="18" charset="0"/>
              </a:rPr>
              <a:t>+ </a:t>
            </a:r>
            <a:r>
              <a:rPr lang="ru-RU" sz="2800" b="1" dirty="0" err="1" smtClean="0">
                <a:solidFill>
                  <a:srgbClr val="003300"/>
                </a:solidFill>
                <a:latin typeface="Century Schoolbook" pitchFamily="18" charset="0"/>
              </a:rPr>
              <a:t>х</a:t>
            </a:r>
            <a:r>
              <a:rPr lang="ru-RU" sz="2800" b="1" dirty="0" smtClean="0">
                <a:solidFill>
                  <a:srgbClr val="003300"/>
                </a:solidFill>
                <a:latin typeface="Century Schoolbook" pitchFamily="18" charset="0"/>
              </a:rPr>
              <a:t> </a:t>
            </a:r>
            <a:r>
              <a:rPr lang="ru-RU" sz="2800" b="1" dirty="0">
                <a:solidFill>
                  <a:srgbClr val="003300"/>
                </a:solidFill>
                <a:latin typeface="Century Schoolbook" pitchFamily="18" charset="0"/>
              </a:rPr>
              <a:t>+ у + </a:t>
            </a:r>
            <a:r>
              <a:rPr lang="en-US" sz="2800" b="1" dirty="0">
                <a:solidFill>
                  <a:srgbClr val="003300"/>
                </a:solidFill>
                <a:latin typeface="Century Schoolbook" pitchFamily="18" charset="0"/>
              </a:rPr>
              <a:t>z </a:t>
            </a:r>
            <a:r>
              <a:rPr lang="ru-RU" sz="2800" b="1" dirty="0">
                <a:solidFill>
                  <a:srgbClr val="003300"/>
                </a:solidFill>
                <a:latin typeface="Century Schoolbook" pitchFamily="18" charset="0"/>
              </a:rPr>
              <a:t>= </a:t>
            </a:r>
            <a:r>
              <a:rPr lang="ru-RU" sz="2800" b="1" dirty="0" smtClean="0">
                <a:solidFill>
                  <a:srgbClr val="003300"/>
                </a:solidFill>
                <a:latin typeface="Century Schoolbook" pitchFamily="18" charset="0"/>
              </a:rPr>
              <a:t>2012</a:t>
            </a:r>
          </a:p>
          <a:p>
            <a:r>
              <a:rPr lang="ru-RU" sz="2800" b="1" dirty="0" smtClean="0">
                <a:solidFill>
                  <a:srgbClr val="003300"/>
                </a:solidFill>
                <a:latin typeface="Century Schoolbook" pitchFamily="18" charset="0"/>
              </a:rPr>
              <a:t>     2х </a:t>
            </a:r>
            <a:r>
              <a:rPr lang="ru-RU" sz="2800" b="1" dirty="0">
                <a:solidFill>
                  <a:srgbClr val="003300"/>
                </a:solidFill>
                <a:latin typeface="Century Schoolbook" pitchFamily="18" charset="0"/>
              </a:rPr>
              <a:t>+ 0 + 0 = 2012</a:t>
            </a:r>
          </a:p>
          <a:p>
            <a:r>
              <a:rPr lang="ru-RU" sz="2800" b="1" dirty="0">
                <a:solidFill>
                  <a:srgbClr val="003300"/>
                </a:solidFill>
                <a:latin typeface="Century Schoolbook" pitchFamily="18" charset="0"/>
              </a:rPr>
              <a:t>    </a:t>
            </a:r>
            <a:r>
              <a:rPr lang="ru-RU" sz="2800" b="1" dirty="0" smtClean="0">
                <a:solidFill>
                  <a:srgbClr val="003300"/>
                </a:solidFill>
                <a:latin typeface="Century Schoolbook" pitchFamily="18" charset="0"/>
              </a:rPr>
              <a:t>  </a:t>
            </a:r>
            <a:r>
              <a:rPr lang="ru-RU" sz="2800" b="1" dirty="0" err="1" smtClean="0">
                <a:solidFill>
                  <a:srgbClr val="003300"/>
                </a:solidFill>
                <a:latin typeface="Century Schoolbook" pitchFamily="18" charset="0"/>
              </a:rPr>
              <a:t>х</a:t>
            </a:r>
            <a:r>
              <a:rPr lang="ru-RU" sz="2800" b="1" dirty="0" smtClean="0">
                <a:solidFill>
                  <a:srgbClr val="003300"/>
                </a:solidFill>
                <a:latin typeface="Century Schoolbook" pitchFamily="18" charset="0"/>
              </a:rPr>
              <a:t> </a:t>
            </a:r>
            <a:r>
              <a:rPr lang="ru-RU" sz="2800" b="1" dirty="0">
                <a:solidFill>
                  <a:srgbClr val="003300"/>
                </a:solidFill>
                <a:latin typeface="Century Schoolbook" pitchFamily="18" charset="0"/>
              </a:rPr>
              <a:t>= </a:t>
            </a:r>
            <a:r>
              <a:rPr lang="ru-RU" sz="2800" b="1" dirty="0" smtClean="0">
                <a:solidFill>
                  <a:srgbClr val="003300"/>
                </a:solidFill>
                <a:latin typeface="Century Schoolbook" pitchFamily="18" charset="0"/>
              </a:rPr>
              <a:t>1006           </a:t>
            </a:r>
          </a:p>
          <a:p>
            <a:r>
              <a:rPr lang="ru-RU" sz="2800" b="1" dirty="0" smtClean="0">
                <a:solidFill>
                  <a:srgbClr val="003300"/>
                </a:solidFill>
                <a:latin typeface="Century Schoolbook" pitchFamily="18" charset="0"/>
              </a:rPr>
              <a:t>1006 – уменьшаемое.</a:t>
            </a:r>
            <a:endParaRPr lang="ru-RU" sz="2800" b="1" dirty="0">
              <a:solidFill>
                <a:srgbClr val="003300"/>
              </a:solidFill>
              <a:latin typeface="Century Schoolbook" pitchFamily="18" charset="0"/>
            </a:endParaRPr>
          </a:p>
          <a:p>
            <a:r>
              <a:rPr lang="ru-RU" sz="2800" b="1" dirty="0" smtClean="0">
                <a:solidFill>
                  <a:srgbClr val="003300"/>
                </a:solidFill>
                <a:latin typeface="Century Schoolbook" pitchFamily="18" charset="0"/>
              </a:rPr>
              <a:t>                   </a:t>
            </a:r>
            <a:r>
              <a:rPr lang="ru-RU" sz="2800" b="1" dirty="0">
                <a:solidFill>
                  <a:srgbClr val="006600"/>
                </a:solidFill>
                <a:latin typeface="Century Schoolbook" pitchFamily="18" charset="0"/>
              </a:rPr>
              <a:t>Проверка :</a:t>
            </a:r>
          </a:p>
          <a:p>
            <a:r>
              <a:rPr lang="ru-RU" sz="2800" b="1" dirty="0">
                <a:solidFill>
                  <a:srgbClr val="003300"/>
                </a:solidFill>
                <a:latin typeface="Century Schoolbook" pitchFamily="18" charset="0"/>
              </a:rPr>
              <a:t>          1006 – 1000 = 6 </a:t>
            </a:r>
          </a:p>
          <a:p>
            <a:r>
              <a:rPr lang="ru-RU" sz="2800" b="1" dirty="0">
                <a:solidFill>
                  <a:srgbClr val="003300"/>
                </a:solidFill>
                <a:latin typeface="Century Schoolbook" pitchFamily="18" charset="0"/>
              </a:rPr>
              <a:t>          1006 + 1000 + 6 = 2012</a:t>
            </a:r>
          </a:p>
          <a:p>
            <a:r>
              <a:rPr lang="ru-RU" sz="2800" b="1" dirty="0" smtClean="0">
                <a:solidFill>
                  <a:srgbClr val="006600"/>
                </a:solidFill>
                <a:latin typeface="Century Schoolbook" pitchFamily="18" charset="0"/>
              </a:rPr>
              <a:t> Ответ </a:t>
            </a:r>
            <a:r>
              <a:rPr lang="ru-RU" sz="2800" b="1" dirty="0">
                <a:solidFill>
                  <a:srgbClr val="006600"/>
                </a:solidFill>
                <a:latin typeface="Century Schoolbook" pitchFamily="18" charset="0"/>
              </a:rPr>
              <a:t>: 1006 .</a:t>
            </a:r>
          </a:p>
        </p:txBody>
      </p:sp>
      <p:pic>
        <p:nvPicPr>
          <p:cNvPr id="9" name="Рисунок 8" descr="cifri_v_pomosh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15074" y="4000504"/>
            <a:ext cx="2505460" cy="2442824"/>
          </a:xfrm>
          <a:prstGeom prst="rect">
            <a:avLst/>
          </a:prstGeom>
          <a:solidFill>
            <a:schemeClr val="bg2">
              <a:alpha val="0"/>
            </a:schemeClr>
          </a:solidFill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2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85786" y="0"/>
            <a:ext cx="820531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solidFill>
                  <a:srgbClr val="006600"/>
                </a:solidFill>
                <a:latin typeface="Century Schoolbook" pitchFamily="18" charset="0"/>
              </a:rPr>
              <a:t>Сколько всего вершин у  четырёх  кубиков?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-50217" y="338171"/>
            <a:ext cx="8182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>
                <a:solidFill>
                  <a:srgbClr val="002060"/>
                </a:solidFill>
                <a:latin typeface="Century Schoolbook" pitchFamily="18" charset="0"/>
              </a:rPr>
              <a:t>19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6744" y="1785926"/>
            <a:ext cx="1390650" cy="923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4610" y="1785926"/>
            <a:ext cx="1390650" cy="923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48" y="1785926"/>
            <a:ext cx="1390650" cy="923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2882" y="1785926"/>
            <a:ext cx="1390650" cy="923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14348" y="3071810"/>
            <a:ext cx="8205314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sz="3600" b="1" dirty="0">
                <a:solidFill>
                  <a:srgbClr val="008000"/>
                </a:solidFill>
                <a:latin typeface="Century Schoolbook" pitchFamily="18" charset="0"/>
              </a:rPr>
              <a:t>     </a:t>
            </a:r>
            <a:r>
              <a:rPr lang="ru-RU" sz="3600" b="1" dirty="0" smtClean="0">
                <a:solidFill>
                  <a:srgbClr val="008000"/>
                </a:solidFill>
                <a:latin typeface="Century Schoolbook" pitchFamily="18" charset="0"/>
              </a:rPr>
              <a:t> Решение:  </a:t>
            </a:r>
          </a:p>
          <a:p>
            <a:r>
              <a:rPr lang="ru-RU" sz="3600" b="1" dirty="0" smtClean="0">
                <a:solidFill>
                  <a:srgbClr val="008000"/>
                </a:solidFill>
                <a:latin typeface="Century Schoolbook" pitchFamily="18" charset="0"/>
              </a:rPr>
              <a:t>8 вершин * 4 кубика = 32 вершины</a:t>
            </a:r>
            <a:endParaRPr lang="ru-RU" sz="3600" b="1" dirty="0">
              <a:solidFill>
                <a:srgbClr val="008000"/>
              </a:solidFill>
              <a:latin typeface="Century Schoolbook" pitchFamily="18" charset="0"/>
            </a:endParaRPr>
          </a:p>
          <a:p>
            <a:endParaRPr lang="ru-RU" sz="3600" b="1" dirty="0">
              <a:solidFill>
                <a:srgbClr val="008000"/>
              </a:solidFill>
              <a:latin typeface="Century Schoolbook" pitchFamily="18" charset="0"/>
            </a:endParaRPr>
          </a:p>
          <a:p>
            <a:r>
              <a:rPr lang="ru-RU" sz="3600" b="1" dirty="0">
                <a:solidFill>
                  <a:srgbClr val="008000"/>
                </a:solidFill>
                <a:latin typeface="Century Schoolbook" pitchFamily="18" charset="0"/>
              </a:rPr>
              <a:t>  </a:t>
            </a:r>
          </a:p>
          <a:p>
            <a:endParaRPr lang="ru-RU" sz="2800" b="1" dirty="0">
              <a:solidFill>
                <a:srgbClr val="003300"/>
              </a:solidFill>
              <a:latin typeface="Century Schoolbook" pitchFamily="18" charset="0"/>
            </a:endParaRPr>
          </a:p>
          <a:p>
            <a:endParaRPr lang="ru-RU" sz="2800" b="1" dirty="0">
              <a:solidFill>
                <a:srgbClr val="003300"/>
              </a:solidFill>
              <a:latin typeface="Century Schoolbook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143240" y="5429264"/>
            <a:ext cx="522931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008000"/>
                </a:solidFill>
                <a:latin typeface="Century Schoolbook" pitchFamily="18" charset="0"/>
              </a:rPr>
              <a:t>Ответ:    32 вершины</a:t>
            </a:r>
          </a:p>
        </p:txBody>
      </p:sp>
    </p:spTree>
    <p:extLst>
      <p:ext uri="{BB962C8B-B14F-4D97-AF65-F5344CB8AC3E}">
        <p14:creationId xmlns="" xmlns:p14="http://schemas.microsoft.com/office/powerpoint/2010/main" val="4031812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7472" y="332656"/>
            <a:ext cx="7710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>
                <a:solidFill>
                  <a:srgbClr val="002060"/>
                </a:solidFill>
                <a:latin typeface="Century Schoolbook" pitchFamily="18" charset="0"/>
              </a:rPr>
              <a:t>20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42910" y="142852"/>
            <a:ext cx="813690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3300"/>
                </a:solidFill>
                <a:latin typeface="Century Schoolbook" pitchFamily="18" charset="0"/>
              </a:rPr>
              <a:t>Из 9 монет 1 </a:t>
            </a:r>
            <a:r>
              <a:rPr lang="ru-RU" sz="2800" b="1" dirty="0" smtClean="0">
                <a:solidFill>
                  <a:srgbClr val="003300"/>
                </a:solidFill>
                <a:latin typeface="Century Schoolbook" pitchFamily="18" charset="0"/>
              </a:rPr>
              <a:t>фальшивая, </a:t>
            </a:r>
            <a:r>
              <a:rPr lang="ru-RU" sz="2800" b="1" dirty="0">
                <a:solidFill>
                  <a:srgbClr val="003300"/>
                </a:solidFill>
                <a:latin typeface="Century Schoolbook" pitchFamily="18" charset="0"/>
              </a:rPr>
              <a:t>она легче </a:t>
            </a:r>
            <a:r>
              <a:rPr lang="ru-RU" sz="2800" b="1" dirty="0" smtClean="0">
                <a:solidFill>
                  <a:srgbClr val="003300"/>
                </a:solidFill>
                <a:latin typeface="Century Schoolbook" pitchFamily="18" charset="0"/>
              </a:rPr>
              <a:t>настоящих. Настоящие </a:t>
            </a:r>
            <a:r>
              <a:rPr lang="ru-RU" sz="2800" b="1" dirty="0">
                <a:solidFill>
                  <a:srgbClr val="003300"/>
                </a:solidFill>
                <a:latin typeface="Century Schoolbook" pitchFamily="18" charset="0"/>
              </a:rPr>
              <a:t>монеты весят  поровну. За </a:t>
            </a:r>
            <a:r>
              <a:rPr lang="ru-RU" sz="2800" b="1" dirty="0" smtClean="0">
                <a:solidFill>
                  <a:srgbClr val="003300"/>
                </a:solidFill>
                <a:latin typeface="Century Schoolbook" pitchFamily="18" charset="0"/>
              </a:rPr>
              <a:t>2 взвешивания </a:t>
            </a:r>
            <a:r>
              <a:rPr lang="ru-RU" sz="2800" b="1" dirty="0">
                <a:solidFill>
                  <a:srgbClr val="003300"/>
                </a:solidFill>
                <a:latin typeface="Century Schoolbook" pitchFamily="18" charset="0"/>
              </a:rPr>
              <a:t>на чашечных весах без гирь определи фальшивую монету 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42910" y="2285992"/>
            <a:ext cx="828092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     </a:t>
            </a:r>
          </a:p>
          <a:p>
            <a:r>
              <a:rPr lang="ru-RU" sz="2800" b="1" dirty="0">
                <a:solidFill>
                  <a:srgbClr val="003300"/>
                </a:solidFill>
                <a:latin typeface="Century Schoolbook" pitchFamily="18" charset="0"/>
              </a:rPr>
              <a:t>                      </a:t>
            </a:r>
            <a:r>
              <a:rPr lang="ru-RU" sz="2800" b="1" dirty="0">
                <a:solidFill>
                  <a:srgbClr val="008000"/>
                </a:solidFill>
                <a:latin typeface="Century Schoolbook" pitchFamily="18" charset="0"/>
              </a:rPr>
              <a:t>Р</a:t>
            </a:r>
            <a:r>
              <a:rPr lang="ru-RU" sz="2800" b="1" dirty="0" smtClean="0">
                <a:solidFill>
                  <a:srgbClr val="008000"/>
                </a:solidFill>
                <a:latin typeface="Century Schoolbook" pitchFamily="18" charset="0"/>
              </a:rPr>
              <a:t>ешение :</a:t>
            </a:r>
          </a:p>
          <a:p>
            <a:r>
              <a:rPr lang="ru-RU" sz="2800" b="1" dirty="0" smtClean="0">
                <a:solidFill>
                  <a:srgbClr val="008000"/>
                </a:solidFill>
                <a:latin typeface="Century Schoolbook" pitchFamily="18" charset="0"/>
              </a:rPr>
              <a:t>Разделить монеты на 3 кучки по 3 штуки; взвесить любые 2 кучки. Если они весят одинаково, то фальшивая монета – в третьей кучке. Потом берём 2 любые монеты из «самой лёгкой» кучки. Если они одинаковые по весу, то фальшивая третья монетка, а если нет  - то фальшивая та,  что легче других.</a:t>
            </a:r>
            <a:endParaRPr lang="ru-RU" sz="2800" b="1" dirty="0">
              <a:solidFill>
                <a:srgbClr val="008000"/>
              </a:solidFill>
              <a:latin typeface="Century Schoolbook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79078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0"/>
            <a:ext cx="810140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003300"/>
                </a:solidFill>
                <a:latin typeface="Century Schoolbook" pitchFamily="18" charset="0"/>
              </a:rPr>
              <a:t>Какая грань будет находиться </a:t>
            </a:r>
            <a:r>
              <a:rPr lang="ru-RU" sz="3200" b="1" dirty="0" smtClean="0">
                <a:solidFill>
                  <a:srgbClr val="003300"/>
                </a:solidFill>
                <a:latin typeface="Century Schoolbook" pitchFamily="18" charset="0"/>
              </a:rPr>
              <a:t>сверху, </a:t>
            </a:r>
            <a:r>
              <a:rPr lang="ru-RU" sz="3200" b="1" dirty="0">
                <a:solidFill>
                  <a:srgbClr val="003300"/>
                </a:solidFill>
                <a:latin typeface="Century Schoolbook" pitchFamily="18" charset="0"/>
              </a:rPr>
              <a:t>если </a:t>
            </a:r>
            <a:r>
              <a:rPr lang="ru-RU" sz="3200" b="1" dirty="0" smtClean="0">
                <a:solidFill>
                  <a:srgbClr val="003300"/>
                </a:solidFill>
                <a:latin typeface="Century Schoolbook" pitchFamily="18" charset="0"/>
              </a:rPr>
              <a:t>кубик, </a:t>
            </a:r>
            <a:r>
              <a:rPr lang="ru-RU" sz="3200" b="1" dirty="0">
                <a:solidFill>
                  <a:srgbClr val="003300"/>
                </a:solidFill>
                <a:latin typeface="Century Schoolbook" pitchFamily="18" charset="0"/>
              </a:rPr>
              <a:t>сделанный из данной </a:t>
            </a:r>
            <a:r>
              <a:rPr lang="ru-RU" sz="3200" b="1" dirty="0" smtClean="0">
                <a:solidFill>
                  <a:srgbClr val="003300"/>
                </a:solidFill>
                <a:latin typeface="Century Schoolbook" pitchFamily="18" charset="0"/>
              </a:rPr>
              <a:t>развёртки, </a:t>
            </a:r>
            <a:r>
              <a:rPr lang="ru-RU" sz="3200" b="1" dirty="0">
                <a:solidFill>
                  <a:srgbClr val="003300"/>
                </a:solidFill>
                <a:latin typeface="Century Schoolbook" pitchFamily="18" charset="0"/>
              </a:rPr>
              <a:t>поставить на закрашенную </a:t>
            </a:r>
            <a:r>
              <a:rPr lang="ru-RU" sz="3200" b="1" dirty="0" smtClean="0">
                <a:solidFill>
                  <a:srgbClr val="003300"/>
                </a:solidFill>
                <a:latin typeface="Century Schoolbook" pitchFamily="18" charset="0"/>
              </a:rPr>
              <a:t>грань?</a:t>
            </a:r>
            <a:endParaRPr lang="ru-RU" sz="3200" b="1" dirty="0">
              <a:solidFill>
                <a:srgbClr val="003300"/>
              </a:solidFill>
              <a:latin typeface="Century Schoolbook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701" y="303278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>
                <a:solidFill>
                  <a:srgbClr val="002060"/>
                </a:solidFill>
                <a:latin typeface="Century Schoolbook" pitchFamily="18" charset="0"/>
              </a:rPr>
              <a:t>21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271019" y="5873115"/>
            <a:ext cx="4872981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3300"/>
                </a:solidFill>
                <a:latin typeface="Century Schoolbook" pitchFamily="18" charset="0"/>
              </a:rPr>
              <a:t>      </a:t>
            </a:r>
            <a:r>
              <a:rPr lang="ru-RU" sz="2800" b="1" dirty="0" smtClean="0">
                <a:solidFill>
                  <a:srgbClr val="003300"/>
                </a:solidFill>
                <a:latin typeface="Century Schoolbook" pitchFamily="18" charset="0"/>
              </a:rPr>
              <a:t> </a:t>
            </a:r>
            <a:r>
              <a:rPr lang="ru-RU" sz="4000" b="1" dirty="0" smtClean="0">
                <a:solidFill>
                  <a:srgbClr val="008000"/>
                </a:solidFill>
                <a:latin typeface="Century Schoolbook" pitchFamily="18" charset="0"/>
              </a:rPr>
              <a:t>Ответ: 4 грань.</a:t>
            </a:r>
          </a:p>
          <a:p>
            <a:endParaRPr lang="ru-RU" dirty="0" smtClean="0">
              <a:solidFill>
                <a:srgbClr val="008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57752" y="5780782"/>
            <a:ext cx="449584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r>
              <a:rPr lang="ru-RU" sz="2800" b="1" dirty="0">
                <a:solidFill>
                  <a:srgbClr val="003300"/>
                </a:solidFill>
                <a:latin typeface="Century Schoolbook" pitchFamily="18" charset="0"/>
              </a:rPr>
              <a:t>            </a:t>
            </a:r>
            <a:r>
              <a:rPr lang="ru-RU" sz="2800" b="1" dirty="0" smtClean="0">
                <a:solidFill>
                  <a:srgbClr val="003300"/>
                </a:solidFill>
                <a:latin typeface="Century Schoolbook" pitchFamily="18" charset="0"/>
              </a:rPr>
              <a:t>   </a:t>
            </a:r>
            <a:endParaRPr lang="ru-RU" dirty="0" smtClean="0"/>
          </a:p>
        </p:txBody>
      </p:sp>
      <p:sp>
        <p:nvSpPr>
          <p:cNvPr id="7" name="Прямоугольник 6"/>
          <p:cNvSpPr/>
          <p:nvPr/>
        </p:nvSpPr>
        <p:spPr>
          <a:xfrm>
            <a:off x="1714480" y="3429000"/>
            <a:ext cx="5715040" cy="142876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143240" y="3429000"/>
            <a:ext cx="1428760" cy="28575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единительная линия 10"/>
          <p:cNvCxnSpPr>
            <a:stCxn id="9" idx="1"/>
            <a:endCxn id="9" idx="3"/>
          </p:cNvCxnSpPr>
          <p:nvPr/>
        </p:nvCxnSpPr>
        <p:spPr>
          <a:xfrm rot="10800000" flipH="1">
            <a:off x="3143240" y="4857760"/>
            <a:ext cx="142876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4572000" y="2000240"/>
            <a:ext cx="1428760" cy="28575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rot="10800000" flipH="1">
            <a:off x="4572000" y="3429000"/>
            <a:ext cx="142876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000628" y="2357430"/>
            <a:ext cx="6429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  <a:latin typeface="Century Schoolbook" pitchFamily="18" charset="0"/>
              </a:rPr>
              <a:t>1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357950" y="3857628"/>
            <a:ext cx="6429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  <a:latin typeface="Century Schoolbook" pitchFamily="18" charset="0"/>
              </a:rPr>
              <a:t>4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929190" y="3857628"/>
            <a:ext cx="6429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  <a:latin typeface="Century Schoolbook" pitchFamily="18" charset="0"/>
              </a:rPr>
              <a:t>3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571868" y="5214950"/>
            <a:ext cx="6429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  <a:latin typeface="Century Schoolbook" pitchFamily="18" charset="0"/>
              </a:rPr>
              <a:t>5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000232" y="3786190"/>
            <a:ext cx="6429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  <a:latin typeface="Century Schoolbook" pitchFamily="18" charset="0"/>
              </a:rPr>
              <a:t>2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3143240" y="3429000"/>
            <a:ext cx="1428760" cy="142876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8249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260648"/>
            <a:ext cx="864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>
                <a:solidFill>
                  <a:srgbClr val="002060"/>
                </a:solidFill>
                <a:latin typeface="Century Schoolbook" pitchFamily="18" charset="0"/>
              </a:rPr>
              <a:t>22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55576" y="142852"/>
            <a:ext cx="838842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3300"/>
                </a:solidFill>
                <a:latin typeface="Century Schoolbook" pitchFamily="18" charset="0"/>
              </a:rPr>
              <a:t>На столе лежат пятиугольники и шестиугольники, вырезанные из бумаги . Всего у них ровно 37 </a:t>
            </a:r>
            <a:r>
              <a:rPr lang="ru-RU" sz="2800" b="1" dirty="0" smtClean="0">
                <a:solidFill>
                  <a:srgbClr val="003300"/>
                </a:solidFill>
                <a:latin typeface="Century Schoolbook" pitchFamily="18" charset="0"/>
              </a:rPr>
              <a:t>вершин. </a:t>
            </a:r>
            <a:r>
              <a:rPr lang="ru-RU" sz="2800" b="1" dirty="0">
                <a:solidFill>
                  <a:srgbClr val="006600"/>
                </a:solidFill>
                <a:latin typeface="Century Schoolbook" pitchFamily="18" charset="0"/>
              </a:rPr>
              <a:t>Сколько пятиугольников на столе ?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64096" y="3933056"/>
            <a:ext cx="8100392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sz="4000" b="1" dirty="0">
                <a:solidFill>
                  <a:srgbClr val="006600"/>
                </a:solidFill>
                <a:latin typeface="Century Schoolbook" pitchFamily="18" charset="0"/>
              </a:rPr>
              <a:t>Ответ : 5 </a:t>
            </a:r>
            <a:r>
              <a:rPr lang="ru-RU" sz="4000" b="1" dirty="0" smtClean="0">
                <a:solidFill>
                  <a:srgbClr val="006600"/>
                </a:solidFill>
                <a:latin typeface="Century Schoolbook" pitchFamily="18" charset="0"/>
              </a:rPr>
              <a:t>пятиугольников.</a:t>
            </a:r>
            <a:endParaRPr lang="ru-RU" sz="4000" b="1" dirty="0">
              <a:solidFill>
                <a:srgbClr val="006600"/>
              </a:solidFill>
              <a:latin typeface="Century Schoolbook" pitchFamily="18" charset="0"/>
            </a:endParaRPr>
          </a:p>
        </p:txBody>
      </p:sp>
      <p:sp>
        <p:nvSpPr>
          <p:cNvPr id="5" name="Правильный пятиугольник 4"/>
          <p:cNvSpPr/>
          <p:nvPr/>
        </p:nvSpPr>
        <p:spPr>
          <a:xfrm>
            <a:off x="1571604" y="2357430"/>
            <a:ext cx="2214578" cy="2214578"/>
          </a:xfrm>
          <a:prstGeom prst="pentagon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Шестиугольник 5"/>
          <p:cNvSpPr/>
          <p:nvPr/>
        </p:nvSpPr>
        <p:spPr>
          <a:xfrm>
            <a:off x="4500562" y="2285992"/>
            <a:ext cx="2214578" cy="2286016"/>
          </a:xfrm>
          <a:prstGeom prst="hexagon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 descr="j007874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29454" y="1928802"/>
            <a:ext cx="1874001" cy="34290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218276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297522"/>
            <a:ext cx="720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>
                <a:solidFill>
                  <a:srgbClr val="002060"/>
                </a:solidFill>
                <a:latin typeface="Century Schoolbook" pitchFamily="18" charset="0"/>
              </a:rPr>
              <a:t>23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27584" y="476672"/>
            <a:ext cx="76735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03300"/>
                </a:solidFill>
                <a:latin typeface="Century Schoolbook" pitchFamily="18" charset="0"/>
              </a:rPr>
              <a:t>Вот </a:t>
            </a:r>
            <a:r>
              <a:rPr lang="ru-RU" sz="3600" b="1" dirty="0" smtClean="0">
                <a:solidFill>
                  <a:srgbClr val="003300"/>
                </a:solidFill>
                <a:latin typeface="Century Schoolbook" pitchFamily="18" charset="0"/>
              </a:rPr>
              <a:t>так выкладывают цифры из палочек:</a:t>
            </a:r>
            <a:endParaRPr lang="ru-RU" sz="3600" b="1" dirty="0">
              <a:solidFill>
                <a:srgbClr val="003300"/>
              </a:solidFill>
              <a:latin typeface="Century Schoolbook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5786" y="3500438"/>
            <a:ext cx="79208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6600"/>
                </a:solidFill>
                <a:latin typeface="Century Schoolbook" pitchFamily="18" charset="0"/>
              </a:rPr>
              <a:t>Какое самое большое число удастся выложить из 5 палочек 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27584" y="5445224"/>
            <a:ext cx="8064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3600" b="1" dirty="0">
                <a:solidFill>
                  <a:srgbClr val="006600"/>
                </a:solidFill>
                <a:latin typeface="Century Schoolbook" pitchFamily="18" charset="0"/>
              </a:rPr>
              <a:t>Ответ : </a:t>
            </a:r>
            <a:r>
              <a:rPr lang="ru-RU" sz="3600" b="1" dirty="0" smtClean="0">
                <a:solidFill>
                  <a:srgbClr val="006600"/>
                </a:solidFill>
                <a:latin typeface="Century Schoolbook" pitchFamily="18" charset="0"/>
              </a:rPr>
              <a:t>число 9 </a:t>
            </a:r>
            <a:endParaRPr lang="ru-RU" sz="3600" b="1" dirty="0">
              <a:solidFill>
                <a:srgbClr val="006600"/>
              </a:solidFill>
              <a:latin typeface="Century Schoolbook" pitchFamily="18" charset="0"/>
            </a:endParaRPr>
          </a:p>
        </p:txBody>
      </p:sp>
      <p:pic>
        <p:nvPicPr>
          <p:cNvPr id="11266" name="Picture 2" descr="Картинка 10 из 17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t="35327"/>
          <a:stretch>
            <a:fillRect/>
          </a:stretch>
        </p:blipFill>
        <p:spPr bwMode="auto">
          <a:xfrm>
            <a:off x="714348" y="1643050"/>
            <a:ext cx="8292338" cy="14287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188882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515" y="225514"/>
            <a:ext cx="720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>
                <a:solidFill>
                  <a:srgbClr val="002060"/>
                </a:solidFill>
                <a:latin typeface="Century Schoolbook" pitchFamily="18" charset="0"/>
              </a:rPr>
              <a:t>24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143108" y="285728"/>
            <a:ext cx="62865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rgbClr val="006600"/>
                </a:solidFill>
                <a:latin typeface="Century Schoolbook" pitchFamily="18" charset="0"/>
              </a:rPr>
              <a:t>Сколько отрезков на чертеже 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27584" y="5445224"/>
            <a:ext cx="8064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3600" b="1" dirty="0">
                <a:solidFill>
                  <a:srgbClr val="008000"/>
                </a:solidFill>
                <a:latin typeface="Century Schoolbook" pitchFamily="18" charset="0"/>
              </a:rPr>
              <a:t>Ответ : </a:t>
            </a:r>
            <a:r>
              <a:rPr lang="en-US" sz="3600" b="1" dirty="0" smtClean="0">
                <a:solidFill>
                  <a:srgbClr val="008000"/>
                </a:solidFill>
                <a:latin typeface="Century Schoolbook" pitchFamily="18" charset="0"/>
              </a:rPr>
              <a:t>10</a:t>
            </a:r>
            <a:r>
              <a:rPr lang="ru-RU" sz="3600" b="1" dirty="0" smtClean="0">
                <a:solidFill>
                  <a:srgbClr val="008000"/>
                </a:solidFill>
                <a:latin typeface="Century Schoolbook" pitchFamily="18" charset="0"/>
              </a:rPr>
              <a:t> </a:t>
            </a:r>
            <a:r>
              <a:rPr lang="ru-RU" sz="3600" b="1" dirty="0" smtClean="0">
                <a:solidFill>
                  <a:srgbClr val="008000"/>
                </a:solidFill>
                <a:latin typeface="Century Schoolbook" pitchFamily="18" charset="0"/>
              </a:rPr>
              <a:t>отрезков </a:t>
            </a:r>
            <a:endParaRPr lang="ru-RU" sz="3600" b="1" dirty="0">
              <a:solidFill>
                <a:srgbClr val="008000"/>
              </a:solidFill>
              <a:latin typeface="Century Schoolbook" pitchFamily="18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1643042" y="3500438"/>
            <a:ext cx="71438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5400000">
            <a:off x="2214546" y="3500438"/>
            <a:ext cx="285752" cy="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3214678" y="3500438"/>
            <a:ext cx="285752" cy="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>
            <a:off x="4357686" y="3500438"/>
            <a:ext cx="285752" cy="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5429256" y="3500438"/>
            <a:ext cx="285752" cy="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6500826" y="3500438"/>
            <a:ext cx="285752" cy="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143108" y="3857628"/>
            <a:ext cx="6429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Century Schoolbook" pitchFamily="18" charset="0"/>
              </a:rPr>
              <a:t>А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071802" y="3857628"/>
            <a:ext cx="6429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Century Schoolbook" pitchFamily="18" charset="0"/>
              </a:rPr>
              <a:t>В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143372" y="3857628"/>
            <a:ext cx="6429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Century Schoolbook" pitchFamily="18" charset="0"/>
              </a:rPr>
              <a:t>С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286380" y="3857628"/>
            <a:ext cx="6429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002060"/>
                </a:solidFill>
                <a:latin typeface="Century Schoolbook" pitchFamily="18" charset="0"/>
              </a:rPr>
              <a:t>D</a:t>
            </a:r>
            <a:endParaRPr lang="ru-RU" sz="3600" b="1" dirty="0" smtClean="0">
              <a:solidFill>
                <a:srgbClr val="002060"/>
              </a:solidFill>
              <a:latin typeface="Century Schoolbook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357950" y="3857628"/>
            <a:ext cx="6429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Century Schoolbook" pitchFamily="18" charset="0"/>
              </a:rPr>
              <a:t>Е</a:t>
            </a:r>
          </a:p>
        </p:txBody>
      </p:sp>
      <p:pic>
        <p:nvPicPr>
          <p:cNvPr id="19" name="Picture 3" descr="AMCONFU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0"/>
            <a:ext cx="1845927" cy="314327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804715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88640"/>
            <a:ext cx="936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  <a:latin typeface="Century Schoolbook" pitchFamily="18" charset="0"/>
              </a:rPr>
              <a:t>25 </a:t>
            </a:r>
            <a:endParaRPr lang="ru-RU" sz="3600" b="1" i="1" dirty="0">
              <a:solidFill>
                <a:srgbClr val="002060"/>
              </a:solidFill>
              <a:latin typeface="Century Schoolbook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6258" y="485262"/>
            <a:ext cx="810822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3300"/>
                </a:solidFill>
                <a:latin typeface="Century Schoolbook" pitchFamily="18" charset="0"/>
              </a:rPr>
              <a:t>В комнате сидят несколько кошек и 6 </a:t>
            </a:r>
            <a:r>
              <a:rPr lang="ru-RU" sz="2800" b="1" dirty="0" smtClean="0">
                <a:solidFill>
                  <a:srgbClr val="003300"/>
                </a:solidFill>
                <a:latin typeface="Century Schoolbook" pitchFamily="18" charset="0"/>
              </a:rPr>
              <a:t>собак. </a:t>
            </a:r>
            <a:r>
              <a:rPr lang="ru-RU" sz="2800" b="1" dirty="0">
                <a:solidFill>
                  <a:srgbClr val="003300"/>
                </a:solidFill>
                <a:latin typeface="Century Schoolbook" pitchFamily="18" charset="0"/>
              </a:rPr>
              <a:t>Кошачьих лап вдвое </a:t>
            </a:r>
            <a:r>
              <a:rPr lang="ru-RU" sz="2800" b="1" dirty="0" smtClean="0">
                <a:solidFill>
                  <a:srgbClr val="003300"/>
                </a:solidFill>
                <a:latin typeface="Century Schoolbook" pitchFamily="18" charset="0"/>
              </a:rPr>
              <a:t>больше, </a:t>
            </a:r>
            <a:r>
              <a:rPr lang="ru-RU" sz="2800" b="1" dirty="0">
                <a:solidFill>
                  <a:srgbClr val="003300"/>
                </a:solidFill>
                <a:latin typeface="Century Schoolbook" pitchFamily="18" charset="0"/>
              </a:rPr>
              <a:t>чем собачьих </a:t>
            </a:r>
            <a:r>
              <a:rPr lang="ru-RU" sz="2800" b="1" dirty="0" smtClean="0">
                <a:solidFill>
                  <a:srgbClr val="003300"/>
                </a:solidFill>
                <a:latin typeface="Century Schoolbook" pitchFamily="18" charset="0"/>
              </a:rPr>
              <a:t>носов.</a:t>
            </a:r>
            <a:r>
              <a:rPr lang="ru-RU" dirty="0" smtClean="0"/>
              <a:t> </a:t>
            </a:r>
            <a:r>
              <a:rPr lang="ru-RU" sz="2800" b="1" dirty="0">
                <a:solidFill>
                  <a:srgbClr val="006600"/>
                </a:solidFill>
                <a:latin typeface="Century Schoolbook" pitchFamily="18" charset="0"/>
              </a:rPr>
              <a:t>Сколько кошек в комнате </a:t>
            </a:r>
            <a:r>
              <a:rPr lang="ru-RU" sz="2800" b="1" dirty="0" smtClean="0">
                <a:solidFill>
                  <a:srgbClr val="006600"/>
                </a:solidFill>
                <a:latin typeface="Century Schoolbook" pitchFamily="18" charset="0"/>
              </a:rPr>
              <a:t>?</a:t>
            </a:r>
          </a:p>
          <a:p>
            <a:endParaRPr lang="ru-RU" sz="2800" b="1" dirty="0">
              <a:solidFill>
                <a:srgbClr val="006600"/>
              </a:solidFill>
              <a:latin typeface="Century Schoolbook" pitchFamily="18" charset="0"/>
            </a:endParaRPr>
          </a:p>
          <a:p>
            <a:endParaRPr lang="ru-RU" sz="2800" b="1" dirty="0" smtClean="0">
              <a:solidFill>
                <a:srgbClr val="006600"/>
              </a:solidFill>
              <a:latin typeface="Century Schoolbook" pitchFamily="18" charset="0"/>
            </a:endParaRPr>
          </a:p>
          <a:p>
            <a:endParaRPr lang="ru-RU" sz="2800" b="1" dirty="0">
              <a:solidFill>
                <a:srgbClr val="006600"/>
              </a:solidFill>
              <a:latin typeface="Century Schoolbook" pitchFamily="18" charset="0"/>
            </a:endParaRPr>
          </a:p>
          <a:p>
            <a:endParaRPr lang="ru-RU" sz="2800" b="1" dirty="0" smtClean="0">
              <a:solidFill>
                <a:srgbClr val="006600"/>
              </a:solidFill>
              <a:latin typeface="Century Schoolbook" pitchFamily="18" charset="0"/>
            </a:endParaRPr>
          </a:p>
          <a:p>
            <a:r>
              <a:rPr lang="ru-RU" sz="2800" b="1" dirty="0">
                <a:solidFill>
                  <a:srgbClr val="006600"/>
                </a:solidFill>
                <a:latin typeface="Century Schoolbook" pitchFamily="18" charset="0"/>
              </a:rPr>
              <a:t> </a:t>
            </a:r>
            <a:r>
              <a:rPr lang="ru-RU" sz="2800" b="1" dirty="0" smtClean="0">
                <a:solidFill>
                  <a:srgbClr val="006600"/>
                </a:solidFill>
                <a:latin typeface="Century Schoolbook" pitchFamily="18" charset="0"/>
              </a:rPr>
              <a:t>                   </a:t>
            </a:r>
            <a:endParaRPr lang="ru-RU" sz="2800" b="1" dirty="0">
              <a:solidFill>
                <a:srgbClr val="006600"/>
              </a:solidFill>
              <a:latin typeface="Century Schoolbook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42976" y="5572140"/>
            <a:ext cx="521497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6600"/>
                </a:solidFill>
                <a:latin typeface="Century Schoolbook" pitchFamily="18" charset="0"/>
              </a:rPr>
              <a:t>Ответ :</a:t>
            </a:r>
          </a:p>
          <a:p>
            <a:r>
              <a:rPr lang="ru-RU" sz="2800" b="1" dirty="0" smtClean="0">
                <a:solidFill>
                  <a:srgbClr val="006600"/>
                </a:solidFill>
                <a:latin typeface="Century Schoolbook" pitchFamily="18" charset="0"/>
              </a:rPr>
              <a:t>                   3 кошки 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28662" y="3929066"/>
            <a:ext cx="764386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6600"/>
                </a:solidFill>
                <a:latin typeface="Century Schoolbook" pitchFamily="18" charset="0"/>
              </a:rPr>
              <a:t>Решение:</a:t>
            </a:r>
          </a:p>
          <a:p>
            <a:r>
              <a:rPr lang="ru-RU" sz="2800" b="1" dirty="0" smtClean="0">
                <a:solidFill>
                  <a:srgbClr val="006600"/>
                </a:solidFill>
                <a:latin typeface="Century Schoolbook" pitchFamily="18" charset="0"/>
              </a:rPr>
              <a:t>Если собак  - 6, то кошачьих лап – 12. Значит, всего кошек – 3.</a:t>
            </a:r>
          </a:p>
        </p:txBody>
      </p:sp>
      <p:pic>
        <p:nvPicPr>
          <p:cNvPr id="6" name="Picture 34" descr="Черный кот - Валентина Вениаминовна Королева">
            <a:hlinkClick r:id="rId3" tooltip="далее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60" y="1714488"/>
            <a:ext cx="1190625" cy="1581151"/>
          </a:xfrm>
          <a:prstGeom prst="rect">
            <a:avLst/>
          </a:prstGeom>
          <a:noFill/>
        </p:spPr>
      </p:pic>
      <p:pic>
        <p:nvPicPr>
          <p:cNvPr id="9" name="Picture 26" descr="Мне хорошо! - Валентина Вениаминовна Королева">
            <a:hlinkClick r:id="rId5" tooltip="далее"/>
          </p:cNvPr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858148" y="1428736"/>
            <a:ext cx="1152525" cy="1295401"/>
          </a:xfrm>
          <a:prstGeom prst="rect">
            <a:avLst/>
          </a:prstGeom>
          <a:noFill/>
        </p:spPr>
      </p:pic>
      <p:pic>
        <p:nvPicPr>
          <p:cNvPr id="11" name="Picture 6" descr="Без названия - Людмила Александровна Антонова">
            <a:hlinkClick r:id="rId7" tooltip="далее"/>
          </p:cNvPr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28596" y="2357430"/>
            <a:ext cx="914400" cy="1019176"/>
          </a:xfrm>
          <a:prstGeom prst="rect">
            <a:avLst/>
          </a:prstGeom>
          <a:noFill/>
        </p:spPr>
      </p:pic>
      <p:pic>
        <p:nvPicPr>
          <p:cNvPr id="12" name="Picture 6" descr="Без названия - Людмила Александровна Антонова">
            <a:hlinkClick r:id="rId7" tooltip="далее"/>
          </p:cNvPr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28662" y="2428868"/>
            <a:ext cx="914400" cy="1019176"/>
          </a:xfrm>
          <a:prstGeom prst="rect">
            <a:avLst/>
          </a:prstGeom>
          <a:noFill/>
        </p:spPr>
      </p:pic>
      <p:pic>
        <p:nvPicPr>
          <p:cNvPr id="13" name="Picture 8" descr="Без названия - Людмила Александровна Антонова">
            <a:hlinkClick r:id="rId9" tooltip="далее"/>
          </p:cNvPr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428728" y="1857364"/>
            <a:ext cx="1626120" cy="2057396"/>
          </a:xfrm>
          <a:prstGeom prst="rect">
            <a:avLst/>
          </a:prstGeom>
          <a:noFill/>
        </p:spPr>
      </p:pic>
      <p:pic>
        <p:nvPicPr>
          <p:cNvPr id="14" name="Picture 8" descr="Без названия - Людмила Александровна Антонова">
            <a:hlinkClick r:id="rId9" tooltip="далее"/>
          </p:cNvPr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500298" y="2071678"/>
            <a:ext cx="1333494" cy="1687160"/>
          </a:xfrm>
          <a:prstGeom prst="rect">
            <a:avLst/>
          </a:prstGeom>
          <a:noFill/>
        </p:spPr>
      </p:pic>
      <p:pic>
        <p:nvPicPr>
          <p:cNvPr id="15" name="Picture 10" descr="Без названия - Людмила Александровна Антонова">
            <a:hlinkClick r:id="rId11" tooltip="далее"/>
          </p:cNvPr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714744" y="2071678"/>
            <a:ext cx="904875" cy="942976"/>
          </a:xfrm>
          <a:prstGeom prst="rect">
            <a:avLst/>
          </a:prstGeom>
          <a:noFill/>
        </p:spPr>
      </p:pic>
      <p:pic>
        <p:nvPicPr>
          <p:cNvPr id="16" name="Picture 10" descr="Без названия - Людмила Александровна Антонова">
            <a:hlinkClick r:id="rId11" tooltip="далее"/>
          </p:cNvPr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571868" y="3143248"/>
            <a:ext cx="904875" cy="942976"/>
          </a:xfrm>
          <a:prstGeom prst="rect">
            <a:avLst/>
          </a:prstGeom>
          <a:noFill/>
        </p:spPr>
      </p:pic>
      <p:pic>
        <p:nvPicPr>
          <p:cNvPr id="17" name="Picture 6" descr="Без названия - Ирина Владимировна Латыпова">
            <a:hlinkClick r:id="rId13" tooltip="далее"/>
          </p:cNvPr>
          <p:cNvPicPr>
            <a:picLocks noChangeAspect="1" noChangeArrowheads="1" noCrop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143768" y="2643182"/>
            <a:ext cx="952500" cy="11430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207569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85728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>
                <a:solidFill>
                  <a:srgbClr val="002060"/>
                </a:solidFill>
                <a:latin typeface="Century Schoolbook" pitchFamily="18" charset="0"/>
              </a:rPr>
              <a:t>26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500430" y="634594"/>
            <a:ext cx="564357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3300"/>
                </a:solidFill>
                <a:latin typeface="Century Schoolbook" pitchFamily="18" charset="0"/>
              </a:rPr>
              <a:t>Из 12 спичек составлен </a:t>
            </a:r>
            <a:r>
              <a:rPr lang="ru-RU" sz="2800" b="1" dirty="0" smtClean="0">
                <a:solidFill>
                  <a:srgbClr val="003300"/>
                </a:solidFill>
                <a:latin typeface="Century Schoolbook" pitchFamily="18" charset="0"/>
              </a:rPr>
              <a:t>квадрат. </a:t>
            </a:r>
            <a:r>
              <a:rPr lang="ru-RU" sz="2800" b="1" dirty="0">
                <a:solidFill>
                  <a:srgbClr val="006600"/>
                </a:solidFill>
                <a:latin typeface="Century Schoolbook" pitchFamily="18" charset="0"/>
              </a:rPr>
              <a:t>Убери 2 </a:t>
            </a:r>
            <a:r>
              <a:rPr lang="ru-RU" sz="2800" b="1" dirty="0" smtClean="0">
                <a:solidFill>
                  <a:srgbClr val="006600"/>
                </a:solidFill>
                <a:latin typeface="Century Schoolbook" pitchFamily="18" charset="0"/>
              </a:rPr>
              <a:t>спички, чтобы </a:t>
            </a:r>
            <a:r>
              <a:rPr lang="ru-RU" sz="2800" b="1" dirty="0">
                <a:solidFill>
                  <a:srgbClr val="006600"/>
                </a:solidFill>
                <a:latin typeface="Century Schoolbook" pitchFamily="18" charset="0"/>
              </a:rPr>
              <a:t>осталось 2 квадрата 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42910" y="3214686"/>
            <a:ext cx="1993962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</a:t>
            </a:r>
          </a:p>
          <a:p>
            <a:endParaRPr lang="ru-RU" dirty="0"/>
          </a:p>
          <a:p>
            <a:r>
              <a:rPr lang="ru-RU" dirty="0" smtClean="0"/>
              <a:t>               </a:t>
            </a:r>
            <a:r>
              <a:rPr lang="ru-RU" sz="3200" b="1" dirty="0" smtClean="0">
                <a:solidFill>
                  <a:srgbClr val="006600"/>
                </a:solidFill>
                <a:latin typeface="Century Schoolbook" pitchFamily="18" charset="0"/>
              </a:rPr>
              <a:t>Ответ </a:t>
            </a:r>
            <a:r>
              <a:rPr lang="ru-RU" sz="3200" b="1" dirty="0">
                <a:solidFill>
                  <a:srgbClr val="006600"/>
                </a:solidFill>
                <a:latin typeface="Century Schoolbook" pitchFamily="18" charset="0"/>
              </a:rPr>
              <a:t>:</a:t>
            </a:r>
          </a:p>
        </p:txBody>
      </p:sp>
      <p:grpSp>
        <p:nvGrpSpPr>
          <p:cNvPr id="20" name="Group 11"/>
          <p:cNvGrpSpPr>
            <a:grpSpLocks/>
          </p:cNvGrpSpPr>
          <p:nvPr/>
        </p:nvGrpSpPr>
        <p:grpSpPr bwMode="auto">
          <a:xfrm rot="-8017681">
            <a:off x="1429886" y="658848"/>
            <a:ext cx="746125" cy="717550"/>
            <a:chOff x="2416" y="1551"/>
            <a:chExt cx="800" cy="765"/>
          </a:xfrm>
        </p:grpSpPr>
        <p:sp>
          <p:nvSpPr>
            <p:cNvPr id="21" name="AutoShape 12"/>
            <p:cNvSpPr>
              <a:spLocks noChangeArrowheads="1"/>
            </p:cNvSpPr>
            <p:nvPr/>
          </p:nvSpPr>
          <p:spPr bwMode="auto">
            <a:xfrm>
              <a:off x="2416" y="1551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4" name="Group 11"/>
          <p:cNvGrpSpPr>
            <a:grpSpLocks/>
          </p:cNvGrpSpPr>
          <p:nvPr/>
        </p:nvGrpSpPr>
        <p:grpSpPr bwMode="auto">
          <a:xfrm rot="-8017681">
            <a:off x="2430017" y="658849"/>
            <a:ext cx="746125" cy="717550"/>
            <a:chOff x="2416" y="1551"/>
            <a:chExt cx="800" cy="765"/>
          </a:xfrm>
        </p:grpSpPr>
        <p:sp>
          <p:nvSpPr>
            <p:cNvPr id="25" name="AutoShape 12"/>
            <p:cNvSpPr>
              <a:spLocks noChangeArrowheads="1"/>
            </p:cNvSpPr>
            <p:nvPr/>
          </p:nvSpPr>
          <p:spPr bwMode="auto">
            <a:xfrm>
              <a:off x="2416" y="1551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9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4" name="Group 11"/>
          <p:cNvGrpSpPr>
            <a:grpSpLocks/>
          </p:cNvGrpSpPr>
          <p:nvPr/>
        </p:nvGrpSpPr>
        <p:grpSpPr bwMode="auto">
          <a:xfrm rot="18918639">
            <a:off x="2930522" y="1158758"/>
            <a:ext cx="746125" cy="717550"/>
            <a:chOff x="2416" y="1551"/>
            <a:chExt cx="800" cy="765"/>
          </a:xfrm>
        </p:grpSpPr>
        <p:sp>
          <p:nvSpPr>
            <p:cNvPr id="35" name="AutoShape 12"/>
            <p:cNvSpPr>
              <a:spLocks noChangeArrowheads="1"/>
            </p:cNvSpPr>
            <p:nvPr/>
          </p:nvSpPr>
          <p:spPr bwMode="auto">
            <a:xfrm>
              <a:off x="2416" y="1551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6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7" name="Group 11"/>
          <p:cNvGrpSpPr>
            <a:grpSpLocks/>
          </p:cNvGrpSpPr>
          <p:nvPr/>
        </p:nvGrpSpPr>
        <p:grpSpPr bwMode="auto">
          <a:xfrm rot="-8017681">
            <a:off x="2358580" y="1658980"/>
            <a:ext cx="746125" cy="717550"/>
            <a:chOff x="2416" y="1551"/>
            <a:chExt cx="800" cy="765"/>
          </a:xfrm>
        </p:grpSpPr>
        <p:sp>
          <p:nvSpPr>
            <p:cNvPr id="38" name="AutoShape 12"/>
            <p:cNvSpPr>
              <a:spLocks noChangeArrowheads="1"/>
            </p:cNvSpPr>
            <p:nvPr/>
          </p:nvSpPr>
          <p:spPr bwMode="auto">
            <a:xfrm>
              <a:off x="2416" y="1551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9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0" name="Group 11"/>
          <p:cNvGrpSpPr>
            <a:grpSpLocks/>
          </p:cNvGrpSpPr>
          <p:nvPr/>
        </p:nvGrpSpPr>
        <p:grpSpPr bwMode="auto">
          <a:xfrm rot="-8017681">
            <a:off x="1358449" y="1658980"/>
            <a:ext cx="746125" cy="717550"/>
            <a:chOff x="2416" y="1551"/>
            <a:chExt cx="800" cy="765"/>
          </a:xfrm>
        </p:grpSpPr>
        <p:sp>
          <p:nvSpPr>
            <p:cNvPr id="41" name="AutoShape 12"/>
            <p:cNvSpPr>
              <a:spLocks noChangeArrowheads="1"/>
            </p:cNvSpPr>
            <p:nvPr/>
          </p:nvSpPr>
          <p:spPr bwMode="auto">
            <a:xfrm>
              <a:off x="2416" y="1551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2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3" name="Group 11"/>
          <p:cNvGrpSpPr>
            <a:grpSpLocks/>
          </p:cNvGrpSpPr>
          <p:nvPr/>
        </p:nvGrpSpPr>
        <p:grpSpPr bwMode="auto">
          <a:xfrm rot="-8017681">
            <a:off x="2430019" y="2659111"/>
            <a:ext cx="746125" cy="717550"/>
            <a:chOff x="2416" y="1551"/>
            <a:chExt cx="800" cy="765"/>
          </a:xfrm>
        </p:grpSpPr>
        <p:sp>
          <p:nvSpPr>
            <p:cNvPr id="44" name="AutoShape 12"/>
            <p:cNvSpPr>
              <a:spLocks noChangeArrowheads="1"/>
            </p:cNvSpPr>
            <p:nvPr/>
          </p:nvSpPr>
          <p:spPr bwMode="auto">
            <a:xfrm>
              <a:off x="2416" y="1551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5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6" name="Group 11"/>
          <p:cNvGrpSpPr>
            <a:grpSpLocks/>
          </p:cNvGrpSpPr>
          <p:nvPr/>
        </p:nvGrpSpPr>
        <p:grpSpPr bwMode="auto">
          <a:xfrm rot="18918639">
            <a:off x="1001696" y="1158757"/>
            <a:ext cx="746125" cy="717550"/>
            <a:chOff x="2416" y="1551"/>
            <a:chExt cx="800" cy="765"/>
          </a:xfrm>
        </p:grpSpPr>
        <p:sp>
          <p:nvSpPr>
            <p:cNvPr id="47" name="AutoShape 12"/>
            <p:cNvSpPr>
              <a:spLocks noChangeArrowheads="1"/>
            </p:cNvSpPr>
            <p:nvPr/>
          </p:nvSpPr>
          <p:spPr bwMode="auto">
            <a:xfrm>
              <a:off x="2416" y="1551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8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9" name="Group 11"/>
          <p:cNvGrpSpPr>
            <a:grpSpLocks/>
          </p:cNvGrpSpPr>
          <p:nvPr/>
        </p:nvGrpSpPr>
        <p:grpSpPr bwMode="auto">
          <a:xfrm rot="18918639">
            <a:off x="1930390" y="1158757"/>
            <a:ext cx="746125" cy="717550"/>
            <a:chOff x="2416" y="1551"/>
            <a:chExt cx="800" cy="765"/>
          </a:xfrm>
        </p:grpSpPr>
        <p:sp>
          <p:nvSpPr>
            <p:cNvPr id="50" name="AutoShape 12"/>
            <p:cNvSpPr>
              <a:spLocks noChangeArrowheads="1"/>
            </p:cNvSpPr>
            <p:nvPr/>
          </p:nvSpPr>
          <p:spPr bwMode="auto">
            <a:xfrm>
              <a:off x="2416" y="1551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2" name="Group 11"/>
          <p:cNvGrpSpPr>
            <a:grpSpLocks/>
          </p:cNvGrpSpPr>
          <p:nvPr/>
        </p:nvGrpSpPr>
        <p:grpSpPr bwMode="auto">
          <a:xfrm rot="18918639">
            <a:off x="1001696" y="2158889"/>
            <a:ext cx="746125" cy="717550"/>
            <a:chOff x="2416" y="1551"/>
            <a:chExt cx="800" cy="765"/>
          </a:xfrm>
        </p:grpSpPr>
        <p:sp>
          <p:nvSpPr>
            <p:cNvPr id="53" name="AutoShape 12"/>
            <p:cNvSpPr>
              <a:spLocks noChangeArrowheads="1"/>
            </p:cNvSpPr>
            <p:nvPr/>
          </p:nvSpPr>
          <p:spPr bwMode="auto">
            <a:xfrm>
              <a:off x="2416" y="1551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4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5" name="Group 11"/>
          <p:cNvGrpSpPr>
            <a:grpSpLocks/>
          </p:cNvGrpSpPr>
          <p:nvPr/>
        </p:nvGrpSpPr>
        <p:grpSpPr bwMode="auto">
          <a:xfrm rot="18918639">
            <a:off x="2930522" y="2158890"/>
            <a:ext cx="746125" cy="717550"/>
            <a:chOff x="2416" y="1551"/>
            <a:chExt cx="800" cy="765"/>
          </a:xfrm>
        </p:grpSpPr>
        <p:sp>
          <p:nvSpPr>
            <p:cNvPr id="56" name="AutoShape 12"/>
            <p:cNvSpPr>
              <a:spLocks noChangeArrowheads="1"/>
            </p:cNvSpPr>
            <p:nvPr/>
          </p:nvSpPr>
          <p:spPr bwMode="auto">
            <a:xfrm>
              <a:off x="2416" y="1551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7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8" name="Group 11"/>
          <p:cNvGrpSpPr>
            <a:grpSpLocks/>
          </p:cNvGrpSpPr>
          <p:nvPr/>
        </p:nvGrpSpPr>
        <p:grpSpPr bwMode="auto">
          <a:xfrm rot="18918639">
            <a:off x="1930390" y="2158890"/>
            <a:ext cx="746125" cy="717550"/>
            <a:chOff x="2416" y="1551"/>
            <a:chExt cx="800" cy="765"/>
          </a:xfrm>
        </p:grpSpPr>
        <p:sp>
          <p:nvSpPr>
            <p:cNvPr id="59" name="AutoShape 12"/>
            <p:cNvSpPr>
              <a:spLocks noChangeArrowheads="1"/>
            </p:cNvSpPr>
            <p:nvPr/>
          </p:nvSpPr>
          <p:spPr bwMode="auto">
            <a:xfrm>
              <a:off x="2416" y="1551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0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1" name="Group 11"/>
          <p:cNvGrpSpPr>
            <a:grpSpLocks/>
          </p:cNvGrpSpPr>
          <p:nvPr/>
        </p:nvGrpSpPr>
        <p:grpSpPr bwMode="auto">
          <a:xfrm rot="-8017681">
            <a:off x="1501324" y="2659111"/>
            <a:ext cx="746125" cy="717550"/>
            <a:chOff x="2416" y="1551"/>
            <a:chExt cx="800" cy="765"/>
          </a:xfrm>
        </p:grpSpPr>
        <p:sp>
          <p:nvSpPr>
            <p:cNvPr id="62" name="AutoShape 12"/>
            <p:cNvSpPr>
              <a:spLocks noChangeArrowheads="1"/>
            </p:cNvSpPr>
            <p:nvPr/>
          </p:nvSpPr>
          <p:spPr bwMode="auto">
            <a:xfrm>
              <a:off x="2416" y="1551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3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2" name="Group 11"/>
          <p:cNvGrpSpPr>
            <a:grpSpLocks/>
          </p:cNvGrpSpPr>
          <p:nvPr/>
        </p:nvGrpSpPr>
        <p:grpSpPr bwMode="auto">
          <a:xfrm rot="-8017681">
            <a:off x="5358975" y="3444930"/>
            <a:ext cx="746125" cy="717550"/>
            <a:chOff x="2416" y="1551"/>
            <a:chExt cx="800" cy="765"/>
          </a:xfrm>
        </p:grpSpPr>
        <p:sp>
          <p:nvSpPr>
            <p:cNvPr id="83" name="AutoShape 12"/>
            <p:cNvSpPr>
              <a:spLocks noChangeArrowheads="1"/>
            </p:cNvSpPr>
            <p:nvPr/>
          </p:nvSpPr>
          <p:spPr bwMode="auto">
            <a:xfrm>
              <a:off x="2416" y="1551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4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5" name="Group 11"/>
          <p:cNvGrpSpPr>
            <a:grpSpLocks/>
          </p:cNvGrpSpPr>
          <p:nvPr/>
        </p:nvGrpSpPr>
        <p:grpSpPr bwMode="auto">
          <a:xfrm rot="-8017681">
            <a:off x="6359106" y="3444931"/>
            <a:ext cx="746125" cy="717550"/>
            <a:chOff x="2416" y="1551"/>
            <a:chExt cx="800" cy="765"/>
          </a:xfrm>
        </p:grpSpPr>
        <p:sp>
          <p:nvSpPr>
            <p:cNvPr id="86" name="AutoShape 12"/>
            <p:cNvSpPr>
              <a:spLocks noChangeArrowheads="1"/>
            </p:cNvSpPr>
            <p:nvPr/>
          </p:nvSpPr>
          <p:spPr bwMode="auto">
            <a:xfrm>
              <a:off x="2416" y="1551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7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8" name="Group 11"/>
          <p:cNvGrpSpPr>
            <a:grpSpLocks/>
          </p:cNvGrpSpPr>
          <p:nvPr/>
        </p:nvGrpSpPr>
        <p:grpSpPr bwMode="auto">
          <a:xfrm rot="18918639">
            <a:off x="6859611" y="3944840"/>
            <a:ext cx="746125" cy="717550"/>
            <a:chOff x="2416" y="1551"/>
            <a:chExt cx="800" cy="765"/>
          </a:xfrm>
        </p:grpSpPr>
        <p:sp>
          <p:nvSpPr>
            <p:cNvPr id="89" name="AutoShape 12"/>
            <p:cNvSpPr>
              <a:spLocks noChangeArrowheads="1"/>
            </p:cNvSpPr>
            <p:nvPr/>
          </p:nvSpPr>
          <p:spPr bwMode="auto">
            <a:xfrm>
              <a:off x="2416" y="1551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0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91" name="Group 11"/>
          <p:cNvGrpSpPr>
            <a:grpSpLocks/>
          </p:cNvGrpSpPr>
          <p:nvPr/>
        </p:nvGrpSpPr>
        <p:grpSpPr bwMode="auto">
          <a:xfrm rot="-8017681">
            <a:off x="6287669" y="4445062"/>
            <a:ext cx="746125" cy="717550"/>
            <a:chOff x="2416" y="1551"/>
            <a:chExt cx="800" cy="765"/>
          </a:xfrm>
        </p:grpSpPr>
        <p:sp>
          <p:nvSpPr>
            <p:cNvPr id="92" name="AutoShape 12"/>
            <p:cNvSpPr>
              <a:spLocks noChangeArrowheads="1"/>
            </p:cNvSpPr>
            <p:nvPr/>
          </p:nvSpPr>
          <p:spPr bwMode="auto">
            <a:xfrm>
              <a:off x="2416" y="1551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3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97" name="Group 11"/>
          <p:cNvGrpSpPr>
            <a:grpSpLocks/>
          </p:cNvGrpSpPr>
          <p:nvPr/>
        </p:nvGrpSpPr>
        <p:grpSpPr bwMode="auto">
          <a:xfrm rot="-8017681">
            <a:off x="6359108" y="5445193"/>
            <a:ext cx="746125" cy="717550"/>
            <a:chOff x="2416" y="1551"/>
            <a:chExt cx="800" cy="765"/>
          </a:xfrm>
        </p:grpSpPr>
        <p:sp>
          <p:nvSpPr>
            <p:cNvPr id="98" name="AutoShape 12"/>
            <p:cNvSpPr>
              <a:spLocks noChangeArrowheads="1"/>
            </p:cNvSpPr>
            <p:nvPr/>
          </p:nvSpPr>
          <p:spPr bwMode="auto">
            <a:xfrm>
              <a:off x="2416" y="1551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9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00" name="Group 11"/>
          <p:cNvGrpSpPr>
            <a:grpSpLocks/>
          </p:cNvGrpSpPr>
          <p:nvPr/>
        </p:nvGrpSpPr>
        <p:grpSpPr bwMode="auto">
          <a:xfrm rot="18918639">
            <a:off x="5859479" y="3944839"/>
            <a:ext cx="746125" cy="717550"/>
            <a:chOff x="2416" y="1551"/>
            <a:chExt cx="800" cy="765"/>
          </a:xfrm>
        </p:grpSpPr>
        <p:sp>
          <p:nvSpPr>
            <p:cNvPr id="101" name="AutoShape 12"/>
            <p:cNvSpPr>
              <a:spLocks noChangeArrowheads="1"/>
            </p:cNvSpPr>
            <p:nvPr/>
          </p:nvSpPr>
          <p:spPr bwMode="auto">
            <a:xfrm>
              <a:off x="2416" y="1551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03" name="Group 11"/>
          <p:cNvGrpSpPr>
            <a:grpSpLocks/>
          </p:cNvGrpSpPr>
          <p:nvPr/>
        </p:nvGrpSpPr>
        <p:grpSpPr bwMode="auto">
          <a:xfrm rot="18918639">
            <a:off x="6859611" y="4944972"/>
            <a:ext cx="746125" cy="717550"/>
            <a:chOff x="2416" y="1551"/>
            <a:chExt cx="800" cy="765"/>
          </a:xfrm>
        </p:grpSpPr>
        <p:sp>
          <p:nvSpPr>
            <p:cNvPr id="104" name="AutoShape 12"/>
            <p:cNvSpPr>
              <a:spLocks noChangeArrowheads="1"/>
            </p:cNvSpPr>
            <p:nvPr/>
          </p:nvSpPr>
          <p:spPr bwMode="auto">
            <a:xfrm>
              <a:off x="2416" y="1551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09" name="Group 11"/>
          <p:cNvGrpSpPr>
            <a:grpSpLocks/>
          </p:cNvGrpSpPr>
          <p:nvPr/>
        </p:nvGrpSpPr>
        <p:grpSpPr bwMode="auto">
          <a:xfrm rot="-8017681">
            <a:off x="5430413" y="5445193"/>
            <a:ext cx="746125" cy="717550"/>
            <a:chOff x="2416" y="1551"/>
            <a:chExt cx="800" cy="765"/>
          </a:xfrm>
        </p:grpSpPr>
        <p:sp>
          <p:nvSpPr>
            <p:cNvPr id="110" name="AutoShape 12"/>
            <p:cNvSpPr>
              <a:spLocks noChangeArrowheads="1"/>
            </p:cNvSpPr>
            <p:nvPr/>
          </p:nvSpPr>
          <p:spPr bwMode="auto">
            <a:xfrm>
              <a:off x="2416" y="1551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1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12" name="Group 11"/>
          <p:cNvGrpSpPr>
            <a:grpSpLocks/>
          </p:cNvGrpSpPr>
          <p:nvPr/>
        </p:nvGrpSpPr>
        <p:grpSpPr bwMode="auto">
          <a:xfrm rot="18918639">
            <a:off x="4930785" y="3944840"/>
            <a:ext cx="746125" cy="717550"/>
            <a:chOff x="2416" y="1551"/>
            <a:chExt cx="800" cy="765"/>
          </a:xfrm>
        </p:grpSpPr>
        <p:sp>
          <p:nvSpPr>
            <p:cNvPr id="113" name="AutoShape 12"/>
            <p:cNvSpPr>
              <a:spLocks noChangeArrowheads="1"/>
            </p:cNvSpPr>
            <p:nvPr/>
          </p:nvSpPr>
          <p:spPr bwMode="auto">
            <a:xfrm>
              <a:off x="2416" y="1551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4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15" name="Group 11"/>
          <p:cNvGrpSpPr>
            <a:grpSpLocks/>
          </p:cNvGrpSpPr>
          <p:nvPr/>
        </p:nvGrpSpPr>
        <p:grpSpPr bwMode="auto">
          <a:xfrm rot="18918639">
            <a:off x="4930786" y="4944972"/>
            <a:ext cx="746125" cy="717550"/>
            <a:chOff x="2416" y="1551"/>
            <a:chExt cx="800" cy="765"/>
          </a:xfrm>
        </p:grpSpPr>
        <p:sp>
          <p:nvSpPr>
            <p:cNvPr id="116" name="AutoShape 12"/>
            <p:cNvSpPr>
              <a:spLocks noChangeArrowheads="1"/>
            </p:cNvSpPr>
            <p:nvPr/>
          </p:nvSpPr>
          <p:spPr bwMode="auto">
            <a:xfrm>
              <a:off x="2416" y="1551"/>
              <a:ext cx="765" cy="765"/>
            </a:xfrm>
            <a:prstGeom prst="cube">
              <a:avLst>
                <a:gd name="adj" fmla="val 92940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7" name="Oval 13"/>
            <p:cNvSpPr>
              <a:spLocks noChangeArrowheads="1"/>
            </p:cNvSpPr>
            <p:nvPr/>
          </p:nvSpPr>
          <p:spPr bwMode="auto">
            <a:xfrm>
              <a:off x="3120" y="1584"/>
              <a:ext cx="96" cy="96"/>
            </a:xfrm>
            <a:prstGeom prst="ellipse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="" xmlns:p14="http://schemas.microsoft.com/office/powerpoint/2010/main" val="3560096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37" y="260648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  <a:latin typeface="Century Schoolbook" pitchFamily="18" charset="0"/>
              </a:rPr>
              <a:t>27</a:t>
            </a:r>
            <a:endParaRPr lang="ru-RU" sz="3600" b="1" i="1" dirty="0">
              <a:solidFill>
                <a:srgbClr val="002060"/>
              </a:solidFill>
              <a:latin typeface="Century Schoolbook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96125" y="476672"/>
            <a:ext cx="795233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3300"/>
                </a:solidFill>
                <a:latin typeface="Century Schoolbook" pitchFamily="18" charset="0"/>
              </a:rPr>
              <a:t>Конкурс «Кенгуру»  всегда проходит в третий четверг марта . </a:t>
            </a:r>
            <a:r>
              <a:rPr lang="ru-RU" sz="4000" b="1" dirty="0" smtClean="0">
                <a:solidFill>
                  <a:srgbClr val="006600"/>
                </a:solidFill>
                <a:latin typeface="Century Schoolbook" pitchFamily="18" charset="0"/>
              </a:rPr>
              <a:t>Какова самая ранняя из возможных дат «Кенгуру» ?</a:t>
            </a:r>
            <a:endParaRPr lang="ru-RU" sz="4000" b="1" dirty="0">
              <a:solidFill>
                <a:srgbClr val="006600"/>
              </a:solidFill>
              <a:latin typeface="Century Schoolbook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2910" y="4429132"/>
            <a:ext cx="8096355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                             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            </a:t>
            </a:r>
            <a:r>
              <a:rPr lang="ru-RU" sz="2800" b="1" dirty="0" smtClean="0">
                <a:solidFill>
                  <a:srgbClr val="008000"/>
                </a:solidFill>
                <a:latin typeface="Century Schoolbook" pitchFamily="18" charset="0"/>
              </a:rPr>
              <a:t>Ответ:</a:t>
            </a:r>
          </a:p>
          <a:p>
            <a:r>
              <a:rPr lang="ru-RU" sz="2800" b="1" dirty="0" smtClean="0">
                <a:solidFill>
                  <a:srgbClr val="008000"/>
                </a:solidFill>
                <a:latin typeface="Century Schoolbook" pitchFamily="18" charset="0"/>
              </a:rPr>
              <a:t>Если 1.03 – воскресенье, тогда самая ранняя из возможных дат проведения конкурса «Кенгуру» – 12 марта.</a:t>
            </a:r>
            <a:endParaRPr lang="ru-RU" sz="2800" b="1" dirty="0">
              <a:solidFill>
                <a:srgbClr val="008000"/>
              </a:solidFill>
              <a:latin typeface="Century Schoolbook" pitchFamily="18" charset="0"/>
            </a:endParaRPr>
          </a:p>
        </p:txBody>
      </p:sp>
      <p:pic>
        <p:nvPicPr>
          <p:cNvPr id="5" name="Рисунок 4" descr="4_3_2.gif"/>
          <p:cNvPicPr>
            <a:picLocks noChangeAspect="1"/>
          </p:cNvPicPr>
          <p:nvPr/>
        </p:nvPicPr>
        <p:blipFill>
          <a:blip r:embed="rId2" cstate="print"/>
          <a:srcRect b="20652"/>
          <a:stretch>
            <a:fillRect/>
          </a:stretch>
        </p:blipFill>
        <p:spPr>
          <a:xfrm>
            <a:off x="5760667" y="2857496"/>
            <a:ext cx="2880999" cy="228601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65772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7504" y="260648"/>
            <a:ext cx="720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>
                <a:solidFill>
                  <a:srgbClr val="002060"/>
                </a:solidFill>
                <a:latin typeface="Century Schoolbook" pitchFamily="18" charset="0"/>
              </a:rPr>
              <a:t>28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57224" y="285728"/>
            <a:ext cx="528641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003300"/>
                </a:solidFill>
                <a:latin typeface="Century Schoolbook" pitchFamily="18" charset="0"/>
              </a:rPr>
              <a:t>Сколько из следующих чисел </a:t>
            </a:r>
            <a:r>
              <a:rPr lang="ru-RU" sz="3600" b="1" dirty="0" smtClean="0">
                <a:solidFill>
                  <a:srgbClr val="003300"/>
                </a:solidFill>
                <a:latin typeface="Century Schoolbook" pitchFamily="18" charset="0"/>
              </a:rPr>
              <a:t>уменьшается, </a:t>
            </a:r>
            <a:r>
              <a:rPr lang="ru-RU" sz="3600" b="1" dirty="0">
                <a:solidFill>
                  <a:srgbClr val="003300"/>
                </a:solidFill>
                <a:latin typeface="Century Schoolbook" pitchFamily="18" charset="0"/>
              </a:rPr>
              <a:t>если их прочитать справа </a:t>
            </a:r>
            <a:r>
              <a:rPr lang="ru-RU" sz="3600" b="1" dirty="0" smtClean="0">
                <a:solidFill>
                  <a:srgbClr val="003300"/>
                </a:solidFill>
                <a:latin typeface="Century Schoolbook" pitchFamily="18" charset="0"/>
              </a:rPr>
              <a:t>налево: </a:t>
            </a:r>
          </a:p>
          <a:p>
            <a:pPr algn="ctr"/>
            <a:r>
              <a:rPr lang="ru-RU" sz="3600" b="1" dirty="0" smtClean="0">
                <a:solidFill>
                  <a:srgbClr val="006600"/>
                </a:solidFill>
                <a:latin typeface="Century Schoolbook" pitchFamily="18" charset="0"/>
              </a:rPr>
              <a:t>1991</a:t>
            </a:r>
            <a:r>
              <a:rPr lang="ru-RU" sz="3600" b="1" dirty="0">
                <a:solidFill>
                  <a:srgbClr val="006600"/>
                </a:solidFill>
                <a:latin typeface="Century Schoolbook" pitchFamily="18" charset="0"/>
              </a:rPr>
              <a:t>, 2323, 2112, 2222, 3131, 2332, 5252 ? 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71472" y="5357826"/>
            <a:ext cx="82153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          </a:t>
            </a:r>
            <a:r>
              <a:rPr lang="ru-RU" sz="3600" b="1" dirty="0" smtClean="0">
                <a:solidFill>
                  <a:srgbClr val="008000"/>
                </a:solidFill>
                <a:latin typeface="Century Schoolbook" pitchFamily="18" charset="0"/>
              </a:rPr>
              <a:t>Ответ:</a:t>
            </a:r>
          </a:p>
          <a:p>
            <a:r>
              <a:rPr lang="ru-RU" sz="3600" b="1" dirty="0" smtClean="0">
                <a:solidFill>
                  <a:srgbClr val="008000"/>
                </a:solidFill>
                <a:latin typeface="Century Schoolbook" pitchFamily="18" charset="0"/>
              </a:rPr>
              <a:t> 3131 , 5252 - всего 2 числа.</a:t>
            </a:r>
            <a:endParaRPr lang="ru-RU" sz="3600" b="1" dirty="0">
              <a:solidFill>
                <a:srgbClr val="008000"/>
              </a:solidFill>
              <a:latin typeface="Century Schoolbook" pitchFamily="18" charset="0"/>
            </a:endParaRPr>
          </a:p>
        </p:txBody>
      </p:sp>
      <p:pic>
        <p:nvPicPr>
          <p:cNvPr id="7" name="Picture 8" descr="Ура! - Валентина Вениаминовна Королева">
            <a:hlinkClick r:id="rId2" tooltip="далее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36" y="357166"/>
            <a:ext cx="2720835" cy="207170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947753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57224" y="285728"/>
            <a:ext cx="777686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3300"/>
                </a:solidFill>
                <a:latin typeface="Century Schoolbook" pitchFamily="18" charset="0"/>
              </a:rPr>
              <a:t>     </a:t>
            </a:r>
            <a:r>
              <a:rPr lang="ru-RU" sz="4400" b="1" dirty="0" smtClean="0">
                <a:solidFill>
                  <a:srgbClr val="006600"/>
                </a:solidFill>
                <a:latin typeface="Century Schoolbook" pitchFamily="18" charset="0"/>
              </a:rPr>
              <a:t>Сколько </a:t>
            </a:r>
            <a:r>
              <a:rPr lang="ru-RU" sz="4400" b="1" dirty="0">
                <a:solidFill>
                  <a:srgbClr val="006600"/>
                </a:solidFill>
                <a:latin typeface="Century Schoolbook" pitchFamily="18" charset="0"/>
              </a:rPr>
              <a:t>вершин у этого тела?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9512" y="312330"/>
            <a:ext cx="360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  <a:latin typeface="Century Schoolbook" pitchFamily="18" charset="0"/>
              </a:rPr>
              <a:t>2</a:t>
            </a:r>
            <a:endParaRPr lang="ru-RU" sz="3600" b="1" i="1" dirty="0">
              <a:solidFill>
                <a:srgbClr val="002060"/>
              </a:solidFill>
              <a:latin typeface="Century Schoolbook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43174" y="6000768"/>
            <a:ext cx="57092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006600"/>
                </a:solidFill>
                <a:latin typeface="Century Schoolbook" pitchFamily="18" charset="0"/>
              </a:rPr>
              <a:t>Ответ : </a:t>
            </a:r>
            <a:r>
              <a:rPr lang="ru-RU" sz="4000" b="1" dirty="0" smtClean="0">
                <a:solidFill>
                  <a:srgbClr val="006600"/>
                </a:solidFill>
                <a:latin typeface="Century Schoolbook" pitchFamily="18" charset="0"/>
              </a:rPr>
              <a:t>10 вершин.</a:t>
            </a:r>
            <a:endParaRPr lang="ru-RU" sz="4000" b="1" dirty="0">
              <a:solidFill>
                <a:srgbClr val="006600"/>
              </a:solidFill>
              <a:latin typeface="Century Schoolbook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10" y="2071678"/>
            <a:ext cx="3929090" cy="39290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633729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332657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>
                <a:solidFill>
                  <a:srgbClr val="002060"/>
                </a:solidFill>
                <a:latin typeface="Century Schoolbook" pitchFamily="18" charset="0"/>
              </a:rPr>
              <a:t>29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92088" y="332657"/>
            <a:ext cx="795637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3300"/>
                </a:solidFill>
                <a:latin typeface="Century Schoolbook" pitchFamily="18" charset="0"/>
              </a:rPr>
              <a:t>На велогонках Вася ехал со скоростью 20 </a:t>
            </a:r>
            <a:r>
              <a:rPr lang="ru-RU" sz="2800" b="1" dirty="0" smtClean="0">
                <a:solidFill>
                  <a:srgbClr val="003300"/>
                </a:solidFill>
                <a:latin typeface="Century Schoolbook" pitchFamily="18" charset="0"/>
              </a:rPr>
              <a:t>км/час, </a:t>
            </a:r>
            <a:r>
              <a:rPr lang="ru-RU" sz="2800" b="1" dirty="0">
                <a:solidFill>
                  <a:srgbClr val="003300"/>
                </a:solidFill>
                <a:latin typeface="Century Schoolbook" pitchFamily="18" charset="0"/>
              </a:rPr>
              <a:t>а Коля половину пути со скоростью 24 км/час, а вторую половину – со скоростью 16 км / час .</a:t>
            </a:r>
            <a:r>
              <a:rPr lang="ru-RU" dirty="0" smtClean="0"/>
              <a:t> </a:t>
            </a:r>
            <a:r>
              <a:rPr lang="ru-RU" sz="2800" b="1" dirty="0">
                <a:solidFill>
                  <a:srgbClr val="006600"/>
                </a:solidFill>
                <a:latin typeface="Century Schoolbook" pitchFamily="18" charset="0"/>
              </a:rPr>
              <a:t>Кто из </a:t>
            </a:r>
            <a:r>
              <a:rPr lang="ru-RU" sz="2800" b="1" dirty="0" smtClean="0">
                <a:solidFill>
                  <a:srgbClr val="006600"/>
                </a:solidFill>
                <a:latin typeface="Century Schoolbook" pitchFamily="18" charset="0"/>
              </a:rPr>
              <a:t>них приехал раньше </a:t>
            </a:r>
            <a:r>
              <a:rPr lang="ru-RU" sz="2800" b="1" dirty="0">
                <a:solidFill>
                  <a:srgbClr val="006600"/>
                </a:solidFill>
                <a:latin typeface="Century Schoolbook" pitchFamily="18" charset="0"/>
              </a:rPr>
              <a:t>?</a:t>
            </a:r>
          </a:p>
        </p:txBody>
      </p:sp>
      <p:pic>
        <p:nvPicPr>
          <p:cNvPr id="5" name="Рисунок 4" descr="велосипедист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8" y="2357430"/>
            <a:ext cx="2500330" cy="1558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4" descr="2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571744"/>
            <a:ext cx="2428892" cy="138035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285852" y="3929066"/>
            <a:ext cx="650085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6600"/>
                </a:solidFill>
                <a:latin typeface="Century Schoolbook" pitchFamily="18" charset="0"/>
              </a:rPr>
              <a:t>Решение:</a:t>
            </a:r>
          </a:p>
          <a:p>
            <a:r>
              <a:rPr lang="ru-RU" sz="2800" b="1" dirty="0" smtClean="0">
                <a:solidFill>
                  <a:srgbClr val="006600"/>
                </a:solidFill>
                <a:latin typeface="Century Schoolbook" pitchFamily="18" charset="0"/>
              </a:rPr>
              <a:t>Пусть </a:t>
            </a:r>
            <a:r>
              <a:rPr lang="ru-RU" sz="2800" b="1" dirty="0" err="1" smtClean="0">
                <a:solidFill>
                  <a:srgbClr val="006600"/>
                </a:solidFill>
                <a:latin typeface="Century Schoolbook" pitchFamily="18" charset="0"/>
              </a:rPr>
              <a:t>х</a:t>
            </a:r>
            <a:r>
              <a:rPr lang="ru-RU" sz="2800" b="1" dirty="0" smtClean="0">
                <a:solidFill>
                  <a:srgbClr val="006600"/>
                </a:solidFill>
                <a:latin typeface="Century Schoolbook" pitchFamily="18" charset="0"/>
              </a:rPr>
              <a:t> км – длина дистанции, тогда Вася ехал </a:t>
            </a:r>
            <a:r>
              <a:rPr lang="ru-RU" sz="2800" b="1" dirty="0" err="1" smtClean="0">
                <a:solidFill>
                  <a:srgbClr val="006600"/>
                </a:solidFill>
                <a:latin typeface="Century Schoolbook" pitchFamily="18" charset="0"/>
              </a:rPr>
              <a:t>х</a:t>
            </a:r>
            <a:r>
              <a:rPr lang="ru-RU" sz="2800" b="1" dirty="0" smtClean="0">
                <a:solidFill>
                  <a:srgbClr val="006600"/>
                </a:solidFill>
                <a:latin typeface="Century Schoolbook" pitchFamily="18" charset="0"/>
              </a:rPr>
              <a:t>/20 часов, а Коля – </a:t>
            </a:r>
            <a:r>
              <a:rPr lang="ru-RU" sz="2800" b="1" dirty="0" err="1" smtClean="0">
                <a:solidFill>
                  <a:srgbClr val="006600"/>
                </a:solidFill>
                <a:latin typeface="Century Schoolbook" pitchFamily="18" charset="0"/>
              </a:rPr>
              <a:t>х</a:t>
            </a:r>
            <a:r>
              <a:rPr lang="ru-RU" sz="2800" b="1" dirty="0" smtClean="0">
                <a:solidFill>
                  <a:srgbClr val="006600"/>
                </a:solidFill>
                <a:latin typeface="Century Schoolbook" pitchFamily="18" charset="0"/>
              </a:rPr>
              <a:t>/48+х/32=5х/96 часов.</a:t>
            </a:r>
          </a:p>
          <a:p>
            <a:r>
              <a:rPr lang="ru-RU" sz="2800" b="1" dirty="0" err="1" smtClean="0">
                <a:solidFill>
                  <a:srgbClr val="006600"/>
                </a:solidFill>
                <a:latin typeface="Century Schoolbook" pitchFamily="18" charset="0"/>
              </a:rPr>
              <a:t>х</a:t>
            </a:r>
            <a:r>
              <a:rPr lang="ru-RU" sz="2800" b="1" dirty="0" smtClean="0">
                <a:solidFill>
                  <a:srgbClr val="006600"/>
                </a:solidFill>
                <a:latin typeface="Century Schoolbook" pitchFamily="18" charset="0"/>
              </a:rPr>
              <a:t>/20&lt;5х/96.</a:t>
            </a:r>
          </a:p>
          <a:p>
            <a:r>
              <a:rPr lang="ru-RU" sz="2800" b="1" dirty="0" smtClean="0">
                <a:solidFill>
                  <a:srgbClr val="006600"/>
                </a:solidFill>
                <a:latin typeface="Century Schoolbook" pitchFamily="18" charset="0"/>
              </a:rPr>
              <a:t>Значит, раньше приехал Вася.</a:t>
            </a:r>
          </a:p>
        </p:txBody>
      </p:sp>
    </p:spTree>
    <p:extLst>
      <p:ext uri="{BB962C8B-B14F-4D97-AF65-F5344CB8AC3E}">
        <p14:creationId xmlns="" xmlns:p14="http://schemas.microsoft.com/office/powerpoint/2010/main" val="1551519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1112 0.05579 L 0.10764 0.05579 " pathEditMode="fixed" rAng="0" ptsTypes="AA">
                                      <p:cBhvr>
                                        <p:cTn id="6" dur="500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99306 0.01666 L -0.46806 0.0074 L -0.45556 0.0074 " pathEditMode="relative" rAng="0" ptsTypes="AAA">
                                      <p:cBhvr>
                                        <p:cTn id="9" dur="500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900" y="-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60648"/>
            <a:ext cx="864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>
                <a:solidFill>
                  <a:srgbClr val="002060"/>
                </a:solidFill>
                <a:latin typeface="Century Schoolbook" pitchFamily="18" charset="0"/>
              </a:rPr>
              <a:t>30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786050" y="476672"/>
            <a:ext cx="596241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solidFill>
                  <a:srgbClr val="006600"/>
                </a:solidFill>
                <a:latin typeface="Century Schoolbook" pitchFamily="18" charset="0"/>
              </a:rPr>
              <a:t>Сколько будет полторы  трети от 100 ?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935088" y="3357562"/>
            <a:ext cx="820891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                                            </a:t>
            </a:r>
            <a:r>
              <a:rPr lang="ru-RU" sz="4000" b="1" dirty="0">
                <a:solidFill>
                  <a:srgbClr val="008000"/>
                </a:solidFill>
                <a:latin typeface="Century Schoolbook" pitchFamily="18" charset="0"/>
              </a:rPr>
              <a:t>Ответ</a:t>
            </a:r>
            <a:r>
              <a:rPr lang="ru-RU" sz="4000" b="1" dirty="0" smtClean="0">
                <a:solidFill>
                  <a:srgbClr val="008000"/>
                </a:solidFill>
                <a:latin typeface="Century Schoolbook" pitchFamily="18" charset="0"/>
              </a:rPr>
              <a:t>:</a:t>
            </a:r>
          </a:p>
          <a:p>
            <a:r>
              <a:rPr lang="ru-RU" sz="4000" b="1" dirty="0" smtClean="0">
                <a:solidFill>
                  <a:srgbClr val="008000"/>
                </a:solidFill>
                <a:latin typeface="Century Schoolbook" pitchFamily="18" charset="0"/>
              </a:rPr>
              <a:t>100*(1,5:3)=(150:3)=50</a:t>
            </a:r>
            <a:endParaRPr lang="ru-RU" sz="4000" b="1" dirty="0">
              <a:solidFill>
                <a:srgbClr val="008000"/>
              </a:solidFill>
              <a:latin typeface="Century Schoolbook" pitchFamily="18" charset="0"/>
            </a:endParaRPr>
          </a:p>
          <a:p>
            <a:r>
              <a:rPr lang="ru-RU" sz="4000" b="1" dirty="0" smtClean="0">
                <a:solidFill>
                  <a:srgbClr val="003300"/>
                </a:solidFill>
                <a:latin typeface="Century Schoolbook" pitchFamily="18" charset="0"/>
              </a:rPr>
              <a:t> </a:t>
            </a:r>
            <a:endParaRPr lang="ru-RU" sz="4000" b="1" dirty="0">
              <a:solidFill>
                <a:srgbClr val="003300"/>
              </a:solidFill>
              <a:latin typeface="Century Schoolbook" pitchFamily="18" charset="0"/>
            </a:endParaRPr>
          </a:p>
        </p:txBody>
      </p:sp>
      <p:pic>
        <p:nvPicPr>
          <p:cNvPr id="6" name="Picture 4" descr="Без названия - Валентина Вениаминовна Королева">
            <a:hlinkClick r:id="rId2" tooltip="далее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428604"/>
            <a:ext cx="1866900" cy="2590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343468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8" descr="AG00013_"/>
          <p:cNvPicPr>
            <a:picLocks noGrp="1" noChangeAspect="1" noChangeArrowheads="1" noCrop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551712" y="1643050"/>
            <a:ext cx="2592288" cy="2178093"/>
          </a:xfrm>
          <a:noFill/>
        </p:spPr>
      </p:pic>
      <p:sp>
        <p:nvSpPr>
          <p:cNvPr id="2" name="TextBox 1"/>
          <p:cNvSpPr txBox="1"/>
          <p:nvPr/>
        </p:nvSpPr>
        <p:spPr>
          <a:xfrm>
            <a:off x="0" y="260647"/>
            <a:ext cx="720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>
                <a:solidFill>
                  <a:srgbClr val="002060"/>
                </a:solidFill>
                <a:latin typeface="Century Schoolbook" pitchFamily="18" charset="0"/>
              </a:rPr>
              <a:t>31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23409" y="332656"/>
            <a:ext cx="79208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003300"/>
                </a:solidFill>
                <a:latin typeface="Century Schoolbook" pitchFamily="18" charset="0"/>
              </a:rPr>
              <a:t>В некотором месяце 5 </a:t>
            </a:r>
            <a:r>
              <a:rPr lang="ru-RU" sz="4000" b="1" dirty="0" smtClean="0">
                <a:solidFill>
                  <a:srgbClr val="003300"/>
                </a:solidFill>
                <a:latin typeface="Century Schoolbook" pitchFamily="18" charset="0"/>
              </a:rPr>
              <a:t>суббот. </a:t>
            </a:r>
            <a:r>
              <a:rPr lang="ru-RU" sz="4000" b="1" dirty="0">
                <a:solidFill>
                  <a:srgbClr val="003300"/>
                </a:solidFill>
                <a:latin typeface="Century Schoolbook" pitchFamily="18" charset="0"/>
              </a:rPr>
              <a:t>Может ли в нём быть 5 вторников 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71472" y="2214554"/>
            <a:ext cx="8172400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dirty="0"/>
              <a:t> </a:t>
            </a:r>
            <a:r>
              <a:rPr lang="ru-RU" dirty="0" smtClean="0"/>
              <a:t>                                            </a:t>
            </a:r>
            <a:r>
              <a:rPr lang="ru-RU" sz="4000" b="1" dirty="0">
                <a:solidFill>
                  <a:srgbClr val="008000"/>
                </a:solidFill>
                <a:latin typeface="Century Schoolbook" pitchFamily="18" charset="0"/>
              </a:rPr>
              <a:t>Ответ </a:t>
            </a:r>
            <a:r>
              <a:rPr lang="ru-RU" sz="4000" b="1" dirty="0" smtClean="0">
                <a:solidFill>
                  <a:srgbClr val="008000"/>
                </a:solidFill>
                <a:latin typeface="Century Schoolbook" pitchFamily="18" charset="0"/>
              </a:rPr>
              <a:t>:</a:t>
            </a:r>
          </a:p>
          <a:p>
            <a:endParaRPr lang="ru-RU" sz="2800" b="1" dirty="0">
              <a:solidFill>
                <a:srgbClr val="003300"/>
              </a:solidFill>
              <a:latin typeface="Century Schoolbook" pitchFamily="18" charset="0"/>
            </a:endParaRPr>
          </a:p>
          <a:p>
            <a:r>
              <a:rPr lang="ru-RU" sz="2800" b="1" dirty="0" smtClean="0">
                <a:solidFill>
                  <a:srgbClr val="008000"/>
                </a:solidFill>
                <a:latin typeface="Century Schoolbook" pitchFamily="18" charset="0"/>
              </a:rPr>
              <a:t>5 суббот: если месяц начнётся с субботы, то до пятой субботы ещё 4 недели – всего 29 дней.</a:t>
            </a:r>
          </a:p>
          <a:p>
            <a:r>
              <a:rPr lang="ru-RU" sz="2800" b="1" dirty="0" smtClean="0">
                <a:solidFill>
                  <a:srgbClr val="008000"/>
                </a:solidFill>
                <a:latin typeface="Century Schoolbook" pitchFamily="18" charset="0"/>
              </a:rPr>
              <a:t>От субботы до вторника – 3 дня, 29+3=32 дня в месяце.</a:t>
            </a:r>
          </a:p>
          <a:p>
            <a:r>
              <a:rPr lang="ru-RU" sz="2800" b="1" dirty="0" smtClean="0">
                <a:solidFill>
                  <a:srgbClr val="008000"/>
                </a:solidFill>
                <a:latin typeface="Century Schoolbook" pitchFamily="18" charset="0"/>
              </a:rPr>
              <a:t>Нет, не может.</a:t>
            </a:r>
          </a:p>
        </p:txBody>
      </p:sp>
    </p:spTree>
    <p:extLst>
      <p:ext uri="{BB962C8B-B14F-4D97-AF65-F5344CB8AC3E}">
        <p14:creationId xmlns="" xmlns:p14="http://schemas.microsoft.com/office/powerpoint/2010/main" val="505031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2" descr="Веселись! - Валентина Вениаминовна Королева">
            <a:hlinkClick r:id="rId2" tooltip="далее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914411"/>
            <a:ext cx="2736304" cy="2736304"/>
          </a:xfrm>
          <a:prstGeom prst="rect">
            <a:avLst/>
          </a:prstGeom>
          <a:noFill/>
        </p:spPr>
      </p:pic>
      <p:pic>
        <p:nvPicPr>
          <p:cNvPr id="5" name="Picture 24" descr="Тебе! - Валентина Вениаминовна Королева">
            <a:hlinkClick r:id="rId4" tooltip="далее"/>
          </p:cNvPr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868" y="3143248"/>
            <a:ext cx="2448272" cy="2448272"/>
          </a:xfrm>
          <a:prstGeom prst="rect">
            <a:avLst/>
          </a:prstGeom>
          <a:noFill/>
        </p:spPr>
      </p:pic>
      <p:pic>
        <p:nvPicPr>
          <p:cNvPr id="2" name="Picture 20" descr="Kiss! - Валентина Вениаминовна Королева">
            <a:hlinkClick r:id="rId6" tooltip="далее"/>
          </p:cNvPr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858867" y="3914411"/>
            <a:ext cx="2942960" cy="294296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 rot="21227032">
            <a:off x="1320549" y="1113769"/>
            <a:ext cx="6407553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Schoolbook" pitchFamily="18" charset="0"/>
              </a:rPr>
              <a:t>До новых встреч !</a:t>
            </a:r>
            <a:endParaRPr lang="ru-RU" sz="9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entury Schoolbook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27665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71472" y="0"/>
            <a:ext cx="857252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003300"/>
                </a:solidFill>
                <a:latin typeface="Century Schoolbook" pitchFamily="18" charset="0"/>
              </a:rPr>
              <a:t>На день рождения Пети купили пирожные : эклеры, безе, корзиночки. Каждому гостю досталось по 2 пирожных, причём у всех оказались разные наборы</a:t>
            </a:r>
            <a:r>
              <a:rPr lang="ru-RU" sz="2800" b="1" dirty="0" smtClean="0">
                <a:solidFill>
                  <a:srgbClr val="003300"/>
                </a:solidFill>
                <a:latin typeface="Century Schoolbook" pitchFamily="18" charset="0"/>
              </a:rPr>
              <a:t>.</a:t>
            </a:r>
            <a:r>
              <a:rPr lang="ru-RU" dirty="0" smtClean="0"/>
              <a:t>                                                                 </a:t>
            </a:r>
            <a:r>
              <a:rPr lang="ru-RU" sz="2800" b="1" dirty="0">
                <a:solidFill>
                  <a:srgbClr val="006600"/>
                </a:solidFill>
                <a:latin typeface="Century Schoolbook" pitchFamily="18" charset="0"/>
              </a:rPr>
              <a:t>Могло ли у </a:t>
            </a:r>
            <a:r>
              <a:rPr lang="ru-RU" sz="2800" b="1" dirty="0" smtClean="0">
                <a:solidFill>
                  <a:srgbClr val="006600"/>
                </a:solidFill>
                <a:latin typeface="Century Schoolbook" pitchFamily="18" charset="0"/>
              </a:rPr>
              <a:t>Маши </a:t>
            </a:r>
            <a:r>
              <a:rPr lang="ru-RU" sz="2800" b="1" dirty="0">
                <a:solidFill>
                  <a:srgbClr val="006600"/>
                </a:solidFill>
                <a:latin typeface="Century Schoolbook" pitchFamily="18" charset="0"/>
              </a:rPr>
              <a:t>быть 7 гостей 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504" y="225514"/>
            <a:ext cx="4121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  <a:latin typeface="Century Schoolbook" pitchFamily="18" charset="0"/>
              </a:rPr>
              <a:t>3</a:t>
            </a:r>
            <a:endParaRPr lang="ru-RU" sz="3600" b="1" i="1" dirty="0">
              <a:solidFill>
                <a:srgbClr val="002060"/>
              </a:solidFill>
              <a:latin typeface="Century Schoolbook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10084" y="3265820"/>
            <a:ext cx="80648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3300"/>
                </a:solidFill>
                <a:latin typeface="Century Schoolbook" pitchFamily="18" charset="0"/>
              </a:rPr>
              <a:t>Э – эклеры , б – безе , к – корзиночки 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57224" y="2571744"/>
            <a:ext cx="2376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6600"/>
                </a:solidFill>
                <a:latin typeface="Century Schoolbook" pitchFamily="18" charset="0"/>
              </a:rPr>
              <a:t>Решение 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87072" y="3796187"/>
            <a:ext cx="824391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3300"/>
                </a:solidFill>
                <a:latin typeface="Century Schoolbook" pitchFamily="18" charset="0"/>
              </a:rPr>
              <a:t>1 гость - Э, Б</a:t>
            </a:r>
            <a:r>
              <a:rPr lang="ru-RU" sz="2800" b="1" dirty="0" smtClean="0">
                <a:solidFill>
                  <a:srgbClr val="003300"/>
                </a:solidFill>
                <a:latin typeface="Century Schoolbook" pitchFamily="18" charset="0"/>
              </a:rPr>
              <a:t>.        </a:t>
            </a:r>
            <a:endParaRPr lang="ru-RU" sz="2800" b="1" dirty="0">
              <a:solidFill>
                <a:srgbClr val="003300"/>
              </a:solidFill>
              <a:latin typeface="Century Schoolbook" pitchFamily="18" charset="0"/>
            </a:endParaRPr>
          </a:p>
          <a:p>
            <a:r>
              <a:rPr lang="ru-RU" sz="2800" b="1" dirty="0">
                <a:solidFill>
                  <a:srgbClr val="003300"/>
                </a:solidFill>
                <a:latin typeface="Century Schoolbook" pitchFamily="18" charset="0"/>
              </a:rPr>
              <a:t>2 гость - Э, Э.</a:t>
            </a:r>
          </a:p>
          <a:p>
            <a:r>
              <a:rPr lang="ru-RU" sz="2800" b="1" dirty="0">
                <a:solidFill>
                  <a:srgbClr val="003300"/>
                </a:solidFill>
                <a:latin typeface="Century Schoolbook" pitchFamily="18" charset="0"/>
              </a:rPr>
              <a:t>3 гость - Э, К.</a:t>
            </a:r>
          </a:p>
          <a:p>
            <a:r>
              <a:rPr lang="ru-RU" sz="2800" b="1" dirty="0">
                <a:solidFill>
                  <a:srgbClr val="003300"/>
                </a:solidFill>
                <a:latin typeface="Century Schoolbook" pitchFamily="18" charset="0"/>
              </a:rPr>
              <a:t>4 гость - Б, К</a:t>
            </a:r>
            <a:r>
              <a:rPr lang="ru-RU" sz="2800" b="1" dirty="0" smtClean="0">
                <a:solidFill>
                  <a:srgbClr val="003300"/>
                </a:solidFill>
                <a:latin typeface="Century Schoolbook" pitchFamily="18" charset="0"/>
              </a:rPr>
              <a:t>.                      </a:t>
            </a:r>
            <a:r>
              <a:rPr lang="ru-RU" sz="2800" b="1" dirty="0">
                <a:solidFill>
                  <a:srgbClr val="006600"/>
                </a:solidFill>
                <a:latin typeface="Century Schoolbook" pitchFamily="18" charset="0"/>
              </a:rPr>
              <a:t>Ответ </a:t>
            </a:r>
            <a:r>
              <a:rPr lang="ru-RU" sz="2800" b="1" dirty="0" smtClean="0">
                <a:solidFill>
                  <a:srgbClr val="003300"/>
                </a:solidFill>
                <a:latin typeface="Century Schoolbook" pitchFamily="18" charset="0"/>
              </a:rPr>
              <a:t>:</a:t>
            </a:r>
            <a:endParaRPr lang="ru-RU" sz="2800" b="1" dirty="0">
              <a:solidFill>
                <a:srgbClr val="003300"/>
              </a:solidFill>
              <a:latin typeface="Century Schoolbook" pitchFamily="18" charset="0"/>
            </a:endParaRPr>
          </a:p>
          <a:p>
            <a:r>
              <a:rPr lang="ru-RU" sz="2800" b="1" dirty="0">
                <a:solidFill>
                  <a:srgbClr val="003300"/>
                </a:solidFill>
                <a:latin typeface="Century Schoolbook" pitchFamily="18" charset="0"/>
              </a:rPr>
              <a:t>5 гость - Б, Б</a:t>
            </a:r>
            <a:r>
              <a:rPr lang="ru-RU" sz="2800" b="1" dirty="0" smtClean="0">
                <a:solidFill>
                  <a:srgbClr val="003300"/>
                </a:solidFill>
                <a:latin typeface="Century Schoolbook" pitchFamily="18" charset="0"/>
              </a:rPr>
              <a:t>.          </a:t>
            </a:r>
            <a:endParaRPr lang="ru-RU" sz="2800" b="1" dirty="0">
              <a:solidFill>
                <a:srgbClr val="003300"/>
              </a:solidFill>
              <a:latin typeface="Century Schoolbook" pitchFamily="18" charset="0"/>
            </a:endParaRPr>
          </a:p>
          <a:p>
            <a:r>
              <a:rPr lang="ru-RU" sz="2800" b="1" dirty="0">
                <a:solidFill>
                  <a:srgbClr val="003300"/>
                </a:solidFill>
                <a:latin typeface="Century Schoolbook" pitchFamily="18" charset="0"/>
              </a:rPr>
              <a:t>6 гость - К, К</a:t>
            </a:r>
            <a:r>
              <a:rPr lang="ru-RU" dirty="0" smtClean="0"/>
              <a:t>.                                                                   </a:t>
            </a:r>
            <a:r>
              <a:rPr lang="ru-RU" sz="2800" b="1" dirty="0" smtClean="0">
                <a:solidFill>
                  <a:srgbClr val="003300"/>
                </a:solidFill>
                <a:latin typeface="Century Schoolbook" pitchFamily="18" charset="0"/>
              </a:rPr>
              <a:t>не могло</a:t>
            </a:r>
            <a:endParaRPr lang="ru-RU" sz="2800" b="1" dirty="0">
              <a:solidFill>
                <a:srgbClr val="003300"/>
              </a:solidFill>
              <a:latin typeface="Century Schoolbook" pitchFamily="18" charset="0"/>
            </a:endParaRPr>
          </a:p>
        </p:txBody>
      </p:sp>
      <p:pic>
        <p:nvPicPr>
          <p:cNvPr id="7" name="Picture 4" descr="AN140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86836" y="3454074"/>
            <a:ext cx="1798637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 descr="afficher_image51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44" y="4857760"/>
            <a:ext cx="1818742" cy="1551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881210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4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0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6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27584" y="635496"/>
            <a:ext cx="8064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85786" y="428604"/>
            <a:ext cx="391263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</a:t>
            </a:r>
            <a:r>
              <a:rPr lang="ru-RU" sz="2800" b="1" dirty="0">
                <a:solidFill>
                  <a:srgbClr val="003300"/>
                </a:solidFill>
                <a:latin typeface="Century Schoolbook" pitchFamily="18" charset="0"/>
              </a:rPr>
              <a:t>Реши ребус :</a:t>
            </a:r>
          </a:p>
          <a:p>
            <a:r>
              <a:rPr lang="ru-RU" sz="2800" dirty="0"/>
              <a:t> </a:t>
            </a:r>
            <a:r>
              <a:rPr lang="ru-RU" sz="2800" dirty="0" smtClean="0"/>
              <a:t>               </a:t>
            </a:r>
            <a:r>
              <a:rPr lang="en-US" sz="2800" b="1" dirty="0" smtClean="0">
                <a:solidFill>
                  <a:srgbClr val="006600"/>
                </a:solidFill>
                <a:latin typeface="Century Schoolbook" pitchFamily="18" charset="0"/>
              </a:rPr>
              <a:t>FORTY       </a:t>
            </a:r>
            <a:endParaRPr lang="en-US" sz="2800" b="1" dirty="0">
              <a:solidFill>
                <a:srgbClr val="006600"/>
              </a:solidFill>
              <a:latin typeface="Century Schoolbook" pitchFamily="18" charset="0"/>
            </a:endParaRPr>
          </a:p>
          <a:p>
            <a:r>
              <a:rPr lang="en-US" sz="2800" b="1" dirty="0">
                <a:solidFill>
                  <a:srgbClr val="006600"/>
                </a:solidFill>
                <a:latin typeface="Century Schoolbook" pitchFamily="18" charset="0"/>
              </a:rPr>
              <a:t>        </a:t>
            </a:r>
            <a:r>
              <a:rPr lang="ru-RU" sz="2800" b="1" dirty="0" smtClean="0">
                <a:solidFill>
                  <a:srgbClr val="006600"/>
                </a:solidFill>
                <a:latin typeface="Century Schoolbook" pitchFamily="18" charset="0"/>
              </a:rPr>
              <a:t> </a:t>
            </a:r>
            <a:r>
              <a:rPr lang="en-US" sz="2800" b="1" dirty="0" smtClean="0">
                <a:solidFill>
                  <a:srgbClr val="006600"/>
                </a:solidFill>
                <a:latin typeface="Century Schoolbook" pitchFamily="18" charset="0"/>
              </a:rPr>
              <a:t>  </a:t>
            </a:r>
            <a:r>
              <a:rPr lang="en-US" sz="2800" b="1" dirty="0">
                <a:solidFill>
                  <a:srgbClr val="006600"/>
                </a:solidFill>
                <a:latin typeface="Century Schoolbook" pitchFamily="18" charset="0"/>
              </a:rPr>
              <a:t>+     TEN</a:t>
            </a:r>
          </a:p>
          <a:p>
            <a:r>
              <a:rPr lang="en-US" sz="2800" b="1" dirty="0">
                <a:solidFill>
                  <a:srgbClr val="006600"/>
                </a:solidFill>
                <a:latin typeface="Century Schoolbook" pitchFamily="18" charset="0"/>
              </a:rPr>
              <a:t>     </a:t>
            </a:r>
            <a:r>
              <a:rPr lang="ru-RU" sz="2800" b="1" dirty="0" smtClean="0">
                <a:solidFill>
                  <a:srgbClr val="006600"/>
                </a:solidFill>
                <a:latin typeface="Century Schoolbook" pitchFamily="18" charset="0"/>
              </a:rPr>
              <a:t>  </a:t>
            </a:r>
            <a:r>
              <a:rPr lang="en-US" sz="2800" b="1" dirty="0" smtClean="0">
                <a:solidFill>
                  <a:srgbClr val="006600"/>
                </a:solidFill>
                <a:latin typeface="Century Schoolbook" pitchFamily="18" charset="0"/>
              </a:rPr>
              <a:t>           </a:t>
            </a:r>
            <a:r>
              <a:rPr lang="en-US" sz="2800" b="1" dirty="0">
                <a:solidFill>
                  <a:srgbClr val="006600"/>
                </a:solidFill>
                <a:latin typeface="Century Schoolbook" pitchFamily="18" charset="0"/>
              </a:rPr>
              <a:t>TEN   </a:t>
            </a:r>
          </a:p>
          <a:p>
            <a:r>
              <a:rPr lang="ru-RU" sz="2800" b="1" dirty="0" smtClean="0">
                <a:solidFill>
                  <a:srgbClr val="006600"/>
                </a:solidFill>
                <a:latin typeface="Century Schoolbook" pitchFamily="18" charset="0"/>
              </a:rPr>
              <a:t>               </a:t>
            </a:r>
            <a:r>
              <a:rPr lang="en-US" sz="2800" b="1" dirty="0" smtClean="0">
                <a:solidFill>
                  <a:srgbClr val="006600"/>
                </a:solidFill>
                <a:latin typeface="Century Schoolbook" pitchFamily="18" charset="0"/>
              </a:rPr>
              <a:t>SIXTY</a:t>
            </a:r>
            <a:endParaRPr lang="ru-RU" sz="2800" b="1" dirty="0">
              <a:solidFill>
                <a:srgbClr val="006600"/>
              </a:solidFill>
              <a:latin typeface="Century Schoolbook" pitchFamily="18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857356" y="2214554"/>
            <a:ext cx="1885299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07504" y="332656"/>
            <a:ext cx="360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  <a:latin typeface="Century Schoolbook" pitchFamily="18" charset="0"/>
              </a:rPr>
              <a:t>4</a:t>
            </a:r>
            <a:endParaRPr lang="ru-RU" sz="3600" b="1" i="1" dirty="0">
              <a:solidFill>
                <a:srgbClr val="002060"/>
              </a:solidFill>
              <a:latin typeface="Century Schoolbook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57224" y="2857496"/>
            <a:ext cx="2664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</a:t>
            </a:r>
            <a:r>
              <a:rPr lang="ru-RU" sz="2800" b="1" dirty="0">
                <a:solidFill>
                  <a:srgbClr val="006600"/>
                </a:solidFill>
                <a:latin typeface="Century Schoolbook" pitchFamily="18" charset="0"/>
              </a:rPr>
              <a:t>Решение :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71538" y="3429000"/>
            <a:ext cx="2772253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</a:t>
            </a:r>
            <a:r>
              <a:rPr lang="ru-RU" sz="2800" b="1" dirty="0" smtClean="0">
                <a:solidFill>
                  <a:srgbClr val="006600"/>
                </a:solidFill>
                <a:latin typeface="Century Schoolbook" pitchFamily="18" charset="0"/>
              </a:rPr>
              <a:t>29786</a:t>
            </a:r>
            <a:endParaRPr lang="ru-RU" sz="2800" b="1" dirty="0">
              <a:solidFill>
                <a:srgbClr val="006600"/>
              </a:solidFill>
              <a:latin typeface="Century Schoolbook" pitchFamily="18" charset="0"/>
            </a:endParaRPr>
          </a:p>
          <a:p>
            <a:r>
              <a:rPr lang="ru-RU" sz="2800" b="1" dirty="0">
                <a:solidFill>
                  <a:srgbClr val="006600"/>
                </a:solidFill>
                <a:latin typeface="Century Schoolbook" pitchFamily="18" charset="0"/>
              </a:rPr>
              <a:t>           </a:t>
            </a:r>
            <a:r>
              <a:rPr lang="ru-RU" sz="2800" b="1" dirty="0" smtClean="0">
                <a:solidFill>
                  <a:srgbClr val="006600"/>
                </a:solidFill>
                <a:latin typeface="Century Schoolbook" pitchFamily="18" charset="0"/>
              </a:rPr>
              <a:t> </a:t>
            </a:r>
            <a:r>
              <a:rPr lang="ru-RU" sz="2800" b="1" dirty="0">
                <a:solidFill>
                  <a:srgbClr val="006600"/>
                </a:solidFill>
                <a:latin typeface="Century Schoolbook" pitchFamily="18" charset="0"/>
              </a:rPr>
              <a:t>+ </a:t>
            </a:r>
            <a:r>
              <a:rPr lang="ru-RU" sz="2800" b="1" dirty="0" smtClean="0">
                <a:solidFill>
                  <a:srgbClr val="006600"/>
                </a:solidFill>
                <a:latin typeface="Century Schoolbook" pitchFamily="18" charset="0"/>
              </a:rPr>
              <a:t>850</a:t>
            </a:r>
            <a:endParaRPr lang="ru-RU" sz="2800" b="1" dirty="0">
              <a:solidFill>
                <a:srgbClr val="006600"/>
              </a:solidFill>
              <a:latin typeface="Century Schoolbook" pitchFamily="18" charset="0"/>
            </a:endParaRPr>
          </a:p>
          <a:p>
            <a:r>
              <a:rPr lang="ru-RU" sz="2800" b="1" dirty="0">
                <a:solidFill>
                  <a:srgbClr val="006600"/>
                </a:solidFill>
                <a:latin typeface="Century Schoolbook" pitchFamily="18" charset="0"/>
              </a:rPr>
              <a:t>              </a:t>
            </a:r>
            <a:r>
              <a:rPr lang="ru-RU" sz="2800" b="1" dirty="0" smtClean="0">
                <a:solidFill>
                  <a:srgbClr val="006600"/>
                </a:solidFill>
                <a:latin typeface="Century Schoolbook" pitchFamily="18" charset="0"/>
              </a:rPr>
              <a:t> 850</a:t>
            </a:r>
            <a:endParaRPr lang="ru-RU" sz="2800" b="1" dirty="0">
              <a:solidFill>
                <a:srgbClr val="006600"/>
              </a:solidFill>
              <a:latin typeface="Century Schoolbook" pitchFamily="18" charset="0"/>
            </a:endParaRPr>
          </a:p>
          <a:p>
            <a:r>
              <a:rPr lang="ru-RU" sz="2800" b="1" dirty="0">
                <a:solidFill>
                  <a:srgbClr val="006600"/>
                </a:solidFill>
                <a:latin typeface="Century Schoolbook" pitchFamily="18" charset="0"/>
              </a:rPr>
              <a:t>           </a:t>
            </a:r>
            <a:r>
              <a:rPr lang="ru-RU" sz="2800" b="1" dirty="0" smtClean="0">
                <a:solidFill>
                  <a:srgbClr val="006600"/>
                </a:solidFill>
                <a:latin typeface="Century Schoolbook" pitchFamily="18" charset="0"/>
              </a:rPr>
              <a:t>31486</a:t>
            </a:r>
            <a:endParaRPr lang="ru-RU" sz="2800" b="1" dirty="0">
              <a:solidFill>
                <a:srgbClr val="006600"/>
              </a:solidFill>
              <a:latin typeface="Century Schoolbook" pitchFamily="18" charset="0"/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1857356" y="5072074"/>
            <a:ext cx="1674828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40" y="428604"/>
            <a:ext cx="2176665" cy="1494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852910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85786" y="142852"/>
            <a:ext cx="8358214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003300"/>
                </a:solidFill>
                <a:latin typeface="Century Schoolbook" pitchFamily="18" charset="0"/>
              </a:rPr>
              <a:t>Николай на </a:t>
            </a:r>
            <a:r>
              <a:rPr lang="ru-RU" sz="3200" b="1" dirty="0" smtClean="0">
                <a:solidFill>
                  <a:srgbClr val="003300"/>
                </a:solidFill>
                <a:latin typeface="Century Schoolbook" pitchFamily="18" charset="0"/>
              </a:rPr>
              <a:t>вопрос, </a:t>
            </a:r>
            <a:r>
              <a:rPr lang="ru-RU" sz="3200" b="1" dirty="0">
                <a:solidFill>
                  <a:srgbClr val="003300"/>
                </a:solidFill>
                <a:latin typeface="Century Schoolbook" pitchFamily="18" charset="0"/>
              </a:rPr>
              <a:t>каков его  возраст, отвечал, что через 13 лет ему </a:t>
            </a:r>
            <a:r>
              <a:rPr lang="ru-RU" sz="3200" b="1" dirty="0" smtClean="0">
                <a:solidFill>
                  <a:srgbClr val="003300"/>
                </a:solidFill>
                <a:latin typeface="Century Schoolbook" pitchFamily="18" charset="0"/>
              </a:rPr>
              <a:t>будет </a:t>
            </a:r>
            <a:r>
              <a:rPr lang="ru-RU" sz="3200" b="1" dirty="0">
                <a:solidFill>
                  <a:srgbClr val="003300"/>
                </a:solidFill>
                <a:latin typeface="Century Schoolbook" pitchFamily="18" charset="0"/>
              </a:rPr>
              <a:t>в 4 лет раза больше лет, чему 2 года назад</a:t>
            </a:r>
            <a:r>
              <a:rPr lang="ru-RU" sz="3200" dirty="0" smtClean="0"/>
              <a:t>. </a:t>
            </a:r>
            <a:r>
              <a:rPr lang="ru-RU" sz="3200" b="1" dirty="0" smtClean="0">
                <a:solidFill>
                  <a:srgbClr val="006600"/>
                </a:solidFill>
                <a:latin typeface="Century Schoolbook" pitchFamily="18" charset="0"/>
              </a:rPr>
              <a:t>Сколько лет Николаю?</a:t>
            </a:r>
            <a:endParaRPr lang="ru-RU" sz="3200" b="1" dirty="0">
              <a:solidFill>
                <a:srgbClr val="006600"/>
              </a:solidFill>
              <a:latin typeface="Century Schoolbook" pitchFamily="18" charset="0"/>
            </a:endParaRP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07504" y="332656"/>
            <a:ext cx="360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  <a:latin typeface="Century Schoolbook" pitchFamily="18" charset="0"/>
              </a:rPr>
              <a:t>5</a:t>
            </a:r>
            <a:endParaRPr lang="ru-RU" sz="3600" b="1" i="1" dirty="0">
              <a:solidFill>
                <a:srgbClr val="002060"/>
              </a:solidFill>
              <a:latin typeface="Century Schoolbook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428992" y="2428868"/>
            <a:ext cx="237296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</a:t>
            </a:r>
            <a:r>
              <a:rPr lang="ru-RU" sz="2800" b="1" dirty="0">
                <a:solidFill>
                  <a:srgbClr val="006600"/>
                </a:solidFill>
                <a:latin typeface="Century Schoolbook" pitchFamily="18" charset="0"/>
              </a:rPr>
              <a:t>Решение 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40505" y="3046748"/>
            <a:ext cx="820891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</a:t>
            </a:r>
            <a:r>
              <a:rPr lang="ru-RU" sz="2800" b="1" dirty="0">
                <a:solidFill>
                  <a:srgbClr val="008000"/>
                </a:solidFill>
                <a:latin typeface="Century Schoolbook" pitchFamily="18" charset="0"/>
              </a:rPr>
              <a:t>х</a:t>
            </a:r>
            <a:r>
              <a:rPr lang="ru-RU" sz="2800" b="1" dirty="0" smtClean="0">
                <a:solidFill>
                  <a:srgbClr val="008000"/>
                </a:solidFill>
                <a:latin typeface="Century Schoolbook" pitchFamily="18" charset="0"/>
              </a:rPr>
              <a:t> + 13 = 4 * (х - 2)</a:t>
            </a:r>
          </a:p>
          <a:p>
            <a:r>
              <a:rPr lang="ru-RU" sz="2800" b="1" dirty="0" smtClean="0">
                <a:solidFill>
                  <a:srgbClr val="008000"/>
                </a:solidFill>
                <a:latin typeface="Century Schoolbook" pitchFamily="18" charset="0"/>
              </a:rPr>
              <a:t> х + 13 = 4х - 8</a:t>
            </a:r>
          </a:p>
          <a:p>
            <a:r>
              <a:rPr lang="ru-RU" sz="2800" b="1" dirty="0" smtClean="0">
                <a:solidFill>
                  <a:srgbClr val="008000"/>
                </a:solidFill>
                <a:latin typeface="Century Schoolbook" pitchFamily="18" charset="0"/>
              </a:rPr>
              <a:t> х – 4х = - 8 - 13</a:t>
            </a:r>
          </a:p>
          <a:p>
            <a:r>
              <a:rPr lang="ru-RU" sz="2800" b="1" dirty="0" smtClean="0">
                <a:solidFill>
                  <a:srgbClr val="008000"/>
                </a:solidFill>
                <a:latin typeface="Century Schoolbook" pitchFamily="18" charset="0"/>
              </a:rPr>
              <a:t> - 3х = - 21</a:t>
            </a:r>
          </a:p>
          <a:p>
            <a:r>
              <a:rPr lang="ru-RU" sz="2800" b="1" dirty="0" smtClean="0">
                <a:solidFill>
                  <a:srgbClr val="008000"/>
                </a:solidFill>
                <a:latin typeface="Century Schoolbook" pitchFamily="18" charset="0"/>
              </a:rPr>
              <a:t> х = 7</a:t>
            </a:r>
          </a:p>
          <a:p>
            <a:endParaRPr lang="ru-RU" sz="2800" b="1" dirty="0">
              <a:solidFill>
                <a:srgbClr val="008000"/>
              </a:solidFill>
              <a:latin typeface="Century Schoolbook" pitchFamily="18" charset="0"/>
            </a:endParaRPr>
          </a:p>
          <a:p>
            <a:r>
              <a:rPr lang="ru-RU" sz="2800" b="1" dirty="0" smtClean="0">
                <a:solidFill>
                  <a:srgbClr val="008000"/>
                </a:solidFill>
                <a:latin typeface="Century Schoolbook" pitchFamily="18" charset="0"/>
              </a:rPr>
              <a:t>Ответ : Николаю 7 лет.</a:t>
            </a:r>
          </a:p>
        </p:txBody>
      </p:sp>
      <p:pic>
        <p:nvPicPr>
          <p:cNvPr id="7" name="Picture 7" descr="bd07223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2357430"/>
            <a:ext cx="2877885" cy="27146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91969866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332656"/>
            <a:ext cx="360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>
                <a:solidFill>
                  <a:srgbClr val="002060"/>
                </a:solidFill>
                <a:latin typeface="Century Schoolbook" pitchFamily="18" charset="0"/>
              </a:rPr>
              <a:t>6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14348" y="142852"/>
            <a:ext cx="81369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03300"/>
                </a:solidFill>
                <a:latin typeface="Century Schoolbook" pitchFamily="18" charset="0"/>
              </a:rPr>
              <a:t>Часы с боем делают 3 удара за 4 секунды</a:t>
            </a:r>
            <a:r>
              <a:rPr lang="ru-RU" sz="3600" b="1" dirty="0" smtClean="0">
                <a:solidFill>
                  <a:srgbClr val="006600"/>
                </a:solidFill>
                <a:latin typeface="Century Schoolbook" pitchFamily="18" charset="0"/>
              </a:rPr>
              <a:t>. </a:t>
            </a:r>
            <a:r>
              <a:rPr lang="ru-RU" sz="3600" b="1" dirty="0">
                <a:solidFill>
                  <a:srgbClr val="006600"/>
                </a:solidFill>
                <a:latin typeface="Century Schoolbook" pitchFamily="18" charset="0"/>
              </a:rPr>
              <a:t>За сколько секунд они сделают 9 ударов?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1403648" y="2636912"/>
            <a:ext cx="108012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3117396" y="2636912"/>
            <a:ext cx="108012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483768" y="2636912"/>
            <a:ext cx="648072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4161512" y="2651124"/>
            <a:ext cx="648072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231131" y="2081742"/>
            <a:ext cx="8640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3300"/>
                </a:solidFill>
                <a:latin typeface="Century Schoolbook" pitchFamily="18" charset="0"/>
              </a:rPr>
              <a:t>4 с</a:t>
            </a:r>
          </a:p>
        </p:txBody>
      </p:sp>
      <p:sp>
        <p:nvSpPr>
          <p:cNvPr id="18" name="Овал 17"/>
          <p:cNvSpPr/>
          <p:nvPr/>
        </p:nvSpPr>
        <p:spPr>
          <a:xfrm flipH="1">
            <a:off x="1331640" y="2578040"/>
            <a:ext cx="72008" cy="14396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 flipH="1">
            <a:off x="1835696" y="2586508"/>
            <a:ext cx="72008" cy="14396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 flipH="1">
            <a:off x="2483768" y="2586508"/>
            <a:ext cx="72008" cy="14396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 flipH="1">
            <a:off x="3585448" y="2564927"/>
            <a:ext cx="72008" cy="14396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 flipH="1">
            <a:off x="3081392" y="2557875"/>
            <a:ext cx="72008" cy="14396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 flipH="1">
            <a:off x="4125508" y="2568508"/>
            <a:ext cx="72008" cy="14396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 flipH="1">
            <a:off x="4809584" y="2578040"/>
            <a:ext cx="72008" cy="14396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TextBox 29"/>
          <p:cNvSpPr txBox="1"/>
          <p:nvPr/>
        </p:nvSpPr>
        <p:spPr>
          <a:xfrm>
            <a:off x="2466465" y="2568508"/>
            <a:ext cx="7631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3300"/>
                </a:solidFill>
                <a:latin typeface="Century Schoolbook" pitchFamily="18" charset="0"/>
              </a:rPr>
              <a:t>2 с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095227" y="2557875"/>
            <a:ext cx="7631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3300"/>
                </a:solidFill>
                <a:latin typeface="Century Schoolbook" pitchFamily="18" charset="0"/>
              </a:rPr>
              <a:t>2 с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55576" y="3081095"/>
            <a:ext cx="8051129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</a:t>
            </a:r>
            <a:r>
              <a:rPr lang="ru-RU" sz="2800" b="1" dirty="0">
                <a:solidFill>
                  <a:srgbClr val="003300"/>
                </a:solidFill>
                <a:latin typeface="Century Schoolbook" pitchFamily="18" charset="0"/>
              </a:rPr>
              <a:t>1) 4 + 2 + 4 </a:t>
            </a:r>
            <a:r>
              <a:rPr lang="ru-RU" sz="2800" b="1" dirty="0" smtClean="0">
                <a:solidFill>
                  <a:srgbClr val="003300"/>
                </a:solidFill>
                <a:latin typeface="Century Schoolbook" pitchFamily="18" charset="0"/>
              </a:rPr>
              <a:t>+</a:t>
            </a:r>
            <a:r>
              <a:rPr lang="en-US" sz="2800" b="1" dirty="0" smtClean="0">
                <a:solidFill>
                  <a:srgbClr val="003300"/>
                </a:solidFill>
                <a:latin typeface="Century Schoolbook" pitchFamily="18" charset="0"/>
              </a:rPr>
              <a:t> </a:t>
            </a:r>
            <a:r>
              <a:rPr lang="ru-RU" sz="2800" b="1" dirty="0" smtClean="0">
                <a:solidFill>
                  <a:srgbClr val="003300"/>
                </a:solidFill>
                <a:latin typeface="Century Schoolbook" pitchFamily="18" charset="0"/>
              </a:rPr>
              <a:t>2 </a:t>
            </a:r>
            <a:r>
              <a:rPr lang="ru-RU" sz="2800" b="1" dirty="0">
                <a:solidFill>
                  <a:srgbClr val="003300"/>
                </a:solidFill>
                <a:latin typeface="Century Schoolbook" pitchFamily="18" charset="0"/>
              </a:rPr>
              <a:t>= </a:t>
            </a:r>
            <a:r>
              <a:rPr lang="ru-RU" sz="2800" b="1" dirty="0" smtClean="0">
                <a:solidFill>
                  <a:srgbClr val="003300"/>
                </a:solidFill>
                <a:latin typeface="Century Schoolbook" pitchFamily="18" charset="0"/>
              </a:rPr>
              <a:t>1</a:t>
            </a:r>
            <a:r>
              <a:rPr lang="en-US" sz="2800" b="1" dirty="0" smtClean="0">
                <a:solidFill>
                  <a:srgbClr val="003300"/>
                </a:solidFill>
                <a:latin typeface="Century Schoolbook" pitchFamily="18" charset="0"/>
              </a:rPr>
              <a:t>2</a:t>
            </a:r>
            <a:r>
              <a:rPr lang="ru-RU" sz="2800" b="1" dirty="0" smtClean="0">
                <a:solidFill>
                  <a:srgbClr val="003300"/>
                </a:solidFill>
                <a:latin typeface="Century Schoolbook" pitchFamily="18" charset="0"/>
              </a:rPr>
              <a:t>(с</a:t>
            </a:r>
            <a:r>
              <a:rPr lang="ru-RU" sz="2800" b="1" dirty="0">
                <a:solidFill>
                  <a:srgbClr val="003300"/>
                </a:solidFill>
                <a:latin typeface="Century Schoolbook" pitchFamily="18" charset="0"/>
              </a:rPr>
              <a:t>) – сделают </a:t>
            </a:r>
            <a:r>
              <a:rPr lang="ru-RU" sz="2800" b="1" dirty="0" smtClean="0">
                <a:solidFill>
                  <a:srgbClr val="003300"/>
                </a:solidFill>
                <a:latin typeface="Century Schoolbook" pitchFamily="18" charset="0"/>
              </a:rPr>
              <a:t>9 ударов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endParaRPr lang="ru-RU" dirty="0" smtClean="0"/>
          </a:p>
          <a:p>
            <a:r>
              <a:rPr lang="ru-RU" sz="3600" b="1" dirty="0">
                <a:solidFill>
                  <a:srgbClr val="006600"/>
                </a:solidFill>
                <a:latin typeface="Century Schoolbook" pitchFamily="18" charset="0"/>
              </a:rPr>
              <a:t>Ответ </a:t>
            </a:r>
            <a:r>
              <a:rPr lang="ru-RU" sz="3600" b="1" dirty="0" smtClean="0">
                <a:solidFill>
                  <a:srgbClr val="006600"/>
                </a:solidFill>
                <a:latin typeface="Century Schoolbook" pitchFamily="18" charset="0"/>
              </a:rPr>
              <a:t>:</a:t>
            </a:r>
          </a:p>
          <a:p>
            <a:r>
              <a:rPr lang="ru-RU" sz="3600" b="1" dirty="0" smtClean="0">
                <a:solidFill>
                  <a:srgbClr val="006600"/>
                </a:solidFill>
                <a:latin typeface="Century Schoolbook" pitchFamily="18" charset="0"/>
              </a:rPr>
              <a:t> за </a:t>
            </a:r>
            <a:r>
              <a:rPr lang="ru-RU" sz="3600" b="1" dirty="0" smtClean="0">
                <a:solidFill>
                  <a:srgbClr val="006600"/>
                </a:solidFill>
                <a:latin typeface="Century Schoolbook" pitchFamily="18" charset="0"/>
              </a:rPr>
              <a:t>1</a:t>
            </a:r>
            <a:r>
              <a:rPr lang="en-US" sz="3600" b="1" dirty="0" smtClean="0">
                <a:solidFill>
                  <a:srgbClr val="006600"/>
                </a:solidFill>
                <a:latin typeface="Century Schoolbook" pitchFamily="18" charset="0"/>
              </a:rPr>
              <a:t>2</a:t>
            </a:r>
            <a:r>
              <a:rPr lang="ru-RU" sz="3600" b="1" dirty="0" smtClean="0">
                <a:solidFill>
                  <a:srgbClr val="006600"/>
                </a:solidFill>
                <a:latin typeface="Century Schoolbook" pitchFamily="18" charset="0"/>
              </a:rPr>
              <a:t> </a:t>
            </a:r>
            <a:r>
              <a:rPr lang="ru-RU" sz="3600" b="1" dirty="0">
                <a:solidFill>
                  <a:srgbClr val="006600"/>
                </a:solidFill>
                <a:latin typeface="Century Schoolbook" pitchFamily="18" charset="0"/>
              </a:rPr>
              <a:t>секунд часы сделают 9 ударов 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569991" y="2081742"/>
            <a:ext cx="7474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3300"/>
                </a:solidFill>
                <a:latin typeface="Century Schoolbook" pitchFamily="18" charset="0"/>
              </a:rPr>
              <a:t>4 с</a:t>
            </a:r>
            <a:endParaRPr lang="ru-RU" sz="2800" b="1" dirty="0">
              <a:solidFill>
                <a:srgbClr val="003300"/>
              </a:solidFill>
              <a:latin typeface="Century Schoolbook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26535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332656"/>
            <a:ext cx="360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  <a:latin typeface="Century Schoolbook" pitchFamily="18" charset="0"/>
              </a:rPr>
              <a:t>7</a:t>
            </a:r>
            <a:endParaRPr lang="ru-RU" sz="3600" b="1" i="1" dirty="0">
              <a:solidFill>
                <a:srgbClr val="002060"/>
              </a:solidFill>
              <a:latin typeface="Century Schoolbook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5786" y="214290"/>
            <a:ext cx="79928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3300"/>
                </a:solidFill>
                <a:latin typeface="Century Schoolbook" pitchFamily="18" charset="0"/>
              </a:rPr>
              <a:t>Какой из рисунков можно нарисовать одним росчерком, </a:t>
            </a:r>
            <a:r>
              <a:rPr lang="ru-RU" sz="2800" b="1" dirty="0" smtClean="0">
                <a:solidFill>
                  <a:srgbClr val="003300"/>
                </a:solidFill>
                <a:latin typeface="Century Schoolbook" pitchFamily="18" charset="0"/>
              </a:rPr>
              <a:t>не </a:t>
            </a:r>
            <a:r>
              <a:rPr lang="ru-RU" sz="2800" b="1" dirty="0">
                <a:solidFill>
                  <a:srgbClr val="003300"/>
                </a:solidFill>
                <a:latin typeface="Century Schoolbook" pitchFamily="18" charset="0"/>
              </a:rPr>
              <a:t>проводя по одной линии дважды 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85786" y="5643578"/>
            <a:ext cx="80648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8000"/>
                </a:solidFill>
                <a:latin typeface="Century Schoolbook" pitchFamily="18" charset="0"/>
              </a:rPr>
              <a:t>Ответ : </a:t>
            </a:r>
            <a:r>
              <a:rPr lang="ru-RU" sz="2800" b="1" dirty="0" smtClean="0">
                <a:solidFill>
                  <a:srgbClr val="008000"/>
                </a:solidFill>
                <a:latin typeface="Century Schoolbook" pitchFamily="18" charset="0"/>
              </a:rPr>
              <a:t>только первый </a:t>
            </a:r>
            <a:r>
              <a:rPr lang="ru-RU" sz="2800" b="1" dirty="0">
                <a:solidFill>
                  <a:srgbClr val="008000"/>
                </a:solidFill>
                <a:latin typeface="Century Schoolbook" pitchFamily="18" charset="0"/>
              </a:rPr>
              <a:t>рисунок.</a:t>
            </a:r>
          </a:p>
        </p:txBody>
      </p:sp>
      <p:sp>
        <p:nvSpPr>
          <p:cNvPr id="5" name="Овал 4"/>
          <p:cNvSpPr/>
          <p:nvPr/>
        </p:nvSpPr>
        <p:spPr>
          <a:xfrm>
            <a:off x="1928794" y="1714488"/>
            <a:ext cx="1357322" cy="1357322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единительная линия 8"/>
          <p:cNvCxnSpPr>
            <a:stCxn id="5" idx="2"/>
            <a:endCxn id="5" idx="6"/>
          </p:cNvCxnSpPr>
          <p:nvPr/>
        </p:nvCxnSpPr>
        <p:spPr>
          <a:xfrm rot="10800000" flipH="1">
            <a:off x="1928794" y="2393149"/>
            <a:ext cx="135732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0" name="Овал 9"/>
          <p:cNvSpPr/>
          <p:nvPr/>
        </p:nvSpPr>
        <p:spPr>
          <a:xfrm>
            <a:off x="5143504" y="1643050"/>
            <a:ext cx="1357322" cy="1357322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единительная линия 10"/>
          <p:cNvCxnSpPr>
            <a:stCxn id="10" idx="2"/>
            <a:endCxn id="10" idx="6"/>
          </p:cNvCxnSpPr>
          <p:nvPr/>
        </p:nvCxnSpPr>
        <p:spPr>
          <a:xfrm rot="10800000" flipH="1">
            <a:off x="5143504" y="2321711"/>
            <a:ext cx="135732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>
            <a:endCxn id="10" idx="4"/>
          </p:cNvCxnSpPr>
          <p:nvPr/>
        </p:nvCxnSpPr>
        <p:spPr>
          <a:xfrm rot="5400000">
            <a:off x="5482838" y="2625322"/>
            <a:ext cx="714377" cy="35722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3857620" y="2714620"/>
            <a:ext cx="1143008" cy="214314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3857620" y="3429000"/>
            <a:ext cx="1143008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3857620" y="4143380"/>
            <a:ext cx="1143008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1" name="Прямоугольник 20"/>
          <p:cNvSpPr/>
          <p:nvPr/>
        </p:nvSpPr>
        <p:spPr>
          <a:xfrm>
            <a:off x="6715140" y="2714620"/>
            <a:ext cx="1428760" cy="142876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2" name="Прямая соединительная линия 21"/>
          <p:cNvCxnSpPr>
            <a:endCxn id="21" idx="3"/>
          </p:cNvCxnSpPr>
          <p:nvPr/>
        </p:nvCxnSpPr>
        <p:spPr>
          <a:xfrm>
            <a:off x="6715140" y="3429000"/>
            <a:ext cx="142876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>
            <a:stCxn id="21" idx="2"/>
          </p:cNvCxnSpPr>
          <p:nvPr/>
        </p:nvCxnSpPr>
        <p:spPr>
          <a:xfrm rot="5400000" flipH="1">
            <a:off x="6715140" y="3429000"/>
            <a:ext cx="142876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8" name="Прямоугольник 27"/>
          <p:cNvSpPr/>
          <p:nvPr/>
        </p:nvSpPr>
        <p:spPr>
          <a:xfrm>
            <a:off x="1000100" y="3429000"/>
            <a:ext cx="1428760" cy="142876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 rot="5400000">
            <a:off x="1285852" y="3786190"/>
            <a:ext cx="71438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1643042" y="4143380"/>
            <a:ext cx="785818" cy="71438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rot="5400000">
            <a:off x="964381" y="4179099"/>
            <a:ext cx="714380" cy="642942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2643174" y="1785926"/>
            <a:ext cx="285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  <a:latin typeface="Century Schoolbook" pitchFamily="18" charset="0"/>
              </a:rPr>
              <a:t>1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5715008" y="1714488"/>
            <a:ext cx="285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  <a:latin typeface="Century Schoolbook" pitchFamily="18" charset="0"/>
              </a:rPr>
              <a:t>2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928794" y="3500438"/>
            <a:ext cx="285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  <a:latin typeface="Century Schoolbook" pitchFamily="18" charset="0"/>
              </a:rPr>
              <a:t>3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4572000" y="2786058"/>
            <a:ext cx="285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  <a:latin typeface="Century Schoolbook" pitchFamily="18" charset="0"/>
              </a:rPr>
              <a:t>4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7786710" y="2786058"/>
            <a:ext cx="285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  <a:latin typeface="Century Schoolbook" pitchFamily="18" charset="0"/>
              </a:rPr>
              <a:t>5</a:t>
            </a:r>
          </a:p>
        </p:txBody>
      </p:sp>
    </p:spTree>
    <p:extLst>
      <p:ext uri="{BB962C8B-B14F-4D97-AF65-F5344CB8AC3E}">
        <p14:creationId xmlns="" xmlns:p14="http://schemas.microsoft.com/office/powerpoint/2010/main" val="845242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332656"/>
            <a:ext cx="360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>
                <a:solidFill>
                  <a:srgbClr val="002060"/>
                </a:solidFill>
                <a:latin typeface="Century Schoolbook" pitchFamily="18" charset="0"/>
              </a:rPr>
              <a:t>8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69222" y="0"/>
            <a:ext cx="8674778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solidFill>
                  <a:srgbClr val="003300"/>
                </a:solidFill>
                <a:latin typeface="Century Schoolbook" pitchFamily="18" charset="0"/>
              </a:rPr>
              <a:t>Вставь вместо </a:t>
            </a:r>
            <a:r>
              <a:rPr lang="ru-RU" sz="5400" b="1" dirty="0">
                <a:solidFill>
                  <a:srgbClr val="C00000"/>
                </a:solidFill>
                <a:latin typeface="Century Schoolbook" pitchFamily="18" charset="0"/>
              </a:rPr>
              <a:t>*</a:t>
            </a:r>
            <a:r>
              <a:rPr lang="ru-RU" sz="4400" b="1" dirty="0">
                <a:solidFill>
                  <a:srgbClr val="003300"/>
                </a:solidFill>
                <a:latin typeface="Century Schoolbook" pitchFamily="18" charset="0"/>
              </a:rPr>
              <a:t> арифметические знаки, чтобы в результате получилось 1.</a:t>
            </a:r>
            <a:r>
              <a:rPr lang="ru-RU" sz="4400" dirty="0" smtClean="0"/>
              <a:t> </a:t>
            </a:r>
            <a:endParaRPr lang="ru-RU" sz="4400" dirty="0"/>
          </a:p>
        </p:txBody>
      </p:sp>
      <p:sp>
        <p:nvSpPr>
          <p:cNvPr id="6" name="TextBox 5"/>
          <p:cNvSpPr txBox="1"/>
          <p:nvPr/>
        </p:nvSpPr>
        <p:spPr>
          <a:xfrm>
            <a:off x="1071538" y="3143248"/>
            <a:ext cx="23762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solidFill>
                  <a:srgbClr val="008000"/>
                </a:solidFill>
                <a:latin typeface="Century Schoolbook" pitchFamily="18" charset="0"/>
              </a:rPr>
              <a:t>Ответ 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55403" y="3642569"/>
            <a:ext cx="799288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rgbClr val="003300"/>
                </a:solidFill>
                <a:latin typeface="Century Schoolbook" pitchFamily="18" charset="0"/>
              </a:rPr>
              <a:t>+    –     + </a:t>
            </a:r>
            <a:r>
              <a:rPr lang="ru-RU" sz="6600" b="1" dirty="0">
                <a:solidFill>
                  <a:srgbClr val="003300"/>
                </a:solidFill>
                <a:latin typeface="Century Schoolbook" pitchFamily="18" charset="0"/>
              </a:rPr>
              <a:t> </a:t>
            </a:r>
            <a:r>
              <a:rPr lang="ru-RU" sz="6600" b="1" dirty="0" smtClean="0">
                <a:solidFill>
                  <a:srgbClr val="003300"/>
                </a:solidFill>
                <a:latin typeface="Century Schoolbook" pitchFamily="18" charset="0"/>
              </a:rPr>
              <a:t>   </a:t>
            </a:r>
            <a:r>
              <a:rPr lang="ru-RU" sz="6600" b="1" dirty="0">
                <a:solidFill>
                  <a:srgbClr val="003300"/>
                </a:solidFill>
                <a:latin typeface="Century Schoolbook" pitchFamily="18" charset="0"/>
              </a:rPr>
              <a:t>– </a:t>
            </a:r>
            <a:r>
              <a:rPr lang="ru-RU" sz="6600" b="1" dirty="0" smtClean="0">
                <a:solidFill>
                  <a:srgbClr val="003300"/>
                </a:solidFill>
                <a:latin typeface="Century Schoolbook" pitchFamily="18" charset="0"/>
              </a:rPr>
              <a:t>    </a:t>
            </a:r>
            <a:r>
              <a:rPr lang="ru-RU" sz="6600" b="1" dirty="0">
                <a:solidFill>
                  <a:srgbClr val="003300"/>
                </a:solidFill>
                <a:latin typeface="Century Schoolbook" pitchFamily="18" charset="0"/>
              </a:rPr>
              <a:t>= </a:t>
            </a:r>
          </a:p>
        </p:txBody>
      </p:sp>
      <p:pic>
        <p:nvPicPr>
          <p:cNvPr id="8" name="Picture 15" descr="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18" y="3664749"/>
            <a:ext cx="1268499" cy="1226826"/>
          </a:xfrm>
          <a:prstGeom prst="rect">
            <a:avLst/>
          </a:prstGeom>
          <a:noFill/>
        </p:spPr>
      </p:pic>
      <p:pic>
        <p:nvPicPr>
          <p:cNvPr id="10" name="Picture 16" descr="4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36154" y="3642569"/>
            <a:ext cx="1382620" cy="1174775"/>
          </a:xfrm>
          <a:prstGeom prst="rect">
            <a:avLst/>
          </a:prstGeom>
          <a:noFill/>
        </p:spPr>
      </p:pic>
      <p:pic>
        <p:nvPicPr>
          <p:cNvPr id="11" name="Picture 17" descr="5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87824" y="3567828"/>
            <a:ext cx="1428555" cy="1324255"/>
          </a:xfrm>
          <a:prstGeom prst="rect">
            <a:avLst/>
          </a:prstGeom>
          <a:noFill/>
        </p:spPr>
      </p:pic>
      <p:pic>
        <p:nvPicPr>
          <p:cNvPr id="12" name="Picture 18" descr="6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3571876"/>
            <a:ext cx="1455351" cy="1178396"/>
          </a:xfrm>
          <a:prstGeom prst="rect">
            <a:avLst/>
          </a:prstGeom>
          <a:noFill/>
        </p:spPr>
      </p:pic>
      <p:pic>
        <p:nvPicPr>
          <p:cNvPr id="13" name="Picture 19" descr="7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00192" y="3803290"/>
            <a:ext cx="1242616" cy="1088285"/>
          </a:xfrm>
          <a:prstGeom prst="rect">
            <a:avLst/>
          </a:prstGeom>
          <a:noFill/>
        </p:spPr>
      </p:pic>
      <p:pic>
        <p:nvPicPr>
          <p:cNvPr id="14" name="Picture 20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028384" y="3815044"/>
            <a:ext cx="1350814" cy="1077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339480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2242</TotalTime>
  <Words>1406</Words>
  <Application>Microsoft Office PowerPoint</Application>
  <PresentationFormat>Экран (4:3)</PresentationFormat>
  <Paragraphs>252</Paragraphs>
  <Slides>33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90</cp:revision>
  <dcterms:modified xsi:type="dcterms:W3CDTF">2012-02-03T17:11:49Z</dcterms:modified>
</cp:coreProperties>
</file>