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2" r:id="rId6"/>
    <p:sldId id="263" r:id="rId7"/>
    <p:sldId id="265" r:id="rId8"/>
    <p:sldId id="268" r:id="rId9"/>
    <p:sldId id="269" r:id="rId10"/>
    <p:sldId id="270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  <a:srgbClr val="A50021"/>
    <a:srgbClr val="FFCC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19" autoAdjust="0"/>
    <p:restoredTop sz="95795" autoAdjust="0"/>
  </p:normalViewPr>
  <p:slideViewPr>
    <p:cSldViewPr>
      <p:cViewPr varScale="1">
        <p:scale>
          <a:sx n="101" d="100"/>
          <a:sy n="101" d="100"/>
        </p:scale>
        <p:origin x="-2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D0BCD3-8001-4C7D-AD2A-AD345F95B80D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C31638-C526-4771-849A-645330D94FC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31638-C526-4771-849A-645330D94FC0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31638-C526-4771-849A-645330D94FC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31638-C526-4771-849A-645330D94FC0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31638-C526-4771-849A-645330D94FC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C31638-C526-4771-849A-645330D94FC0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BFD2070-A4E4-4CCD-BFAC-8447E18849C7}" type="datetimeFigureOut">
              <a:rPr lang="ru-RU" smtClean="0"/>
              <a:pPr/>
              <a:t>16.09.2008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3CFF809-D519-49BC-A0F2-A32D6BA7613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%20&#1089;&#1083;&#1091;&#1096;&#1072;&#1090;&#1077;&#1083;&#1077;&#1081;\&#1040;&#1092;&#1086;&#1085;&#1080;&#1085;&#1072;\&#1072;&#1087;&#1083;&#1086;&#1076;&#1080;&#1089;&#1084;&#1077;&#1085;&#1090;&#1099;1.wav" TargetMode="Externa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%20&#1089;&#1083;&#1091;&#1096;&#1072;&#1090;&#1077;&#1083;&#1077;&#1081;\&#1040;&#1092;&#1086;&#1085;&#1080;&#1085;&#1072;\&#1072;&#1087;-2%20-%20&#1082;&#1086;&#1087;&#1080;&#1103;.wav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4000">
              <a:srgbClr val="FBEAC7">
                <a:alpha val="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857232"/>
            <a:ext cx="6172200" cy="2214578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C00000"/>
                </a:solidFill>
              </a:rPr>
              <a:t>Занимательная</a:t>
            </a:r>
            <a:r>
              <a:rPr lang="ru-RU" sz="4800" dirty="0" smtClean="0">
                <a:solidFill>
                  <a:srgbClr val="C00000"/>
                </a:solidFill>
              </a:rPr>
              <a:t> </a:t>
            </a:r>
            <a:r>
              <a:rPr lang="ru-RU" sz="5400" dirty="0" smtClean="0">
                <a:solidFill>
                  <a:srgbClr val="C00000"/>
                </a:solidFill>
              </a:rPr>
              <a:t>геометрия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5072074"/>
            <a:ext cx="3886200" cy="1371600"/>
          </a:xfrm>
        </p:spPr>
        <p:txBody>
          <a:bodyPr>
            <a:normAutofit fontScale="70000" lnSpcReduction="20000"/>
          </a:bodyPr>
          <a:lstStyle/>
          <a:p>
            <a:r>
              <a:rPr lang="ru-RU" sz="3100" dirty="0" err="1" smtClean="0">
                <a:solidFill>
                  <a:schemeClr val="bg2">
                    <a:lumMod val="10000"/>
                  </a:schemeClr>
                </a:solidFill>
              </a:rPr>
              <a:t>Афонина</a:t>
            </a:r>
            <a:r>
              <a:rPr lang="ru-RU" sz="3100" dirty="0" smtClean="0">
                <a:solidFill>
                  <a:schemeClr val="bg2">
                    <a:lumMod val="10000"/>
                  </a:schemeClr>
                </a:solidFill>
              </a:rPr>
              <a:t> С. А</a:t>
            </a:r>
          </a:p>
          <a:p>
            <a:pPr algn="l"/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Учитель начальной школы</a:t>
            </a:r>
          </a:p>
          <a:p>
            <a:r>
              <a:rPr lang="ru-RU" sz="2900" dirty="0" smtClean="0">
                <a:solidFill>
                  <a:schemeClr val="bg2">
                    <a:lumMod val="10000"/>
                  </a:schemeClr>
                </a:solidFill>
              </a:rPr>
              <a:t>Г О У средней школы № 62</a:t>
            </a:r>
          </a:p>
          <a:p>
            <a:r>
              <a:rPr lang="ru-RU" sz="3400" dirty="0" smtClean="0">
                <a:solidFill>
                  <a:schemeClr val="bg2">
                    <a:lumMod val="10000"/>
                  </a:schemeClr>
                </a:solidFill>
              </a:rPr>
              <a:t>Выборгского</a:t>
            </a:r>
            <a:r>
              <a:rPr lang="ru-RU" sz="2300" dirty="0" smtClean="0">
                <a:solidFill>
                  <a:schemeClr val="bg2">
                    <a:lumMod val="10000"/>
                  </a:schemeClr>
                </a:solidFill>
              </a:rPr>
              <a:t> района</a:t>
            </a:r>
          </a:p>
        </p:txBody>
      </p:sp>
      <p:sp>
        <p:nvSpPr>
          <p:cNvPr id="4" name="Блок-схема: извлечение 3"/>
          <p:cNvSpPr/>
          <p:nvPr/>
        </p:nvSpPr>
        <p:spPr>
          <a:xfrm>
            <a:off x="7429520" y="2143116"/>
            <a:ext cx="857256" cy="2500330"/>
          </a:xfrm>
          <a:prstGeom prst="flowChartExtra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noFill/>
          </a:ln>
          <a:effectLst>
            <a:glow rad="63500">
              <a:schemeClr val="accent3">
                <a:satMod val="175000"/>
                <a:alpha val="40000"/>
              </a:schemeClr>
            </a:glow>
            <a:reflection blurRad="6350" stA="50000" endA="275" endPos="40000" dist="101600" dir="5400000" sy="-100000" algn="bl" rotWithShape="0"/>
          </a:effectLst>
          <a:scene3d>
            <a:camera prst="perspectiveLef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solidFill>
                  <a:srgbClr val="C00000"/>
                </a:solidFill>
              </a:rPr>
              <a:t>Умница!</a:t>
            </a:r>
            <a:endParaRPr lang="ru-RU" sz="6600" b="1" i="1" dirty="0">
              <a:solidFill>
                <a:srgbClr val="C00000"/>
              </a:solidFill>
            </a:endParaRPr>
          </a:p>
        </p:txBody>
      </p:sp>
      <p:pic>
        <p:nvPicPr>
          <p:cNvPr id="10" name="Содержимое 9" descr="смайл.gif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1357290" y="1638470"/>
            <a:ext cx="5500726" cy="3862231"/>
          </a:xfrm>
        </p:spPr>
      </p:pic>
      <p:sp>
        <p:nvSpPr>
          <p:cNvPr id="11" name="Управляющая кнопка: возврат 10">
            <a:hlinkClick r:id="" action="ppaction://hlinkshowjump?jump=lastslideviewed" highlightClick="1"/>
          </p:cNvPr>
          <p:cNvSpPr/>
          <p:nvPr/>
        </p:nvSpPr>
        <p:spPr>
          <a:xfrm>
            <a:off x="4286248" y="6000768"/>
            <a:ext cx="1357322" cy="85723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аплодисменты1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600"/>
                            </p:stCondLst>
                            <p:childTnLst>
                              <p:par>
                                <p:cTn id="12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3" dur="1754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chemeClr val="accent3"/>
                </a:solidFill>
              </a:rPr>
              <a:t>Подумай</a:t>
            </a:r>
            <a:r>
              <a:rPr lang="ru-RU" sz="5400" dirty="0" smtClean="0">
                <a:solidFill>
                  <a:schemeClr val="accent3"/>
                </a:solidFill>
              </a:rPr>
              <a:t> </a:t>
            </a:r>
            <a:r>
              <a:rPr lang="ru-RU" sz="5400" b="1" dirty="0" smtClean="0">
                <a:solidFill>
                  <a:schemeClr val="accent3"/>
                </a:solidFill>
              </a:rPr>
              <a:t>ещё</a:t>
            </a:r>
            <a:r>
              <a:rPr lang="ru-RU" sz="5400" dirty="0" smtClean="0">
                <a:solidFill>
                  <a:schemeClr val="accent3"/>
                </a:solidFill>
              </a:rPr>
              <a:t>!</a:t>
            </a:r>
            <a:endParaRPr lang="ru-RU" sz="5400" dirty="0">
              <a:solidFill>
                <a:schemeClr val="accent3"/>
              </a:solidFill>
            </a:endParaRPr>
          </a:p>
        </p:txBody>
      </p:sp>
      <p:pic>
        <p:nvPicPr>
          <p:cNvPr id="4" name="Содержимое 3" descr="смайлик 2.gif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2714612" y="1555953"/>
            <a:ext cx="3929090" cy="3821444"/>
          </a:xfrm>
        </p:spPr>
      </p:pic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4643438" y="5715016"/>
            <a:ext cx="571504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2857496"/>
            <a:ext cx="185178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ДА</a:t>
            </a:r>
            <a:endParaRPr lang="ru-RU" sz="88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3857620" y="5572140"/>
            <a:ext cx="428628" cy="357190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D:\ОСНОВНАЯ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57818" y="1428736"/>
            <a:ext cx="2071702" cy="3033718"/>
          </a:xfrm>
          <a:prstGeom prst="rect">
            <a:avLst/>
          </a:prstGeom>
          <a:noFill/>
        </p:spPr>
      </p:pic>
      <p:pic>
        <p:nvPicPr>
          <p:cNvPr id="11" name="Picture 4" descr="D:\ОСНОВНАЯ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2285992"/>
            <a:ext cx="2071702" cy="3033718"/>
          </a:xfrm>
          <a:prstGeom prst="rect">
            <a:avLst/>
          </a:prstGeom>
          <a:noFill/>
        </p:spPr>
      </p:pic>
      <p:pic>
        <p:nvPicPr>
          <p:cNvPr id="12" name="Picture 4" descr="D:\ОСНОВНАЯ\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209349">
            <a:off x="6215074" y="1000108"/>
            <a:ext cx="2071702" cy="3033718"/>
          </a:xfrm>
          <a:prstGeom prst="rect">
            <a:avLst/>
          </a:prstGeom>
          <a:noFill/>
        </p:spPr>
      </p:pic>
      <p:pic>
        <p:nvPicPr>
          <p:cNvPr id="13" name="ап-2 - копия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50796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gradFill flip="none" rotWithShape="1">
          <a:gsLst>
            <a:gs pos="0">
              <a:srgbClr val="FBEAC7">
                <a:alpha val="76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43174" y="2857496"/>
            <a:ext cx="2467342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НЕТ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3786182" y="5643578"/>
            <a:ext cx="285752" cy="428628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>
                <a:alpha val="37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До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встречи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на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уроках</a:t>
            </a:r>
            <a:r>
              <a:rPr lang="ru-RU" sz="3600" dirty="0" smtClean="0">
                <a:solidFill>
                  <a:srgbClr val="C00000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геометрии</a:t>
            </a:r>
            <a:r>
              <a:rPr lang="ru-RU" sz="3600" dirty="0" smtClean="0">
                <a:solidFill>
                  <a:srgbClr val="C00000"/>
                </a:solidFill>
              </a:rPr>
              <a:t>.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36575" indent="-273050"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П</a:t>
            </a:r>
          </a:p>
          <a:p>
            <a:pPr marL="536575" indent="-273050"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О</a:t>
            </a:r>
          </a:p>
          <a:p>
            <a:pPr marL="536575" indent="-273050"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К</a:t>
            </a:r>
          </a:p>
          <a:p>
            <a:pPr marL="536575" indent="-273050">
              <a:buNone/>
            </a:pPr>
            <a:r>
              <a:rPr lang="ru-RU" sz="6600" dirty="0" smtClean="0">
                <a:solidFill>
                  <a:srgbClr val="C00000"/>
                </a:solidFill>
              </a:rPr>
              <a:t>А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D:\ОСНОВНАЯ\CAT3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2428868"/>
            <a:ext cx="4143404" cy="36433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1143000"/>
          </a:xfrm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СОДЕРЖАНИЕ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785786" y="1500174"/>
            <a:ext cx="6853262" cy="4873752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1</a:t>
            </a: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r>
              <a:rPr lang="ru-RU" sz="3200" dirty="0" smtClean="0"/>
              <a:t> Обозначение точки.</a:t>
            </a:r>
          </a:p>
          <a:p>
            <a:pPr algn="ctr">
              <a:buNone/>
            </a:pPr>
            <a:endParaRPr lang="ru-RU" sz="32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2. </a:t>
            </a:r>
            <a:r>
              <a:rPr lang="ru-RU" sz="3200" dirty="0" smtClean="0"/>
              <a:t>Прямая линия.</a:t>
            </a:r>
          </a:p>
          <a:p>
            <a:pPr algn="ctr">
              <a:buNone/>
            </a:pPr>
            <a:endParaRPr lang="ru-RU" sz="3200" dirty="0" smtClean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algn="ctr">
              <a:buNone/>
            </a:pP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	</a:t>
            </a:r>
            <a:r>
              <a:rPr lang="ru-RU" sz="3200" dirty="0" smtClean="0">
                <a:solidFill>
                  <a:srgbClr val="C00000"/>
                </a:solidFill>
              </a:rPr>
              <a:t>3 </a:t>
            </a:r>
            <a:r>
              <a:rPr lang="ru-RU" sz="32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r>
              <a:rPr lang="ru-RU" sz="3200" dirty="0" smtClean="0"/>
              <a:t>Введение правила.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dirty="0" smtClean="0">
                <a:solidFill>
                  <a:srgbClr val="C00000"/>
                </a:solidFill>
              </a:rPr>
              <a:t>4.</a:t>
            </a:r>
            <a:r>
              <a:rPr lang="ru-RU" sz="3200" dirty="0" smtClean="0"/>
              <a:t>Закрепление правила.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6643702" y="2928934"/>
            <a:ext cx="500066" cy="2928958"/>
          </a:xfrm>
          <a:prstGeom prst="triangle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10800000" scaled="1"/>
            <a:tileRect/>
          </a:gra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20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0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8" dur="2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>
                <a:alpha val="20000"/>
              </a:srgbClr>
            </a:gs>
            <a:gs pos="17999">
              <a:srgbClr val="FEE7F2"/>
            </a:gs>
            <a:gs pos="80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7467600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C00000"/>
                </a:solidFill>
              </a:rPr>
              <a:t>Точка.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571472" y="1643050"/>
            <a:ext cx="7500990" cy="3786214"/>
          </a:xfrm>
          <a:ln>
            <a:noFill/>
          </a:ln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pPr lvl="8"/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r>
              <a:rPr lang="ru-RU" sz="5400" dirty="0" smtClean="0"/>
              <a:t>		</a:t>
            </a:r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К</a:t>
            </a:r>
          </a:p>
          <a:p>
            <a:endParaRPr lang="ru-RU" sz="2000" dirty="0" smtClean="0"/>
          </a:p>
          <a:p>
            <a:endParaRPr lang="ru-RU" sz="2800" dirty="0" smtClean="0"/>
          </a:p>
          <a:p>
            <a:endParaRPr lang="ru-RU" dirty="0" smtClean="0"/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Точка </a:t>
            </a:r>
            <a:r>
              <a:rPr lang="ru-RU" sz="3600" dirty="0" smtClean="0">
                <a:solidFill>
                  <a:schemeClr val="accent3"/>
                </a:solidFill>
              </a:rPr>
              <a:t>обозначается</a:t>
            </a: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большими </a:t>
            </a:r>
          </a:p>
          <a:p>
            <a:pPr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латинскими буквами.</a:t>
            </a:r>
          </a:p>
          <a:p>
            <a:endParaRPr lang="ru-RU" i="1" dirty="0" smtClean="0"/>
          </a:p>
          <a:p>
            <a:endParaRPr lang="ru-RU" i="1" dirty="0"/>
          </a:p>
        </p:txBody>
      </p:sp>
      <p:sp>
        <p:nvSpPr>
          <p:cNvPr id="9" name="Блок-схема: узел 8"/>
          <p:cNvSpPr/>
          <p:nvPr/>
        </p:nvSpPr>
        <p:spPr>
          <a:xfrm>
            <a:off x="5357818" y="3071810"/>
            <a:ext cx="142876" cy="142876"/>
          </a:xfrm>
          <a:prstGeom prst="flowChartConnector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4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500034" y="357166"/>
            <a:ext cx="8001056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Найди прямую линию.</a:t>
            </a:r>
            <a:endParaRPr lang="ru-RU" sz="4800" b="1" dirty="0">
              <a:solidFill>
                <a:srgbClr val="C00000"/>
              </a:solidFill>
            </a:endParaRPr>
          </a:p>
        </p:txBody>
      </p:sp>
      <p:cxnSp>
        <p:nvCxnSpPr>
          <p:cNvPr id="12" name="Прямая соединительная линия 11">
            <a:hlinkClick r:id="rId3" action="ppaction://hlinksldjump"/>
          </p:cNvPr>
          <p:cNvCxnSpPr/>
          <p:nvPr/>
        </p:nvCxnSpPr>
        <p:spPr>
          <a:xfrm rot="5400000">
            <a:off x="3188483" y="4026699"/>
            <a:ext cx="2847996" cy="795342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>
            <a:hlinkClick r:id="rId4" action="ppaction://hlinksldjump"/>
          </p:cNvPr>
          <p:cNvCxnSpPr/>
          <p:nvPr/>
        </p:nvCxnSpPr>
        <p:spPr>
          <a:xfrm rot="16200000" flipH="1">
            <a:off x="5786446" y="3286124"/>
            <a:ext cx="2571768" cy="1143008"/>
          </a:xfrm>
          <a:prstGeom prst="bentConnector3">
            <a:avLst>
              <a:gd name="adj1" fmla="val 50000"/>
            </a:avLst>
          </a:prstGeom>
          <a:ln w="381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Скругленная соединительная линия 26">
            <a:hlinkClick r:id="rId4" action="ppaction://hlinksldjump"/>
          </p:cNvPr>
          <p:cNvCxnSpPr/>
          <p:nvPr/>
        </p:nvCxnSpPr>
        <p:spPr>
          <a:xfrm flipV="1">
            <a:off x="1285852" y="2428868"/>
            <a:ext cx="3071834" cy="857256"/>
          </a:xfrm>
          <a:prstGeom prst="curvedConnector3">
            <a:avLst>
              <a:gd name="adj1" fmla="val 49520"/>
            </a:avLst>
          </a:prstGeom>
          <a:ln w="7620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Равнобедренный треугольник 28">
            <a:hlinkClick r:id="rId4" action="ppaction://hlinksldjump"/>
          </p:cNvPr>
          <p:cNvSpPr/>
          <p:nvPr/>
        </p:nvSpPr>
        <p:spPr>
          <a:xfrm>
            <a:off x="1571604" y="4429132"/>
            <a:ext cx="642942" cy="1785950"/>
          </a:xfrm>
          <a:prstGeom prst="triangle">
            <a:avLst/>
          </a:prstGeom>
          <a:gradFill flip="none" rotWithShape="1">
            <a:gsLst>
              <a:gs pos="0">
                <a:srgbClr val="C00000">
                  <a:shade val="30000"/>
                  <a:satMod val="115000"/>
                </a:srgbClr>
              </a:gs>
              <a:gs pos="50000">
                <a:srgbClr val="C00000">
                  <a:shade val="67500"/>
                  <a:satMod val="115000"/>
                </a:srgbClr>
              </a:gs>
              <a:gs pos="100000">
                <a:srgbClr val="C00000">
                  <a:shade val="100000"/>
                  <a:satMod val="115000"/>
                </a:srgbClr>
              </a:gs>
            </a:gsLst>
            <a:lin ang="16200000" scaled="1"/>
            <a:tileRect/>
          </a:gradFill>
          <a:ln>
            <a:noFill/>
          </a:ln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76000">
              <a:srgbClr val="FBEAC7">
                <a:alpha val="60000"/>
              </a:srgbClr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285728"/>
            <a:ext cx="7500990" cy="150019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8000" dirty="0" smtClean="0"/>
              <a:t>   </a:t>
            </a:r>
            <a:r>
              <a:rPr lang="ru-RU" sz="10700" dirty="0" smtClean="0">
                <a:solidFill>
                  <a:schemeClr val="bg2">
                    <a:lumMod val="10000"/>
                  </a:schemeClr>
                </a:solidFill>
              </a:rPr>
              <a:t>? </a:t>
            </a:r>
            <a:r>
              <a:rPr lang="ru-RU" sz="5300" dirty="0" smtClean="0">
                <a:solidFill>
                  <a:schemeClr val="tx1"/>
                </a:solidFill>
              </a:rPr>
              <a:t>Подумай!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642910" y="2214554"/>
            <a:ext cx="7429552" cy="404508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Сколько прямых линий можно провести через две точки ?</a:t>
            </a:r>
          </a:p>
          <a:p>
            <a:pPr algn="just">
              <a:buNone/>
            </a:pPr>
            <a:endParaRPr lang="ru-RU" sz="32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						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	</a:t>
            </a:r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</a:p>
          <a:p>
            <a:pPr algn="just">
              <a:buNone/>
            </a:pPr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							  </a:t>
            </a:r>
            <a:r>
              <a:rPr lang="ru-RU" sz="5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2285984" y="5000636"/>
            <a:ext cx="214314" cy="21431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узел 8"/>
          <p:cNvSpPr/>
          <p:nvPr/>
        </p:nvSpPr>
        <p:spPr>
          <a:xfrm flipH="1" flipV="1">
            <a:off x="6000760" y="5429264"/>
            <a:ext cx="214314" cy="21431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6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6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642966"/>
            <a:ext cx="7467600" cy="2357454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3"/>
                </a:solidFill>
              </a:rPr>
              <a:t/>
            </a:r>
            <a:br>
              <a:rPr lang="ru-RU" sz="2800" dirty="0" smtClean="0">
                <a:solidFill>
                  <a:schemeClr val="accent3"/>
                </a:solidFill>
              </a:rPr>
            </a:br>
            <a:r>
              <a:rPr lang="ru-RU" sz="2800" dirty="0" smtClean="0">
                <a:solidFill>
                  <a:schemeClr val="accent3"/>
                </a:solidFill>
              </a:rPr>
              <a:t/>
            </a:r>
            <a:br>
              <a:rPr lang="ru-RU" sz="2800" dirty="0" smtClean="0">
                <a:solidFill>
                  <a:schemeClr val="accent3"/>
                </a:solidFill>
              </a:rPr>
            </a:br>
            <a:r>
              <a:rPr lang="ru-RU" sz="2800" dirty="0" smtClean="0">
                <a:solidFill>
                  <a:schemeClr val="accent3"/>
                </a:solidFill>
              </a:rPr>
              <a:t/>
            </a:r>
            <a:br>
              <a:rPr lang="ru-RU" sz="2800" dirty="0" smtClean="0">
                <a:solidFill>
                  <a:schemeClr val="accent3"/>
                </a:solidFill>
              </a:rPr>
            </a:br>
            <a:r>
              <a:rPr lang="ru-RU" sz="2800" dirty="0" smtClean="0">
                <a:solidFill>
                  <a:schemeClr val="accent3"/>
                </a:solidFill>
              </a:rPr>
              <a:t/>
            </a:r>
            <a:br>
              <a:rPr lang="ru-RU" sz="2800" dirty="0" smtClean="0">
                <a:solidFill>
                  <a:schemeClr val="accent3"/>
                </a:solidFill>
              </a:rPr>
            </a:br>
            <a:r>
              <a:rPr lang="ru-RU" sz="3200" dirty="0" smtClean="0">
                <a:solidFill>
                  <a:schemeClr val="accent3"/>
                </a:solidFill>
              </a:rPr>
              <a:t/>
            </a:r>
            <a:br>
              <a:rPr lang="ru-RU" sz="3200" dirty="0" smtClean="0">
                <a:solidFill>
                  <a:schemeClr val="accent3"/>
                </a:solidFill>
              </a:rPr>
            </a:br>
            <a:r>
              <a:rPr lang="ru-RU" sz="3200" dirty="0" smtClean="0">
                <a:solidFill>
                  <a:schemeClr val="tx1"/>
                </a:solidFill>
              </a:rPr>
              <a:t>Через </a:t>
            </a:r>
            <a:r>
              <a:rPr lang="ru-RU" sz="4000" b="1" i="1" dirty="0" smtClean="0">
                <a:solidFill>
                  <a:srgbClr val="C00000"/>
                </a:solidFill>
              </a:rPr>
              <a:t>две точки </a:t>
            </a:r>
            <a:r>
              <a:rPr lang="ru-RU" sz="3200" dirty="0" smtClean="0">
                <a:solidFill>
                  <a:schemeClr val="tx1"/>
                </a:solidFill>
              </a:rPr>
              <a:t>можно провести только </a:t>
            </a:r>
            <a:r>
              <a:rPr lang="ru-RU" sz="4000" b="1" i="1" dirty="0" smtClean="0">
                <a:solidFill>
                  <a:srgbClr val="C00000"/>
                </a:solidFill>
              </a:rPr>
              <a:t>одну </a:t>
            </a:r>
            <a:r>
              <a:rPr lang="ru-RU" sz="3600" b="1" i="1" dirty="0" smtClean="0">
                <a:solidFill>
                  <a:srgbClr val="C00000"/>
                </a:solidFill>
              </a:rPr>
              <a:t>прямую</a:t>
            </a:r>
            <a:r>
              <a:rPr lang="ru-RU" sz="3200" b="1" i="1" dirty="0" smtClean="0">
                <a:solidFill>
                  <a:srgbClr val="C00000"/>
                </a:solidFill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</a:rPr>
              <a:t>линию</a:t>
            </a:r>
            <a:r>
              <a:rPr lang="ru-RU" sz="3200" b="1" i="1" dirty="0" smtClean="0">
                <a:solidFill>
                  <a:schemeClr val="tx1"/>
                </a:solidFill>
              </a:rPr>
              <a:t>.</a:t>
            </a:r>
            <a:r>
              <a:rPr lang="ru-RU" dirty="0" smtClean="0">
                <a:solidFill>
                  <a:schemeClr val="accent3"/>
                </a:solidFill>
              </a:rPr>
              <a:t/>
            </a:r>
            <a:br>
              <a:rPr lang="ru-RU" dirty="0" smtClean="0">
                <a:solidFill>
                  <a:schemeClr val="accent3"/>
                </a:solidFill>
              </a:rPr>
            </a:br>
            <a:endParaRPr lang="ru-RU" dirty="0">
              <a:solidFill>
                <a:schemeClr val="accent3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285860"/>
            <a:ext cx="7467600" cy="637395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sz="36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3248" y="2967335"/>
            <a:ext cx="626017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/>
                <a:solidFill>
                  <a:srgbClr val="C0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Запомни</a:t>
            </a:r>
            <a:r>
              <a:rPr lang="ru-RU" sz="8800" b="1" cap="all" spc="0" dirty="0" smtClean="0">
                <a:ln/>
                <a:solidFill>
                  <a:schemeClr val="accent3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!</a:t>
            </a:r>
            <a:endParaRPr lang="ru-RU" sz="8800" b="1" cap="all" spc="0" dirty="0">
              <a:ln/>
              <a:solidFill>
                <a:schemeClr val="accent3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Управляющая кнопка: возврат 4">
            <a:hlinkClick r:id="" action="ppaction://hlinkshowjump?jump=lastslideviewed" highlightClick="1"/>
          </p:cNvPr>
          <p:cNvSpPr/>
          <p:nvPr/>
        </p:nvSpPr>
        <p:spPr>
          <a:xfrm>
            <a:off x="3857620" y="5500702"/>
            <a:ext cx="714380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000100" y="1571612"/>
            <a:ext cx="7467600" cy="4873752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                                                             </a:t>
            </a:r>
            <a:r>
              <a:rPr lang="ru-RU" sz="4000" dirty="0" smtClean="0"/>
              <a:t>Р</a:t>
            </a:r>
            <a:r>
              <a:rPr lang="ru-RU" sz="2800" dirty="0" smtClean="0"/>
              <a:t>  </a:t>
            </a:r>
            <a:r>
              <a:rPr lang="ru-RU" dirty="0" smtClean="0"/>
              <a:t>    </a:t>
            </a:r>
            <a:endParaRPr lang="ru-RU" sz="3200" dirty="0" smtClean="0"/>
          </a:p>
          <a:p>
            <a:pPr lvl="1"/>
            <a:endParaRPr lang="ru-RU" dirty="0" smtClean="0"/>
          </a:p>
          <a:p>
            <a:pPr>
              <a:buNone/>
            </a:pPr>
            <a:r>
              <a:rPr lang="ru-RU" dirty="0" smtClean="0"/>
              <a:t>						</a:t>
            </a:r>
            <a:endParaRPr lang="ru-RU" sz="5400" dirty="0" smtClean="0"/>
          </a:p>
          <a:p>
            <a:pPr>
              <a:buNone/>
            </a:pPr>
            <a:r>
              <a:rPr lang="ru-RU" dirty="0" smtClean="0"/>
              <a:t>							</a:t>
            </a:r>
            <a:endParaRPr lang="ru-RU" sz="40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>
            <a:off x="1857356" y="2500306"/>
            <a:ext cx="5857916" cy="1214446"/>
          </a:xfrm>
          <a:prstGeom prst="line">
            <a:avLst/>
          </a:prstGeom>
          <a:ln w="76200"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10800000">
            <a:off x="1000100" y="2786058"/>
            <a:ext cx="6858048" cy="500066"/>
          </a:xfrm>
          <a:prstGeom prst="lin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2428860" y="2214554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1500166" y="4286256"/>
            <a:ext cx="128588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rgbClr val="C00000"/>
                </a:solidFill>
                <a:hlinkClick r:id="rId3" action="ppaction://hlinksldjump"/>
              </a:rPr>
              <a:t>Да</a:t>
            </a:r>
            <a:endParaRPr lang="ru-RU" sz="5400" b="1" dirty="0" smtClean="0">
              <a:ln/>
              <a:solidFill>
                <a:srgbClr val="C00000"/>
              </a:solidFill>
            </a:endParaRP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3500430" y="4643446"/>
            <a:ext cx="414408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/>
                <a:solidFill>
                  <a:schemeClr val="accent3"/>
                </a:solidFill>
              </a:rPr>
              <a:t>             </a:t>
            </a:r>
            <a:r>
              <a:rPr lang="ru-RU" sz="5400" b="1" dirty="0" smtClean="0">
                <a:ln/>
                <a:solidFill>
                  <a:schemeClr val="accent3"/>
                </a:solidFill>
                <a:hlinkClick r:id="rId4" action="ppaction://hlinksldjump"/>
              </a:rPr>
              <a:t>Нет</a:t>
            </a:r>
            <a:endParaRPr lang="ru-RU" sz="5400" b="1" dirty="0" smtClean="0">
              <a:ln/>
              <a:solidFill>
                <a:schemeClr val="accent3"/>
              </a:solidFill>
            </a:endParaRPr>
          </a:p>
          <a:p>
            <a:pPr algn="ctr"/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49" name="Овал 48"/>
          <p:cNvSpPr/>
          <p:nvPr/>
        </p:nvSpPr>
        <p:spPr>
          <a:xfrm>
            <a:off x="2786050" y="2643182"/>
            <a:ext cx="357190" cy="4286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50" name="Овал 49"/>
          <p:cNvSpPr/>
          <p:nvPr/>
        </p:nvSpPr>
        <p:spPr>
          <a:xfrm>
            <a:off x="6215074" y="3071810"/>
            <a:ext cx="357190" cy="42862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57150">
            <a:solidFill>
              <a:schemeClr val="accent3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/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Правильно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проведены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прямые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</a:rPr>
              <a:t>линии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через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dirty="0" smtClean="0">
                <a:solidFill>
                  <a:schemeClr val="accent3"/>
                </a:solidFill>
              </a:rPr>
              <a:t> </a:t>
            </a:r>
            <a:r>
              <a:rPr lang="ru-RU" sz="3600" b="1" dirty="0" smtClean="0">
                <a:solidFill>
                  <a:srgbClr val="C00000"/>
                </a:solidFill>
              </a:rPr>
              <a:t>две</a:t>
            </a:r>
            <a:r>
              <a:rPr lang="ru-RU" sz="3200" dirty="0" smtClean="0">
                <a:solidFill>
                  <a:schemeClr val="accent3"/>
                </a:solidFill>
              </a:rPr>
              <a:t>  </a:t>
            </a:r>
            <a:r>
              <a:rPr lang="ru-RU" sz="3200" b="1" dirty="0" smtClean="0">
                <a:solidFill>
                  <a:srgbClr val="C00000"/>
                </a:solidFill>
              </a:rPr>
              <a:t>точки</a:t>
            </a:r>
            <a:r>
              <a:rPr lang="ru-RU" sz="32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?</a:t>
            </a:r>
            <a:endParaRPr lang="ru-RU" sz="32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4" name="Управляющая кнопка: домой 13">
            <a:hlinkClick r:id="" action="ppaction://hlinkshowjump?jump=firstslide" highlightClick="1"/>
          </p:cNvPr>
          <p:cNvSpPr/>
          <p:nvPr/>
        </p:nvSpPr>
        <p:spPr>
          <a:xfrm>
            <a:off x="9144000" y="4357694"/>
            <a:ext cx="45719" cy="214314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1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2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00"/>
                            </p:stCondLst>
                            <p:childTnLst>
                              <p:par>
                                <p:cTn id="26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8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9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1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45000">
              <a:srgbClr val="FEE7F2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57166"/>
            <a:ext cx="74676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Правильно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проведены</a:t>
            </a:r>
            <a:r>
              <a:rPr lang="ru-RU" sz="3200" b="1" dirty="0" smtClean="0">
                <a:solidFill>
                  <a:schemeClr val="accent3"/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теперь 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4000" b="1" dirty="0" smtClean="0">
                <a:solidFill>
                  <a:schemeClr val="accent3"/>
                </a:solidFill>
              </a:rPr>
              <a:t>прямые</a:t>
            </a:r>
            <a:r>
              <a:rPr lang="ru-RU" sz="3200" b="1" dirty="0" smtClean="0">
                <a:solidFill>
                  <a:schemeClr val="accent3"/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линии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через</a:t>
            </a:r>
            <a:r>
              <a:rPr lang="ru-RU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3"/>
                </a:solidFill>
              </a:rPr>
              <a:t>две</a:t>
            </a:r>
            <a:r>
              <a:rPr lang="ru-RU" sz="3200" b="1" dirty="0" smtClean="0">
                <a:solidFill>
                  <a:schemeClr val="accent3"/>
                </a:solidFill>
              </a:rPr>
              <a:t> </a:t>
            </a:r>
            <a:r>
              <a:rPr lang="ru-RU" sz="3600" b="1" dirty="0" smtClean="0">
                <a:solidFill>
                  <a:schemeClr val="accent3"/>
                </a:solidFill>
              </a:rPr>
              <a:t>точки</a:t>
            </a:r>
            <a:r>
              <a:rPr lang="ru-RU" sz="3200" b="1" i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?</a:t>
            </a:r>
            <a:endParaRPr lang="ru-RU" sz="3200" b="1" i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7"/>
            <a:endParaRPr lang="ru-RU" b="1" dirty="0" smtClean="0"/>
          </a:p>
          <a:p>
            <a:pPr lvl="7"/>
            <a:endParaRPr lang="ru-RU" b="1" dirty="0" smtClean="0"/>
          </a:p>
          <a:p>
            <a:pPr lvl="7"/>
            <a:endParaRPr lang="ru-RU" b="1" dirty="0" smtClean="0"/>
          </a:p>
          <a:p>
            <a:pPr lvl="7"/>
            <a:endParaRPr lang="ru-RU" b="1" dirty="0" smtClean="0"/>
          </a:p>
          <a:p>
            <a:pPr lvl="7">
              <a:buNone/>
            </a:pPr>
            <a:endParaRPr lang="ru-RU" sz="3600" b="1" dirty="0" smtClean="0"/>
          </a:p>
          <a:p>
            <a:pPr lvl="7">
              <a:buNone/>
            </a:pPr>
            <a:r>
              <a:rPr lang="ru-RU" sz="3600" b="1" dirty="0" smtClean="0"/>
              <a:t>	</a:t>
            </a:r>
            <a:r>
              <a:rPr lang="ru-RU" sz="3600" dirty="0" smtClean="0">
                <a:solidFill>
                  <a:schemeClr val="tx1"/>
                </a:solidFill>
              </a:rPr>
              <a:t>К</a:t>
            </a: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b="1" dirty="0" smtClean="0"/>
          </a:p>
          <a:p>
            <a:pPr lvl="8"/>
            <a:endParaRPr lang="ru-RU" b="1" dirty="0" smtClean="0"/>
          </a:p>
          <a:p>
            <a:pPr lvl="8">
              <a:buNone/>
            </a:pPr>
            <a:r>
              <a:rPr lang="ru-RU" b="1" dirty="0" smtClean="0"/>
              <a:t>                                             </a:t>
            </a:r>
            <a:endParaRPr lang="ru-RU" sz="2800" b="1" dirty="0" smtClean="0"/>
          </a:p>
          <a:p>
            <a:pPr lvl="8">
              <a:buNone/>
            </a:pPr>
            <a:endParaRPr lang="ru-RU" b="1" dirty="0"/>
          </a:p>
        </p:txBody>
      </p:sp>
      <p:cxnSp>
        <p:nvCxnSpPr>
          <p:cNvPr id="5" name="Скругленная соединительная линия 4"/>
          <p:cNvCxnSpPr/>
          <p:nvPr/>
        </p:nvCxnSpPr>
        <p:spPr>
          <a:xfrm flipV="1">
            <a:off x="1500166" y="2428868"/>
            <a:ext cx="2928958" cy="1428760"/>
          </a:xfrm>
          <a:prstGeom prst="curvedConnector3">
            <a:avLst>
              <a:gd name="adj1" fmla="val 50000"/>
            </a:avLst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Скругленная соединительная линия 10"/>
          <p:cNvCxnSpPr/>
          <p:nvPr/>
        </p:nvCxnSpPr>
        <p:spPr>
          <a:xfrm rot="5400000">
            <a:off x="2357422" y="2357430"/>
            <a:ext cx="2000264" cy="1143008"/>
          </a:xfrm>
          <a:prstGeom prst="curvedConnector3">
            <a:avLst>
              <a:gd name="adj1" fmla="val 50000"/>
            </a:avLst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357159" y="1500174"/>
            <a:ext cx="257176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3" name="Блок-схема: узел 22"/>
          <p:cNvSpPr/>
          <p:nvPr/>
        </p:nvSpPr>
        <p:spPr>
          <a:xfrm>
            <a:off x="2857488" y="3143248"/>
            <a:ext cx="214314" cy="21431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3714744" y="2428868"/>
            <a:ext cx="214314" cy="214314"/>
          </a:xfrm>
          <a:prstGeom prst="flowChartConnector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TextBox 29"/>
          <p:cNvSpPr txBox="1"/>
          <p:nvPr/>
        </p:nvSpPr>
        <p:spPr>
          <a:xfrm>
            <a:off x="3857620" y="2000240"/>
            <a:ext cx="5549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</a:t>
            </a:r>
            <a:endParaRPr lang="ru-RU" sz="4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714480" y="4714884"/>
            <a:ext cx="385765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2" action="ppaction://hlinksldjump"/>
              </a:rPr>
              <a:t>Да</a:t>
            </a:r>
            <a:endParaRPr lang="ru-RU" sz="54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786182" y="2714620"/>
            <a:ext cx="648427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  <a:hlinkClick r:id="rId3" action="ppaction://hlinksldjump"/>
              </a:rPr>
              <a:t>Нет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accent5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>
                <a:alpha val="52000"/>
              </a:srgb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3071810"/>
            <a:ext cx="7619427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spc="0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МОЛОДЦЫ!</a:t>
            </a:r>
            <a:endParaRPr lang="ru-RU" sz="8000" b="1" cap="all" spc="0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050" name="Picture 2" descr="D:\ОСНОВНАЯ\anemone05.gif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00100" y="714356"/>
            <a:ext cx="3905264" cy="2886083"/>
          </a:xfrm>
          <a:prstGeom prst="rect">
            <a:avLst/>
          </a:prstGeom>
          <a:noFill/>
        </p:spPr>
      </p:pic>
      <p:pic>
        <p:nvPicPr>
          <p:cNvPr id="2051" name="Picture 3" descr="D:\ОСНОВНАЯ\anemone0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285728"/>
            <a:ext cx="4214842" cy="328614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 rot="10800000" flipV="1">
            <a:off x="2143108" y="4669777"/>
            <a:ext cx="4286280" cy="1862048"/>
          </a:xfrm>
          <a:prstGeom prst="rect">
            <a:avLst/>
          </a:prstGeom>
          <a:noFill/>
          <a:scene3d>
            <a:camera prst="perspectiveHeroicExtremeRightFacing"/>
            <a:lightRig rig="threePt" dir="t"/>
          </a:scene3d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1500" b="1" cap="none" spc="0" dirty="0" smtClean="0">
                <a:ln/>
                <a:solidFill>
                  <a:srgbClr val="C00000"/>
                </a:solidFill>
                <a:effectLst/>
              </a:rPr>
              <a:t>5</a:t>
            </a:r>
            <a:endParaRPr lang="ru-RU" sz="11500" b="1" cap="none" spc="0" dirty="0">
              <a:ln/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942</TotalTime>
  <Words>104</Words>
  <Application>Microsoft Office PowerPoint</Application>
  <PresentationFormat>Экран (4:3)</PresentationFormat>
  <Paragraphs>73</Paragraphs>
  <Slides>14</Slides>
  <Notes>5</Notes>
  <HiddenSlides>4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Занимательная геометрия</vt:lpstr>
      <vt:lpstr>СОДЕРЖАНИЕ</vt:lpstr>
      <vt:lpstr>Точка.</vt:lpstr>
      <vt:lpstr>Найди прямую линию.</vt:lpstr>
      <vt:lpstr>   ? Подумай!</vt:lpstr>
      <vt:lpstr>     Через две точки можно провести только одну прямую линию. </vt:lpstr>
      <vt:lpstr>Правильно ли проведены прямые линии через  две  точки?</vt:lpstr>
      <vt:lpstr>Правильно ли проведены теперь  прямые линии через две точки?</vt:lpstr>
      <vt:lpstr>Слайд 9</vt:lpstr>
      <vt:lpstr>Умница!</vt:lpstr>
      <vt:lpstr>Подумай ещё!</vt:lpstr>
      <vt:lpstr>Слайд 12</vt:lpstr>
      <vt:lpstr>Слайд 13</vt:lpstr>
      <vt:lpstr>До встречи на уроках геометрии.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Занимательная геометрия</dc:title>
  <dc:creator>аа</dc:creator>
  <cp:lastModifiedBy>Admin</cp:lastModifiedBy>
  <cp:revision>100</cp:revision>
  <dcterms:created xsi:type="dcterms:W3CDTF">2008-09-11T13:22:12Z</dcterms:created>
  <dcterms:modified xsi:type="dcterms:W3CDTF">2008-09-16T11:04:20Z</dcterms:modified>
</cp:coreProperties>
</file>