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36" autoAdjust="0"/>
  </p:normalViewPr>
  <p:slideViewPr>
    <p:cSldViewPr>
      <p:cViewPr varScale="1">
        <p:scale>
          <a:sx n="62" d="100"/>
          <a:sy n="62" d="100"/>
        </p:scale>
        <p:origin x="-1324" y="-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ECD5-515E-4817-8A06-1D2ED2C83850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59F4-DDCB-41FF-83F5-A48440F36FA7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6348-D703-428C-A1C4-7D6796EF5F41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1919-1B5F-4141-B613-3E5C6008A186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2427-B1DD-49E6-9F05-DE0F1467D7DC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CA7B5-8BC9-491C-A887-7C3E7ED947D8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8ED0-40F2-434C-A848-B92581875164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437F-F4F9-44A9-B4D3-9191CA04E889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E59-01D0-4537-B876-7E5EC75B028D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2E49-18A1-40BC-BA5D-5A2EC8FDDF15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3DA4-3B24-449B-95CA-514EB7E30A99}" type="datetime4">
              <a:rPr lang="en-US" smtClean="0"/>
              <a:pPr/>
              <a:t>September 11,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942120D2-3948-4F8F-BE5D-E7E7D97880B2}" type="datetime4">
              <a:rPr lang="en-US" smtClean="0"/>
              <a:pPr/>
              <a:t>September 11, 2014</a:t>
            </a:fld>
            <a:endParaRPr lang="en-US" dirty="0" err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rendymen.ru/images/old/lifestyle/media/images_2/1_war_and_peace_6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"/>
          <a:stretch/>
        </p:blipFill>
        <p:spPr bwMode="auto">
          <a:xfrm>
            <a:off x="29704" y="-623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-2176"/>
            <a:ext cx="643637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000">
                  <a:solidFill>
                    <a:schemeClr val="accent5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Л.Н.Толстой</a:t>
            </a:r>
            <a:endParaRPr lang="ru-RU" sz="5400" b="1" dirty="0" smtClean="0">
              <a:ln w="18000">
                <a:solidFill>
                  <a:schemeClr val="accent5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8000">
                  <a:solidFill>
                    <a:schemeClr val="accent5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роман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5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«Война и Мир</a:t>
            </a:r>
            <a:r>
              <a:rPr lang="ru-RU" sz="5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CC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endParaRPr lang="ru-RU" sz="54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CC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209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591" y="44624"/>
            <a:ext cx="8170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1.История создания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438" y="967954"/>
            <a:ext cx="468052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Роману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"Война и мир" Л.Н. Толстой посвятил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 напряженного и упорного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оман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создавался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1863 по 1869 год, и переписывался семь раз. Замысел тоже менялся – об этом говорят названия ранней редакции: 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«Три поры», «Все хорошо, что хорошо кончается», «1805 год». </a:t>
            </a:r>
            <a:endParaRPr lang="ru-RU" sz="2400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«В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1956г</a:t>
            </a: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я начал писать повесть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главным героем, который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был </a:t>
            </a: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декабристом и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возвращался </a:t>
            </a: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 семейством в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Россию</a:t>
            </a: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c.pics.livejournal.com/v_a_l_e_k/12661668/16121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477" y="943770"/>
            <a:ext cx="4083174" cy="5531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06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6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3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45365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Невольно, Толстой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перешел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реальности, 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1825 году – восстановление декабристов,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«эпоха заблуждений и несчастий моего героя».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Потом к 1812 году – к войне.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бы понять моего героя, мне нужно перенестись к его молодости, которая совпала со славной для России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эпохой».</a:t>
            </a:r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(время детства и юности декабристов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1812 г. была тесным образом связана с компанией 1805-1807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 начать роман с этого времени.</a:t>
            </a:r>
          </a:p>
          <a:p>
            <a:pPr algn="just"/>
            <a:endParaRPr lang="ru-RU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03"/>
            <a:ext cx="4334373" cy="6180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80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8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4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9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5051" y="0"/>
            <a:ext cx="683392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2.Поиск названия</a:t>
            </a:r>
            <a:endParaRPr lang="ru-RU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95123"/>
            <a:ext cx="52565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«Три поры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Толстой уходил все глубже в прошлое, так появились другие даты.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главы романа опубликованные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вестник» - под заглавием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«1805 год»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1866 г. возникает новый вариант, уже не конкретно исторический, а философский: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хорошо, что хорошо кончается».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1867 совмещение исторических и философского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«Война и мир».</a:t>
            </a:r>
          </a:p>
        </p:txBody>
      </p:sp>
      <p:pic>
        <p:nvPicPr>
          <p:cNvPr id="3076" name="Picture 4" descr="http://oknigi.net/uploads/posts/2013-05/1368266639_lev_tolstoj__vojna_i_mir._kniga_2._toma_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9" b="2417"/>
          <a:stretch/>
        </p:blipFill>
        <p:spPr bwMode="auto">
          <a:xfrm>
            <a:off x="5364088" y="952935"/>
            <a:ext cx="3551884" cy="5147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34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98FF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98FF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246" y="-99392"/>
            <a:ext cx="91452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000" b="1" dirty="0" smtClean="0">
                <a:ln w="19050">
                  <a:solidFill>
                    <a:srgbClr val="D2D2D2">
                      <a:tint val="1000"/>
                    </a:srgbClr>
                  </a:solidFill>
                  <a:prstDash val="solid"/>
                </a:ln>
                <a:solidFill>
                  <a:srgbClr val="9C007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3.Художественные особенности</a:t>
            </a:r>
            <a:endParaRPr lang="ru-RU" sz="5000" b="1" dirty="0">
              <a:ln w="19050">
                <a:solidFill>
                  <a:srgbClr val="D2D2D2">
                    <a:tint val="1000"/>
                  </a:srgbClr>
                </a:solidFill>
                <a:prstDash val="solid"/>
              </a:ln>
              <a:solidFill>
                <a:srgbClr val="9C007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16832"/>
            <a:ext cx="4391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Произведение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оригинальную жанровую форму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романа – эпопеи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повествование о судьбе русского народа в эпоху наполеоновских войн.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3964" y="4866082"/>
            <a:ext cx="8870281" cy="194095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ЭПОПЕЯ – самая крупная жанровая форма эпоса, которая изображает большой период исторического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судьбоносное событие в жизни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нации. 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эпопеи характерны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географический охват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отражение жизни и быта всех слоев общества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народность содержания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94373"/>
            <a:ext cx="4078701" cy="3446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187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i018.radikal.ru/0804/04/095995cf20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86762"/>
            <a:ext cx="2880320" cy="2358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096" y="4010250"/>
            <a:ext cx="26289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прием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антитеза.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Антитеза (противопоставление)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этот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составляет стержень всего романа. Противопоставление начинается уже с названия романа; противопоставлены две войны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(1805 – 1807 и 1812)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два сражения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Аустерлицкое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Бородинское);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военачальники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(Кутузов и Наполеон);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(Петербург и Москва);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действующие лица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(любимые и нелюбимые).</a:t>
            </a:r>
          </a:p>
          <a:p>
            <a:pPr algn="just"/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 descr="http://pereformat.ru/wp-content/uploads/2012/03/18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002" y="2589242"/>
            <a:ext cx="3513044" cy="2239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2" r="10579"/>
          <a:stretch/>
        </p:blipFill>
        <p:spPr bwMode="auto">
          <a:xfrm flipH="1">
            <a:off x="4583931" y="4105115"/>
            <a:ext cx="2877593" cy="2667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16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549" y="35683"/>
            <a:ext cx="435343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28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3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народа, не находящегося в состоянии войны.</a:t>
            </a:r>
          </a:p>
          <a:p>
            <a:pPr marL="285750" indent="-285750" algn="just">
              <a:buClr>
                <a:schemeClr val="accent3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Вселенная.</a:t>
            </a:r>
          </a:p>
          <a:p>
            <a:pPr marL="285750" indent="-285750" algn="just">
              <a:buClr>
                <a:schemeClr val="accent3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Братство людей, не зависящее от национальных и классовых различий.</a:t>
            </a:r>
          </a:p>
          <a:p>
            <a:pPr marL="285750" indent="-285750" algn="just">
              <a:buClr>
                <a:schemeClr val="accent3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Ближайшее окружение человека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3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Мировоззрение, круг идей героев романа.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жизнь.</a:t>
            </a:r>
            <a:endParaRPr lang="uk-UA" sz="24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52240"/>
            <a:ext cx="4418421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</a:t>
            </a:r>
            <a:endParaRPr lang="ru-RU" sz="32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действия враждующих армий.</a:t>
            </a: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Воинственная враждебность людей, разделенных социальными и нравственными барьерами.</a:t>
            </a: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Зло, насилие, кровопролитие.</a:t>
            </a: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Эгоизм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человека с самим собой.</a:t>
            </a:r>
          </a:p>
          <a:p>
            <a:pPr marL="342900" indent="-342900" algn="just">
              <a:buClr>
                <a:schemeClr val="accent5">
                  <a:lumMod val="60000"/>
                  <a:lumOff val="40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Все, что разрушает гармонию.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смерть.</a:t>
            </a:r>
          </a:p>
        </p:txBody>
      </p:sp>
      <p:pic>
        <p:nvPicPr>
          <p:cNvPr id="6146" name="Picture 2" descr="http://dic.academic.ru/pictures/wiki/files/80/P_dove_pe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720" y="4935606"/>
            <a:ext cx="1944216" cy="162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sbirds.ru/images/4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8" t="6076" r="11937" b="6283"/>
          <a:stretch/>
        </p:blipFill>
        <p:spPr bwMode="auto">
          <a:xfrm flipH="1">
            <a:off x="6750223" y="5065219"/>
            <a:ext cx="2240198" cy="16079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440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6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1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2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6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2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400"/>
                            </p:stCondLst>
                            <p:childTnLst>
                              <p:par>
                                <p:cTn id="8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150"/>
                            </p:stCondLst>
                            <p:childTnLst>
                              <p:par>
                                <p:cTn id="8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000" b="1" dirty="0" smtClean="0">
                <a:ln w="19050">
                  <a:solidFill>
                    <a:srgbClr val="D2D2D2">
                      <a:tint val="1000"/>
                    </a:srgbClr>
                  </a:solidFill>
                  <a:prstDash val="solid"/>
                </a:ln>
                <a:solidFill>
                  <a:srgbClr val="9C007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4.Протатипы героев романа</a:t>
            </a:r>
            <a:endParaRPr lang="ru-RU" sz="5000" b="1" dirty="0">
              <a:ln w="19050">
                <a:solidFill>
                  <a:srgbClr val="D2D2D2">
                    <a:tint val="1000"/>
                  </a:srgbClr>
                </a:solidFill>
                <a:prstDash val="solid"/>
              </a:ln>
              <a:solidFill>
                <a:srgbClr val="9C007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349" y="2060848"/>
            <a:ext cx="54726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Волконский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прототип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Андреевича Болконского.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«Князь был свеж для своих лет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держался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прямо, высоко нёс голову, и чёрные глаза из-под густых, широких чёрных бровей смотрели гордо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спокойно».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157192"/>
            <a:ext cx="90571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Марии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Николаевна Волконская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прототип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Болконской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Портретов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Марии Волконской не сохранилось, лишь силуэт, изображающий её, когда она была девочкой. </a:t>
            </a:r>
          </a:p>
        </p:txBody>
      </p:sp>
      <p:pic>
        <p:nvPicPr>
          <p:cNvPr id="7" name="Picture 4" descr="1"/>
          <p:cNvPicPr>
            <a:picLocks noChangeAspect="1" noChangeArrowheads="1"/>
          </p:cNvPicPr>
          <p:nvPr/>
        </p:nvPicPr>
        <p:blipFill rotWithShape="1">
          <a:blip r:embed="rId2"/>
          <a:srcRect l="6639" t="3272" r="5434" b="3000"/>
          <a:stretch/>
        </p:blipFill>
        <p:spPr bwMode="auto">
          <a:xfrm>
            <a:off x="6023285" y="834210"/>
            <a:ext cx="3244521" cy="4322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08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5391"/>
            <a:ext cx="43015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Сёстры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Берс,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дочери кремлёвского врача, стали прототипами </a:t>
            </a: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Наташи Ростовой.</a:t>
            </a:r>
          </a:p>
        </p:txBody>
      </p:sp>
      <p:pic>
        <p:nvPicPr>
          <p:cNvPr id="3" name="Picture 4" descr="00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9" y="154804"/>
            <a:ext cx="4281886" cy="393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4228346"/>
            <a:ext cx="4941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Ф.И.Толстой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прототип героя </a:t>
            </a: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Фёдора </a:t>
            </a:r>
            <a:r>
              <a:rPr lang="ru-RU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Долохова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«Ночной разбойник, дуэлист, в Камчатку сослан был, вернулся алеутом»</a:t>
            </a:r>
          </a:p>
        </p:txBody>
      </p:sp>
      <p:pic>
        <p:nvPicPr>
          <p:cNvPr id="5" name="Рисунок 3" descr="tolstoy_fediv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931273"/>
            <a:ext cx="3456384" cy="4659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6026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Autumn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125</TotalTime>
  <Words>192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Autumn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usera</dc:creator>
  <cp:lastModifiedBy>usera</cp:lastModifiedBy>
  <cp:revision>13</cp:revision>
  <dcterms:created xsi:type="dcterms:W3CDTF">2014-09-10T15:28:58Z</dcterms:created>
  <dcterms:modified xsi:type="dcterms:W3CDTF">2014-09-11T11:00:25Z</dcterms:modified>
</cp:coreProperties>
</file>