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4" r:id="rId5"/>
    <p:sldId id="260" r:id="rId6"/>
    <p:sldId id="293" r:id="rId7"/>
    <p:sldId id="294" r:id="rId8"/>
    <p:sldId id="295" r:id="rId9"/>
    <p:sldId id="269" r:id="rId10"/>
    <p:sldId id="288" r:id="rId11"/>
    <p:sldId id="289" r:id="rId12"/>
    <p:sldId id="291" r:id="rId13"/>
    <p:sldId id="292" r:id="rId14"/>
    <p:sldId id="262" r:id="rId15"/>
    <p:sldId id="273" r:id="rId16"/>
    <p:sldId id="277" r:id="rId17"/>
    <p:sldId id="279" r:id="rId18"/>
    <p:sldId id="282" r:id="rId19"/>
    <p:sldId id="283" r:id="rId20"/>
    <p:sldId id="284" r:id="rId21"/>
    <p:sldId id="285" r:id="rId22"/>
    <p:sldId id="286" r:id="rId23"/>
    <p:sldId id="287" r:id="rId24"/>
    <p:sldId id="264" r:id="rId25"/>
    <p:sldId id="268" r:id="rId26"/>
    <p:sldId id="271" r:id="rId27"/>
    <p:sldId id="27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83C365-C7B4-4235-B6AB-28D62A68A243}" type="doc">
      <dgm:prSet loTypeId="urn:microsoft.com/office/officeart/2005/8/layout/pyramid2" loCatId="list" qsTypeId="urn:microsoft.com/office/officeart/2005/8/quickstyle/simple5" qsCatId="simple" csTypeId="urn:microsoft.com/office/officeart/2005/8/colors/accent0_3" csCatId="mainScheme" phldr="1"/>
      <dgm:spPr/>
    </dgm:pt>
    <dgm:pt modelId="{D4EB77E4-1845-4BAF-9705-11D2F7992D67}">
      <dgm:prSet custT="1"/>
      <dgm:spPr/>
      <dgm:t>
        <a:bodyPr/>
        <a:lstStyle/>
        <a:p>
          <a:r>
            <a:rPr lang="ru-RU" sz="1800" dirty="0" smtClean="0"/>
            <a:t>В Сирии практически не осталось внутренних предпосылок для смены действующего </a:t>
          </a:r>
          <a:r>
            <a:rPr lang="ru-RU" sz="1800" dirty="0" err="1" smtClean="0"/>
            <a:t>алавитского</a:t>
          </a:r>
          <a:r>
            <a:rPr lang="ru-RU" sz="1800" dirty="0" smtClean="0"/>
            <a:t> режима, т.к. консервативный режим оказался устойчивым к кризисной ситуации</a:t>
          </a:r>
          <a:r>
            <a:rPr lang="ru-RU" sz="1000" dirty="0" smtClean="0"/>
            <a:t>.</a:t>
          </a:r>
        </a:p>
      </dgm:t>
    </dgm:pt>
    <dgm:pt modelId="{12FD1EEF-82F0-42EE-9A39-85A1A0EB9ABB}" type="parTrans" cxnId="{A4ECF2C2-7E7C-4FAA-A7DA-EE0D8C3DF640}">
      <dgm:prSet/>
      <dgm:spPr/>
      <dgm:t>
        <a:bodyPr/>
        <a:lstStyle/>
        <a:p>
          <a:endParaRPr lang="en-US"/>
        </a:p>
      </dgm:t>
    </dgm:pt>
    <dgm:pt modelId="{7B480683-5F4E-45A7-8EE8-6AD608269F7B}" type="sibTrans" cxnId="{A4ECF2C2-7E7C-4FAA-A7DA-EE0D8C3DF640}">
      <dgm:prSet/>
      <dgm:spPr/>
      <dgm:t>
        <a:bodyPr/>
        <a:lstStyle/>
        <a:p>
          <a:endParaRPr lang="en-US"/>
        </a:p>
      </dgm:t>
    </dgm:pt>
    <dgm:pt modelId="{49B949CF-2886-4E47-84F9-7CD651CF9D14}">
      <dgm:prSet custT="1"/>
      <dgm:spPr/>
      <dgm:t>
        <a:bodyPr/>
        <a:lstStyle/>
        <a:p>
          <a:r>
            <a:rPr lang="ru-RU" sz="1600" dirty="0" smtClean="0"/>
            <a:t>Исламская Республика не уйдет из Сирии полностью, поскольку претендует на распространение шиитского влияния и не позволит какой-либо одной стране и группе стран единолично укрепиться в Сирии.</a:t>
          </a:r>
          <a:endParaRPr lang="en-US" sz="1600" dirty="0"/>
        </a:p>
      </dgm:t>
    </dgm:pt>
    <dgm:pt modelId="{3D318473-EB6A-41FF-B991-DA87AC594586}" type="parTrans" cxnId="{364ABA5B-2E3F-421B-A98F-892AD9C17725}">
      <dgm:prSet/>
      <dgm:spPr/>
      <dgm:t>
        <a:bodyPr/>
        <a:lstStyle/>
        <a:p>
          <a:endParaRPr lang="en-US"/>
        </a:p>
      </dgm:t>
    </dgm:pt>
    <dgm:pt modelId="{9F61BC27-BE78-4A53-8A3C-8AA20BF1FCED}" type="sibTrans" cxnId="{364ABA5B-2E3F-421B-A98F-892AD9C17725}">
      <dgm:prSet/>
      <dgm:spPr/>
      <dgm:t>
        <a:bodyPr/>
        <a:lstStyle/>
        <a:p>
          <a:endParaRPr lang="en-US"/>
        </a:p>
      </dgm:t>
    </dgm:pt>
    <dgm:pt modelId="{95E7B838-3836-4AA4-B9CB-2E5B1CBBBA99}">
      <dgm:prSet custT="1"/>
      <dgm:spPr/>
      <dgm:t>
        <a:bodyPr/>
        <a:lstStyle/>
        <a:p>
          <a:r>
            <a:rPr lang="ru-RU" sz="1600" dirty="0" smtClean="0"/>
            <a:t>Оптимальным вариантом на пути к урегулированию и нейтрализации угрозы  превращения территорий Сирии в халифат к </a:t>
          </a:r>
          <a:r>
            <a:rPr lang="ru-RU" sz="1600" b="1" i="1" u="sng" dirty="0" smtClean="0"/>
            <a:t>началу 2016 </a:t>
          </a:r>
          <a:r>
            <a:rPr lang="ru-RU" sz="1600" dirty="0" smtClean="0"/>
            <a:t>года представляется создание заинтересованными сторонами механизмов нейтрализации внутренних конфликтов в Сирии. </a:t>
          </a:r>
          <a:endParaRPr lang="en-US" sz="1600" dirty="0" smtClean="0"/>
        </a:p>
      </dgm:t>
    </dgm:pt>
    <dgm:pt modelId="{67CEDF06-E449-4F78-A788-2D4ECEE10099}" type="parTrans" cxnId="{877A1700-B3C7-4132-80A0-BF9A1A0E4DBF}">
      <dgm:prSet/>
      <dgm:spPr/>
      <dgm:t>
        <a:bodyPr/>
        <a:lstStyle/>
        <a:p>
          <a:endParaRPr lang="en-US"/>
        </a:p>
      </dgm:t>
    </dgm:pt>
    <dgm:pt modelId="{195ED59D-5110-4200-BD4C-B647F28A180C}" type="sibTrans" cxnId="{877A1700-B3C7-4132-80A0-BF9A1A0E4DBF}">
      <dgm:prSet/>
      <dgm:spPr/>
      <dgm:t>
        <a:bodyPr/>
        <a:lstStyle/>
        <a:p>
          <a:endParaRPr lang="en-US"/>
        </a:p>
      </dgm:t>
    </dgm:pt>
    <dgm:pt modelId="{2A254F78-72A7-4FDC-8C49-A23910FBD4F3}" type="pres">
      <dgm:prSet presAssocID="{9883C365-C7B4-4235-B6AB-28D62A68A243}" presName="compositeShape" presStyleCnt="0">
        <dgm:presLayoutVars>
          <dgm:dir/>
          <dgm:resizeHandles/>
        </dgm:presLayoutVars>
      </dgm:prSet>
      <dgm:spPr/>
    </dgm:pt>
    <dgm:pt modelId="{E0C083BA-BF11-4A6B-A87D-4E9C867A6E11}" type="pres">
      <dgm:prSet presAssocID="{9883C365-C7B4-4235-B6AB-28D62A68A243}" presName="pyramid" presStyleLbl="node1" presStyleIdx="0" presStyleCnt="1"/>
      <dgm:spPr/>
    </dgm:pt>
    <dgm:pt modelId="{62501F43-5632-4577-8272-8F72FA815FD6}" type="pres">
      <dgm:prSet presAssocID="{9883C365-C7B4-4235-B6AB-28D62A68A243}" presName="theList" presStyleCnt="0"/>
      <dgm:spPr/>
    </dgm:pt>
    <dgm:pt modelId="{70D1B57F-CBF3-4611-8C69-DF8FCAB848A0}" type="pres">
      <dgm:prSet presAssocID="{D4EB77E4-1845-4BAF-9705-11D2F7992D67}" presName="aNode" presStyleLbl="fgAcc1" presStyleIdx="0" presStyleCnt="3" custScaleX="144590" custScaleY="211200" custLinFactY="2562" custLinFactNeighborX="-4278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751C0F-4CDA-4544-A0AA-AD64FFBBDE02}" type="pres">
      <dgm:prSet presAssocID="{D4EB77E4-1845-4BAF-9705-11D2F7992D67}" presName="aSpace" presStyleCnt="0"/>
      <dgm:spPr/>
    </dgm:pt>
    <dgm:pt modelId="{8A472168-75DA-430C-A55E-6718BDC722B3}" type="pres">
      <dgm:prSet presAssocID="{49B949CF-2886-4E47-84F9-7CD651CF9D14}" presName="aNode" presStyleLbl="fgAcc1" presStyleIdx="1" presStyleCnt="3" custScaleX="138218" custScaleY="174500" custLinFactY="29872" custLinFactNeighborX="-480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ED826-EE82-4FF8-8695-606E47F6172F}" type="pres">
      <dgm:prSet presAssocID="{49B949CF-2886-4E47-84F9-7CD651CF9D14}" presName="aSpace" presStyleCnt="0"/>
      <dgm:spPr/>
    </dgm:pt>
    <dgm:pt modelId="{1439EA7B-8036-4C2C-86E0-EE4BFFCEB968}" type="pres">
      <dgm:prSet presAssocID="{95E7B838-3836-4AA4-B9CB-2E5B1CBBBA99}" presName="aNode" presStyleLbl="fgAcc1" presStyleIdx="2" presStyleCnt="3" custScaleX="134038" custScaleY="233260" custLinFactY="64478" custLinFactNeighborX="-4806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AF185-34A0-416A-8EE1-D101E5531C0C}" type="pres">
      <dgm:prSet presAssocID="{95E7B838-3836-4AA4-B9CB-2E5B1CBBBA99}" presName="aSpace" presStyleCnt="0"/>
      <dgm:spPr/>
    </dgm:pt>
  </dgm:ptLst>
  <dgm:cxnLst>
    <dgm:cxn modelId="{364ABA5B-2E3F-421B-A98F-892AD9C17725}" srcId="{9883C365-C7B4-4235-B6AB-28D62A68A243}" destId="{49B949CF-2886-4E47-84F9-7CD651CF9D14}" srcOrd="1" destOrd="0" parTransId="{3D318473-EB6A-41FF-B991-DA87AC594586}" sibTransId="{9F61BC27-BE78-4A53-8A3C-8AA20BF1FCED}"/>
    <dgm:cxn modelId="{63FB5E13-60D0-4CEF-BCD5-38A40A25C7B2}" type="presOf" srcId="{95E7B838-3836-4AA4-B9CB-2E5B1CBBBA99}" destId="{1439EA7B-8036-4C2C-86E0-EE4BFFCEB968}" srcOrd="0" destOrd="0" presId="urn:microsoft.com/office/officeart/2005/8/layout/pyramid2"/>
    <dgm:cxn modelId="{877A1700-B3C7-4132-80A0-BF9A1A0E4DBF}" srcId="{9883C365-C7B4-4235-B6AB-28D62A68A243}" destId="{95E7B838-3836-4AA4-B9CB-2E5B1CBBBA99}" srcOrd="2" destOrd="0" parTransId="{67CEDF06-E449-4F78-A788-2D4ECEE10099}" sibTransId="{195ED59D-5110-4200-BD4C-B647F28A180C}"/>
    <dgm:cxn modelId="{5662A814-9007-4783-86D6-CE99D880979D}" type="presOf" srcId="{9883C365-C7B4-4235-B6AB-28D62A68A243}" destId="{2A254F78-72A7-4FDC-8C49-A23910FBD4F3}" srcOrd="0" destOrd="0" presId="urn:microsoft.com/office/officeart/2005/8/layout/pyramid2"/>
    <dgm:cxn modelId="{A4ECF2C2-7E7C-4FAA-A7DA-EE0D8C3DF640}" srcId="{9883C365-C7B4-4235-B6AB-28D62A68A243}" destId="{D4EB77E4-1845-4BAF-9705-11D2F7992D67}" srcOrd="0" destOrd="0" parTransId="{12FD1EEF-82F0-42EE-9A39-85A1A0EB9ABB}" sibTransId="{7B480683-5F4E-45A7-8EE8-6AD608269F7B}"/>
    <dgm:cxn modelId="{CF2C3417-6C7D-4C0C-93AB-D64FF9C68D35}" type="presOf" srcId="{49B949CF-2886-4E47-84F9-7CD651CF9D14}" destId="{8A472168-75DA-430C-A55E-6718BDC722B3}" srcOrd="0" destOrd="0" presId="urn:microsoft.com/office/officeart/2005/8/layout/pyramid2"/>
    <dgm:cxn modelId="{D5190CED-CBAF-4112-80F8-4DA7FB6BD48E}" type="presOf" srcId="{D4EB77E4-1845-4BAF-9705-11D2F7992D67}" destId="{70D1B57F-CBF3-4611-8C69-DF8FCAB848A0}" srcOrd="0" destOrd="0" presId="urn:microsoft.com/office/officeart/2005/8/layout/pyramid2"/>
    <dgm:cxn modelId="{1F2B0304-DADC-42C4-8FE0-2986EBA9566A}" type="presParOf" srcId="{2A254F78-72A7-4FDC-8C49-A23910FBD4F3}" destId="{E0C083BA-BF11-4A6B-A87D-4E9C867A6E11}" srcOrd="0" destOrd="0" presId="urn:microsoft.com/office/officeart/2005/8/layout/pyramid2"/>
    <dgm:cxn modelId="{BE786A06-34FF-46FB-8282-B31ACD8DF0F7}" type="presParOf" srcId="{2A254F78-72A7-4FDC-8C49-A23910FBD4F3}" destId="{62501F43-5632-4577-8272-8F72FA815FD6}" srcOrd="1" destOrd="0" presId="urn:microsoft.com/office/officeart/2005/8/layout/pyramid2"/>
    <dgm:cxn modelId="{DED3D9F9-9466-4DF9-AD64-6983126584EF}" type="presParOf" srcId="{62501F43-5632-4577-8272-8F72FA815FD6}" destId="{70D1B57F-CBF3-4611-8C69-DF8FCAB848A0}" srcOrd="0" destOrd="0" presId="urn:microsoft.com/office/officeart/2005/8/layout/pyramid2"/>
    <dgm:cxn modelId="{CCBD4870-DD37-43AF-A214-AAF7B82A99EF}" type="presParOf" srcId="{62501F43-5632-4577-8272-8F72FA815FD6}" destId="{E9751C0F-4CDA-4544-A0AA-AD64FFBBDE02}" srcOrd="1" destOrd="0" presId="urn:microsoft.com/office/officeart/2005/8/layout/pyramid2"/>
    <dgm:cxn modelId="{693B7C0E-A3F2-4A45-94E0-053C1F2EF808}" type="presParOf" srcId="{62501F43-5632-4577-8272-8F72FA815FD6}" destId="{8A472168-75DA-430C-A55E-6718BDC722B3}" srcOrd="2" destOrd="0" presId="urn:microsoft.com/office/officeart/2005/8/layout/pyramid2"/>
    <dgm:cxn modelId="{C3342251-5975-4214-B3FB-B7EE94203969}" type="presParOf" srcId="{62501F43-5632-4577-8272-8F72FA815FD6}" destId="{45FED826-EE82-4FF8-8695-606E47F6172F}" srcOrd="3" destOrd="0" presId="urn:microsoft.com/office/officeart/2005/8/layout/pyramid2"/>
    <dgm:cxn modelId="{FA0E3F58-92F9-431E-A493-167CDC62D7F3}" type="presParOf" srcId="{62501F43-5632-4577-8272-8F72FA815FD6}" destId="{1439EA7B-8036-4C2C-86E0-EE4BFFCEB968}" srcOrd="4" destOrd="0" presId="urn:microsoft.com/office/officeart/2005/8/layout/pyramid2"/>
    <dgm:cxn modelId="{0ED6008D-B5D9-449E-BF3B-8DE1559DE9CE}" type="presParOf" srcId="{62501F43-5632-4577-8272-8F72FA815FD6}" destId="{1CDAF185-34A0-416A-8EE1-D101E5531C0C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B848D2-C52D-4F7E-A266-56B56703AAE8}" type="doc">
      <dgm:prSet loTypeId="urn:microsoft.com/office/officeart/2008/layout/VerticalAccentList" loCatId="list" qsTypeId="urn:microsoft.com/office/officeart/2005/8/quickstyle/3d1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F070656-AA96-49D9-8D5F-E98B1919A226}">
      <dgm:prSet phldrT="[Text]" custT="1"/>
      <dgm:spPr/>
      <dgm:t>
        <a:bodyPr/>
        <a:lstStyle/>
        <a:p>
          <a:r>
            <a:rPr lang="ru-RU" sz="2000" b="1" i="1" dirty="0" smtClean="0">
              <a:solidFill>
                <a:srgbClr val="FFFF00"/>
              </a:solidFill>
              <a:latin typeface="Franklin Gothic Heavy" pitchFamily="34" charset="0"/>
            </a:rPr>
            <a:t>***</a:t>
          </a:r>
          <a:r>
            <a:rPr lang="ru-RU" sz="2000" b="1" i="1" dirty="0" smtClean="0">
              <a:solidFill>
                <a:schemeClr val="tx1"/>
              </a:solidFill>
              <a:latin typeface="Franklin Gothic Heavy" pitchFamily="34" charset="0"/>
            </a:rPr>
            <a:t>Дельфийский метод Прогнозирования</a:t>
          </a:r>
        </a:p>
        <a:p>
          <a:r>
            <a:rPr lang="ru-RU" sz="2000" b="1" i="1" dirty="0" smtClean="0">
              <a:solidFill>
                <a:srgbClr val="FFFF00"/>
              </a:solidFill>
              <a:latin typeface="Franklin Gothic Heavy" pitchFamily="34" charset="0"/>
            </a:rPr>
            <a:t>***</a:t>
          </a:r>
          <a:r>
            <a:rPr lang="ru-RU" sz="2000" b="1" i="1" dirty="0" smtClean="0">
              <a:solidFill>
                <a:schemeClr val="tx1"/>
              </a:solidFill>
              <a:latin typeface="Franklin Gothic Heavy" pitchFamily="34" charset="0"/>
            </a:rPr>
            <a:t>Метод Изучения документов</a:t>
          </a:r>
        </a:p>
        <a:p>
          <a:endParaRPr lang="en-US" sz="1200" b="1" i="1" dirty="0">
            <a:solidFill>
              <a:schemeClr val="tx1"/>
            </a:solidFill>
            <a:latin typeface="Franklin Gothic Heavy" pitchFamily="34" charset="0"/>
          </a:endParaRPr>
        </a:p>
      </dgm:t>
    </dgm:pt>
    <dgm:pt modelId="{CAD17A18-BE56-432A-A5B1-6D79A611D7F6}" type="parTrans" cxnId="{4362A2D7-B622-4544-BDD2-FF5A753E1396}">
      <dgm:prSet/>
      <dgm:spPr/>
      <dgm:t>
        <a:bodyPr/>
        <a:lstStyle/>
        <a:p>
          <a:endParaRPr lang="en-US"/>
        </a:p>
      </dgm:t>
    </dgm:pt>
    <dgm:pt modelId="{481CBA00-8D1E-49BE-91F5-6B85E8715712}" type="sibTrans" cxnId="{4362A2D7-B622-4544-BDD2-FF5A753E1396}">
      <dgm:prSet/>
      <dgm:spPr/>
      <dgm:t>
        <a:bodyPr/>
        <a:lstStyle/>
        <a:p>
          <a:endParaRPr lang="en-US"/>
        </a:p>
      </dgm:t>
    </dgm:pt>
    <dgm:pt modelId="{6EC879B8-215E-429B-AE0D-1D44E6698C2A}">
      <dgm:prSet phldrT="[Text]" phldr="1"/>
      <dgm:spPr/>
      <dgm:t>
        <a:bodyPr/>
        <a:lstStyle/>
        <a:p>
          <a:endParaRPr lang="en-US" sz="1300" dirty="0"/>
        </a:p>
      </dgm:t>
    </dgm:pt>
    <dgm:pt modelId="{D07556BE-77C1-44F0-A972-B5FFE225AF2E}" type="parTrans" cxnId="{DA0110EC-EF4F-4274-9A63-1B8C170E2BD8}">
      <dgm:prSet/>
      <dgm:spPr/>
      <dgm:t>
        <a:bodyPr/>
        <a:lstStyle/>
        <a:p>
          <a:endParaRPr lang="en-US"/>
        </a:p>
      </dgm:t>
    </dgm:pt>
    <dgm:pt modelId="{DFEB8E76-F46B-4633-9399-E41552E0EF6C}" type="sibTrans" cxnId="{DA0110EC-EF4F-4274-9A63-1B8C170E2BD8}">
      <dgm:prSet/>
      <dgm:spPr/>
      <dgm:t>
        <a:bodyPr/>
        <a:lstStyle/>
        <a:p>
          <a:endParaRPr lang="en-US"/>
        </a:p>
      </dgm:t>
    </dgm:pt>
    <dgm:pt modelId="{97D93D17-9D79-43F8-BF79-AFFE13404FA6}">
      <dgm:prSet phldrT="[Text]" phldr="1"/>
      <dgm:spPr/>
      <dgm:t>
        <a:bodyPr/>
        <a:lstStyle/>
        <a:p>
          <a:endParaRPr lang="en-US"/>
        </a:p>
      </dgm:t>
    </dgm:pt>
    <dgm:pt modelId="{B4347563-F182-46F5-9EBB-116674544491}" type="parTrans" cxnId="{1B53379A-4AB3-497B-96C0-74E080665E3B}">
      <dgm:prSet/>
      <dgm:spPr/>
      <dgm:t>
        <a:bodyPr/>
        <a:lstStyle/>
        <a:p>
          <a:endParaRPr lang="en-US"/>
        </a:p>
      </dgm:t>
    </dgm:pt>
    <dgm:pt modelId="{69F46278-1DBC-4FDB-BA8A-0181E12A09FE}" type="sibTrans" cxnId="{1B53379A-4AB3-497B-96C0-74E080665E3B}">
      <dgm:prSet/>
      <dgm:spPr/>
      <dgm:t>
        <a:bodyPr/>
        <a:lstStyle/>
        <a:p>
          <a:endParaRPr lang="en-US"/>
        </a:p>
      </dgm:t>
    </dgm:pt>
    <dgm:pt modelId="{DB4BA229-7CBF-40F6-A0D0-C91F69C9B7D2}">
      <dgm:prSet phldrT="[Text]" phldr="1"/>
      <dgm:spPr/>
      <dgm:t>
        <a:bodyPr/>
        <a:lstStyle/>
        <a:p>
          <a:endParaRPr lang="en-US" sz="1300" dirty="0"/>
        </a:p>
      </dgm:t>
    </dgm:pt>
    <dgm:pt modelId="{8FA27403-654C-420B-929A-519A1F8521CC}" type="parTrans" cxnId="{1A43BAD1-DA02-46E2-B22A-A2CC826DD00C}">
      <dgm:prSet/>
      <dgm:spPr/>
      <dgm:t>
        <a:bodyPr/>
        <a:lstStyle/>
        <a:p>
          <a:endParaRPr lang="en-US"/>
        </a:p>
      </dgm:t>
    </dgm:pt>
    <dgm:pt modelId="{334E6B91-C8A7-4920-A2DD-4FC20AFED0FD}" type="sibTrans" cxnId="{1A43BAD1-DA02-46E2-B22A-A2CC826DD00C}">
      <dgm:prSet/>
      <dgm:spPr/>
      <dgm:t>
        <a:bodyPr/>
        <a:lstStyle/>
        <a:p>
          <a:endParaRPr lang="en-US"/>
        </a:p>
      </dgm:t>
    </dgm:pt>
    <dgm:pt modelId="{E88A5CA4-EBD3-4DCA-B6DE-CE074A30B67B}">
      <dgm:prSet phldrT="[Text]" phldr="1"/>
      <dgm:spPr/>
      <dgm:t>
        <a:bodyPr/>
        <a:lstStyle/>
        <a:p>
          <a:endParaRPr lang="en-US"/>
        </a:p>
      </dgm:t>
    </dgm:pt>
    <dgm:pt modelId="{1863D57B-96E6-42C8-BCEC-5FA3D24DDD9D}" type="parTrans" cxnId="{0AD136AD-7401-4B15-9626-F515FE15C0A1}">
      <dgm:prSet/>
      <dgm:spPr/>
      <dgm:t>
        <a:bodyPr/>
        <a:lstStyle/>
        <a:p>
          <a:endParaRPr lang="en-US"/>
        </a:p>
      </dgm:t>
    </dgm:pt>
    <dgm:pt modelId="{1E12929B-088A-48C9-A88F-EB5E73EBACA6}" type="sibTrans" cxnId="{0AD136AD-7401-4B15-9626-F515FE15C0A1}">
      <dgm:prSet/>
      <dgm:spPr/>
      <dgm:t>
        <a:bodyPr/>
        <a:lstStyle/>
        <a:p>
          <a:endParaRPr lang="en-US"/>
        </a:p>
      </dgm:t>
    </dgm:pt>
    <dgm:pt modelId="{2221F10E-E55B-4327-AD80-C2D1802CAFA4}">
      <dgm:prSet phldrT="[Text]" phldr="1"/>
      <dgm:spPr/>
      <dgm:t>
        <a:bodyPr/>
        <a:lstStyle/>
        <a:p>
          <a:endParaRPr lang="en-US" sz="1300" dirty="0"/>
        </a:p>
      </dgm:t>
    </dgm:pt>
    <dgm:pt modelId="{3E2185F0-614E-4F11-A150-A09B55F33FE2}" type="parTrans" cxnId="{0B0B296F-AC7A-4C22-B1C3-DD7C8CC57545}">
      <dgm:prSet/>
      <dgm:spPr/>
      <dgm:t>
        <a:bodyPr/>
        <a:lstStyle/>
        <a:p>
          <a:endParaRPr lang="en-US"/>
        </a:p>
      </dgm:t>
    </dgm:pt>
    <dgm:pt modelId="{CD1B82D7-BC4B-4667-ACC4-13EB4CCD846D}" type="sibTrans" cxnId="{0B0B296F-AC7A-4C22-B1C3-DD7C8CC57545}">
      <dgm:prSet/>
      <dgm:spPr/>
      <dgm:t>
        <a:bodyPr/>
        <a:lstStyle/>
        <a:p>
          <a:endParaRPr lang="en-US"/>
        </a:p>
      </dgm:t>
    </dgm:pt>
    <dgm:pt modelId="{C7140389-E5BB-4334-8077-8FC1CF5BE624}">
      <dgm:prSet custT="1"/>
      <dgm:spPr/>
      <dgm:t>
        <a:bodyPr/>
        <a:lstStyle/>
        <a:p>
          <a:r>
            <a:rPr lang="ru-RU" sz="1800" b="1" smtClean="0"/>
            <a:t>В </a:t>
          </a:r>
          <a:r>
            <a:rPr lang="ru-RU" sz="1800" b="1" i="1" u="sng" smtClean="0"/>
            <a:t>2016</a:t>
          </a:r>
          <a:r>
            <a:rPr lang="ru-RU" sz="1800" smtClean="0"/>
            <a:t> году при продолжающейся поддержке правительственной армии Сирии российскими ВВС стоит ожидать освобождения от боевиков ИГ городов Алеппо и Пальмира, за которые правительство борется уже больше года. </a:t>
          </a:r>
          <a:endParaRPr lang="en-US" sz="1800" dirty="0"/>
        </a:p>
      </dgm:t>
    </dgm:pt>
    <dgm:pt modelId="{F61F0B2D-E2AD-4514-ADC5-570848D74E9A}" type="parTrans" cxnId="{77AC8072-B5F9-4135-8335-03337142B17A}">
      <dgm:prSet/>
      <dgm:spPr/>
      <dgm:t>
        <a:bodyPr/>
        <a:lstStyle/>
        <a:p>
          <a:endParaRPr lang="en-US"/>
        </a:p>
      </dgm:t>
    </dgm:pt>
    <dgm:pt modelId="{98CF5279-AD85-4D98-B9A8-F56DABE022CC}" type="sibTrans" cxnId="{77AC8072-B5F9-4135-8335-03337142B17A}">
      <dgm:prSet/>
      <dgm:spPr/>
      <dgm:t>
        <a:bodyPr/>
        <a:lstStyle/>
        <a:p>
          <a:endParaRPr lang="en-US"/>
        </a:p>
      </dgm:t>
    </dgm:pt>
    <dgm:pt modelId="{F2AE84E1-2E4D-419F-A9A3-24E315E51257}">
      <dgm:prSet custT="1"/>
      <dgm:spPr/>
      <dgm:t>
        <a:bodyPr/>
        <a:lstStyle/>
        <a:p>
          <a:r>
            <a:rPr lang="ru-RU" sz="1800" smtClean="0"/>
            <a:t>Начало политического урегулирования и мирные переговоры не принесут желаемых результатов. Страна останется фактически раздробленной по этническому и конфессиональному признаку и не будет готова к проведению выборов </a:t>
          </a:r>
          <a:r>
            <a:rPr lang="ru-RU" sz="1800" b="1" smtClean="0"/>
            <a:t>в </a:t>
          </a:r>
          <a:r>
            <a:rPr lang="ru-RU" sz="1800" b="1" i="1" u="sng" smtClean="0"/>
            <a:t>2017 году</a:t>
          </a:r>
          <a:r>
            <a:rPr lang="ru-RU" sz="1800" b="1" smtClean="0"/>
            <a:t>.</a:t>
          </a:r>
          <a:endParaRPr lang="en-US" sz="1800" dirty="0"/>
        </a:p>
      </dgm:t>
    </dgm:pt>
    <dgm:pt modelId="{F856C949-AB78-4565-9231-0A2C6FB745D1}" type="parTrans" cxnId="{E33EFE8B-6B13-4466-9402-26A36DE35FAD}">
      <dgm:prSet/>
      <dgm:spPr/>
      <dgm:t>
        <a:bodyPr/>
        <a:lstStyle/>
        <a:p>
          <a:endParaRPr lang="en-US"/>
        </a:p>
      </dgm:t>
    </dgm:pt>
    <dgm:pt modelId="{C75C5AC4-DA03-414B-B731-EFE094750FCB}" type="sibTrans" cxnId="{E33EFE8B-6B13-4466-9402-26A36DE35FAD}">
      <dgm:prSet/>
      <dgm:spPr/>
      <dgm:t>
        <a:bodyPr/>
        <a:lstStyle/>
        <a:p>
          <a:endParaRPr lang="en-US"/>
        </a:p>
      </dgm:t>
    </dgm:pt>
    <dgm:pt modelId="{34E9305F-6273-4699-A2F5-52FCD7AA196D}">
      <dgm:prSet custT="1"/>
      <dgm:spPr/>
      <dgm:t>
        <a:bodyPr/>
        <a:lstStyle/>
        <a:p>
          <a:r>
            <a:rPr lang="ru-RU" sz="1800" dirty="0" smtClean="0"/>
            <a:t>В сложившейся обстановке необходимо сохранить государственность в Сирии, ведь при полном распаде этого государства появится угроза «эффекта домино», которая разрушит существующую политическую обстановку в регионе Ближнего Востока.</a:t>
          </a:r>
          <a:r>
            <a:rPr lang="en-US" sz="1800" dirty="0" smtClean="0"/>
            <a:t> </a:t>
          </a:r>
          <a:r>
            <a:rPr lang="ru-RU" sz="1800" i="1" cap="all" dirty="0" smtClean="0"/>
            <a:t> </a:t>
          </a:r>
          <a:endParaRPr lang="en-US" sz="1800" dirty="0"/>
        </a:p>
      </dgm:t>
    </dgm:pt>
    <dgm:pt modelId="{1145C278-EE7A-40CB-836B-013A1455D6F3}" type="parTrans" cxnId="{2468D40A-5463-4BBF-8990-A0DD861DCE42}">
      <dgm:prSet/>
      <dgm:spPr/>
      <dgm:t>
        <a:bodyPr/>
        <a:lstStyle/>
        <a:p>
          <a:endParaRPr lang="en-US"/>
        </a:p>
      </dgm:t>
    </dgm:pt>
    <dgm:pt modelId="{FB73FA02-D40F-47AB-8812-FE15B1577B85}" type="sibTrans" cxnId="{2468D40A-5463-4BBF-8990-A0DD861DCE42}">
      <dgm:prSet/>
      <dgm:spPr/>
      <dgm:t>
        <a:bodyPr/>
        <a:lstStyle/>
        <a:p>
          <a:endParaRPr lang="en-US"/>
        </a:p>
      </dgm:t>
    </dgm:pt>
    <dgm:pt modelId="{27F0B109-2F95-419D-B21A-A206760B3B1B}">
      <dgm:prSet/>
      <dgm:spPr/>
      <dgm:t>
        <a:bodyPr/>
        <a:lstStyle/>
        <a:p>
          <a:endParaRPr lang="en-US" sz="1300" dirty="0"/>
        </a:p>
      </dgm:t>
    </dgm:pt>
    <dgm:pt modelId="{19B38F8F-834F-4270-990C-8044FFD45481}" type="parTrans" cxnId="{6C153F8B-3034-429A-A60A-ABEFBAE6E7DF}">
      <dgm:prSet/>
      <dgm:spPr/>
      <dgm:t>
        <a:bodyPr/>
        <a:lstStyle/>
        <a:p>
          <a:endParaRPr lang="en-US"/>
        </a:p>
      </dgm:t>
    </dgm:pt>
    <dgm:pt modelId="{CC32C794-12D6-41ED-A987-B711D72F1F70}" type="sibTrans" cxnId="{6C153F8B-3034-429A-A60A-ABEFBAE6E7DF}">
      <dgm:prSet/>
      <dgm:spPr/>
      <dgm:t>
        <a:bodyPr/>
        <a:lstStyle/>
        <a:p>
          <a:endParaRPr lang="en-US"/>
        </a:p>
      </dgm:t>
    </dgm:pt>
    <dgm:pt modelId="{0EB5C119-26A2-4C33-B4AD-C68240620DF1}" type="pres">
      <dgm:prSet presAssocID="{A4B848D2-C52D-4F7E-A266-56B56703AAE8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EFF64008-A857-4DB3-8D17-5CDDAB7120D3}" type="pres">
      <dgm:prSet presAssocID="{EF070656-AA96-49D9-8D5F-E98B1919A226}" presName="parenttextcomposite" presStyleCnt="0"/>
      <dgm:spPr/>
    </dgm:pt>
    <dgm:pt modelId="{89C20106-3A8F-4A20-B7E5-0E38675B52A8}" type="pres">
      <dgm:prSet presAssocID="{EF070656-AA96-49D9-8D5F-E98B1919A226}" presName="parenttext" presStyleLbl="revTx" presStyleIdx="0" presStyleCnt="3" custScaleY="16767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394C65-466B-4973-B065-B6F494859FA2}" type="pres">
      <dgm:prSet presAssocID="{EF070656-AA96-49D9-8D5F-E98B1919A226}" presName="composite" presStyleCnt="0"/>
      <dgm:spPr/>
    </dgm:pt>
    <dgm:pt modelId="{0AC38D6B-F382-4615-967B-CBED1D7696B0}" type="pres">
      <dgm:prSet presAssocID="{EF070656-AA96-49D9-8D5F-E98B1919A226}" presName="chevron1" presStyleLbl="alignNode1" presStyleIdx="0" presStyleCnt="21"/>
      <dgm:spPr/>
    </dgm:pt>
    <dgm:pt modelId="{893CF6EC-95FD-42F4-84E0-1E51B2F93A34}" type="pres">
      <dgm:prSet presAssocID="{EF070656-AA96-49D9-8D5F-E98B1919A226}" presName="chevron2" presStyleLbl="alignNode1" presStyleIdx="1" presStyleCnt="21"/>
      <dgm:spPr/>
    </dgm:pt>
    <dgm:pt modelId="{66271054-C100-4B76-93E9-015471DF0D3D}" type="pres">
      <dgm:prSet presAssocID="{EF070656-AA96-49D9-8D5F-E98B1919A226}" presName="chevron3" presStyleLbl="alignNode1" presStyleIdx="2" presStyleCnt="21"/>
      <dgm:spPr/>
    </dgm:pt>
    <dgm:pt modelId="{AB350316-C443-443A-9D4A-3CD949D1C5ED}" type="pres">
      <dgm:prSet presAssocID="{EF070656-AA96-49D9-8D5F-E98B1919A226}" presName="chevron4" presStyleLbl="alignNode1" presStyleIdx="3" presStyleCnt="21"/>
      <dgm:spPr/>
    </dgm:pt>
    <dgm:pt modelId="{EA5B2634-FF81-477C-9DCF-E904D8D991BD}" type="pres">
      <dgm:prSet presAssocID="{EF070656-AA96-49D9-8D5F-E98B1919A226}" presName="chevron5" presStyleLbl="alignNode1" presStyleIdx="4" presStyleCnt="21"/>
      <dgm:spPr/>
    </dgm:pt>
    <dgm:pt modelId="{BD7DD6D8-E186-4488-8EA0-118028E970D8}" type="pres">
      <dgm:prSet presAssocID="{EF070656-AA96-49D9-8D5F-E98B1919A226}" presName="chevron6" presStyleLbl="alignNode1" presStyleIdx="5" presStyleCnt="21"/>
      <dgm:spPr/>
    </dgm:pt>
    <dgm:pt modelId="{D5162EF0-8A6D-40D2-AFFD-839BEDA0C5EC}" type="pres">
      <dgm:prSet presAssocID="{EF070656-AA96-49D9-8D5F-E98B1919A226}" presName="chevron7" presStyleLbl="alignNode1" presStyleIdx="6" presStyleCnt="21"/>
      <dgm:spPr/>
    </dgm:pt>
    <dgm:pt modelId="{7096ED3B-61F7-43B6-B1C0-881E0B33785E}" type="pres">
      <dgm:prSet presAssocID="{EF070656-AA96-49D9-8D5F-E98B1919A226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89F7EC-CD69-4C03-9B92-329EC1F26A48}" type="pres">
      <dgm:prSet presAssocID="{481CBA00-8D1E-49BE-91F5-6B85E8715712}" presName="sibTrans" presStyleCnt="0"/>
      <dgm:spPr/>
    </dgm:pt>
    <dgm:pt modelId="{4DF8F61A-0D83-4E4D-9296-9AB1E65993C3}" type="pres">
      <dgm:prSet presAssocID="{97D93D17-9D79-43F8-BF79-AFFE13404FA6}" presName="parenttextcomposite" presStyleCnt="0"/>
      <dgm:spPr/>
    </dgm:pt>
    <dgm:pt modelId="{92A93134-E97C-4231-92AE-B574FA64D5D3}" type="pres">
      <dgm:prSet presAssocID="{97D93D17-9D79-43F8-BF79-AFFE13404FA6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A57866-12E7-499F-9CCC-D48106704E28}" type="pres">
      <dgm:prSet presAssocID="{97D93D17-9D79-43F8-BF79-AFFE13404FA6}" presName="composite" presStyleCnt="0"/>
      <dgm:spPr/>
    </dgm:pt>
    <dgm:pt modelId="{3C86B931-60A6-4666-8357-4088C529D53A}" type="pres">
      <dgm:prSet presAssocID="{97D93D17-9D79-43F8-BF79-AFFE13404FA6}" presName="chevron1" presStyleLbl="alignNode1" presStyleIdx="7" presStyleCnt="21"/>
      <dgm:spPr/>
    </dgm:pt>
    <dgm:pt modelId="{70CC522E-FED4-4E61-AC51-28BE2349AB3C}" type="pres">
      <dgm:prSet presAssocID="{97D93D17-9D79-43F8-BF79-AFFE13404FA6}" presName="chevron2" presStyleLbl="alignNode1" presStyleIdx="8" presStyleCnt="21"/>
      <dgm:spPr/>
    </dgm:pt>
    <dgm:pt modelId="{F722BFA4-EFB4-4A3D-A09E-4B81CD90CDDA}" type="pres">
      <dgm:prSet presAssocID="{97D93D17-9D79-43F8-BF79-AFFE13404FA6}" presName="chevron3" presStyleLbl="alignNode1" presStyleIdx="9" presStyleCnt="21"/>
      <dgm:spPr/>
    </dgm:pt>
    <dgm:pt modelId="{3C640A02-B6B2-4E44-8FB0-2D37CD8561C8}" type="pres">
      <dgm:prSet presAssocID="{97D93D17-9D79-43F8-BF79-AFFE13404FA6}" presName="chevron4" presStyleLbl="alignNode1" presStyleIdx="10" presStyleCnt="21"/>
      <dgm:spPr/>
    </dgm:pt>
    <dgm:pt modelId="{D38E0317-C3FB-4300-8D69-3D7001C4D114}" type="pres">
      <dgm:prSet presAssocID="{97D93D17-9D79-43F8-BF79-AFFE13404FA6}" presName="chevron5" presStyleLbl="alignNode1" presStyleIdx="11" presStyleCnt="21"/>
      <dgm:spPr/>
    </dgm:pt>
    <dgm:pt modelId="{F327B481-9FBB-4E0D-9A77-F6FE0CF7DD1D}" type="pres">
      <dgm:prSet presAssocID="{97D93D17-9D79-43F8-BF79-AFFE13404FA6}" presName="chevron6" presStyleLbl="alignNode1" presStyleIdx="12" presStyleCnt="21"/>
      <dgm:spPr/>
    </dgm:pt>
    <dgm:pt modelId="{B6DD97F4-A5F5-4DE7-966B-DC8821297653}" type="pres">
      <dgm:prSet presAssocID="{97D93D17-9D79-43F8-BF79-AFFE13404FA6}" presName="chevron7" presStyleLbl="alignNode1" presStyleIdx="13" presStyleCnt="21"/>
      <dgm:spPr/>
    </dgm:pt>
    <dgm:pt modelId="{00B8CBF0-58DF-4C00-8B8E-94F798431637}" type="pres">
      <dgm:prSet presAssocID="{97D93D17-9D79-43F8-BF79-AFFE13404FA6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B5D6FD-8875-44FD-BCD4-092A9D7E1165}" type="pres">
      <dgm:prSet presAssocID="{69F46278-1DBC-4FDB-BA8A-0181E12A09FE}" presName="sibTrans" presStyleCnt="0"/>
      <dgm:spPr/>
    </dgm:pt>
    <dgm:pt modelId="{A4D82964-D383-469A-A5BA-4C78B5227E13}" type="pres">
      <dgm:prSet presAssocID="{E88A5CA4-EBD3-4DCA-B6DE-CE074A30B67B}" presName="parenttextcomposite" presStyleCnt="0"/>
      <dgm:spPr/>
    </dgm:pt>
    <dgm:pt modelId="{ADDB8553-96C7-4F9B-A5D9-C225CBD00DAF}" type="pres">
      <dgm:prSet presAssocID="{E88A5CA4-EBD3-4DCA-B6DE-CE074A30B67B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347F46-7CF9-4E19-BD4D-F0F7AAE835DE}" type="pres">
      <dgm:prSet presAssocID="{E88A5CA4-EBD3-4DCA-B6DE-CE074A30B67B}" presName="composite" presStyleCnt="0"/>
      <dgm:spPr/>
    </dgm:pt>
    <dgm:pt modelId="{437AB561-115B-4A42-8665-0F5A1F58F08F}" type="pres">
      <dgm:prSet presAssocID="{E88A5CA4-EBD3-4DCA-B6DE-CE074A30B67B}" presName="chevron1" presStyleLbl="alignNode1" presStyleIdx="14" presStyleCnt="21"/>
      <dgm:spPr/>
    </dgm:pt>
    <dgm:pt modelId="{2CADA57E-0B72-4B23-83DE-F802CD905415}" type="pres">
      <dgm:prSet presAssocID="{E88A5CA4-EBD3-4DCA-B6DE-CE074A30B67B}" presName="chevron2" presStyleLbl="alignNode1" presStyleIdx="15" presStyleCnt="21"/>
      <dgm:spPr/>
    </dgm:pt>
    <dgm:pt modelId="{DF86CCCB-2EEB-46DD-99A6-BE8906490A29}" type="pres">
      <dgm:prSet presAssocID="{E88A5CA4-EBD3-4DCA-B6DE-CE074A30B67B}" presName="chevron3" presStyleLbl="alignNode1" presStyleIdx="16" presStyleCnt="21"/>
      <dgm:spPr/>
    </dgm:pt>
    <dgm:pt modelId="{F86CCA68-8457-4DF9-9405-6C499B9F3A18}" type="pres">
      <dgm:prSet presAssocID="{E88A5CA4-EBD3-4DCA-B6DE-CE074A30B67B}" presName="chevron4" presStyleLbl="alignNode1" presStyleIdx="17" presStyleCnt="21"/>
      <dgm:spPr/>
    </dgm:pt>
    <dgm:pt modelId="{4373BE0B-118E-4470-8C5D-50ACF68234E8}" type="pres">
      <dgm:prSet presAssocID="{E88A5CA4-EBD3-4DCA-B6DE-CE074A30B67B}" presName="chevron5" presStyleLbl="alignNode1" presStyleIdx="18" presStyleCnt="21"/>
      <dgm:spPr/>
    </dgm:pt>
    <dgm:pt modelId="{498EEB4E-CF94-4AAC-94BE-D91BB2D0405E}" type="pres">
      <dgm:prSet presAssocID="{E88A5CA4-EBD3-4DCA-B6DE-CE074A30B67B}" presName="chevron6" presStyleLbl="alignNode1" presStyleIdx="19" presStyleCnt="21"/>
      <dgm:spPr/>
    </dgm:pt>
    <dgm:pt modelId="{C077199C-293C-40A7-BADB-4FE38FFDE5EC}" type="pres">
      <dgm:prSet presAssocID="{E88A5CA4-EBD3-4DCA-B6DE-CE074A30B67B}" presName="chevron7" presStyleLbl="alignNode1" presStyleIdx="20" presStyleCnt="21"/>
      <dgm:spPr/>
    </dgm:pt>
    <dgm:pt modelId="{0209414F-9637-412A-9F1E-3B8F3E45164F}" type="pres">
      <dgm:prSet presAssocID="{E88A5CA4-EBD3-4DCA-B6DE-CE074A30B67B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B0B296F-AC7A-4C22-B1C3-DD7C8CC57545}" srcId="{E88A5CA4-EBD3-4DCA-B6DE-CE074A30B67B}" destId="{2221F10E-E55B-4327-AD80-C2D1802CAFA4}" srcOrd="0" destOrd="0" parTransId="{3E2185F0-614E-4F11-A150-A09B55F33FE2}" sibTransId="{CD1B82D7-BC4B-4667-ACC4-13EB4CCD846D}"/>
    <dgm:cxn modelId="{F64ECE0E-D8EA-4E15-8175-3BEB95E87BDE}" type="presOf" srcId="{27F0B109-2F95-419D-B21A-A206760B3B1B}" destId="{0209414F-9637-412A-9F1E-3B8F3E45164F}" srcOrd="0" destOrd="2" presId="urn:microsoft.com/office/officeart/2008/layout/VerticalAccentList"/>
    <dgm:cxn modelId="{99ACC44F-EC66-4BF2-A635-712BCFDFDF8D}" type="presOf" srcId="{E88A5CA4-EBD3-4DCA-B6DE-CE074A30B67B}" destId="{ADDB8553-96C7-4F9B-A5D9-C225CBD00DAF}" srcOrd="0" destOrd="0" presId="urn:microsoft.com/office/officeart/2008/layout/VerticalAccentList"/>
    <dgm:cxn modelId="{1A43BAD1-DA02-46E2-B22A-A2CC826DD00C}" srcId="{97D93D17-9D79-43F8-BF79-AFFE13404FA6}" destId="{DB4BA229-7CBF-40F6-A0D0-C91F69C9B7D2}" srcOrd="0" destOrd="0" parTransId="{8FA27403-654C-420B-929A-519A1F8521CC}" sibTransId="{334E6B91-C8A7-4920-A2DD-4FC20AFED0FD}"/>
    <dgm:cxn modelId="{B4E0F291-C92F-4A1D-9A89-A7A5175104E8}" type="presOf" srcId="{EF070656-AA96-49D9-8D5F-E98B1919A226}" destId="{89C20106-3A8F-4A20-B7E5-0E38675B52A8}" srcOrd="0" destOrd="0" presId="urn:microsoft.com/office/officeart/2008/layout/VerticalAccentList"/>
    <dgm:cxn modelId="{9B4D652E-C884-43E1-B0E3-72E92DD49DD2}" type="presOf" srcId="{DB4BA229-7CBF-40F6-A0D0-C91F69C9B7D2}" destId="{00B8CBF0-58DF-4C00-8B8E-94F798431637}" srcOrd="0" destOrd="0" presId="urn:microsoft.com/office/officeart/2008/layout/VerticalAccentList"/>
    <dgm:cxn modelId="{E2E0122A-781B-41E7-B3B2-3F20FB711699}" type="presOf" srcId="{A4B848D2-C52D-4F7E-A266-56B56703AAE8}" destId="{0EB5C119-26A2-4C33-B4AD-C68240620DF1}" srcOrd="0" destOrd="0" presId="urn:microsoft.com/office/officeart/2008/layout/VerticalAccentList"/>
    <dgm:cxn modelId="{D460FD80-F695-4C3D-ADCE-B64DAB4D4C1D}" type="presOf" srcId="{2221F10E-E55B-4327-AD80-C2D1802CAFA4}" destId="{0209414F-9637-412A-9F1E-3B8F3E45164F}" srcOrd="0" destOrd="0" presId="urn:microsoft.com/office/officeart/2008/layout/VerticalAccentList"/>
    <dgm:cxn modelId="{BA19FCC1-DC91-44D5-A292-F1DA9D4A49EF}" type="presOf" srcId="{6EC879B8-215E-429B-AE0D-1D44E6698C2A}" destId="{7096ED3B-61F7-43B6-B1C0-881E0B33785E}" srcOrd="0" destOrd="0" presId="urn:microsoft.com/office/officeart/2008/layout/VerticalAccentList"/>
    <dgm:cxn modelId="{59569820-F760-4FE1-AF15-D86DCAF6CC38}" type="presOf" srcId="{34E9305F-6273-4699-A2F5-52FCD7AA196D}" destId="{0209414F-9637-412A-9F1E-3B8F3E45164F}" srcOrd="0" destOrd="1" presId="urn:microsoft.com/office/officeart/2008/layout/VerticalAccentList"/>
    <dgm:cxn modelId="{1B53379A-4AB3-497B-96C0-74E080665E3B}" srcId="{A4B848D2-C52D-4F7E-A266-56B56703AAE8}" destId="{97D93D17-9D79-43F8-BF79-AFFE13404FA6}" srcOrd="1" destOrd="0" parTransId="{B4347563-F182-46F5-9EBB-116674544491}" sibTransId="{69F46278-1DBC-4FDB-BA8A-0181E12A09FE}"/>
    <dgm:cxn modelId="{E33EFE8B-6B13-4466-9402-26A36DE35FAD}" srcId="{97D93D17-9D79-43F8-BF79-AFFE13404FA6}" destId="{F2AE84E1-2E4D-419F-A9A3-24E315E51257}" srcOrd="1" destOrd="0" parTransId="{F856C949-AB78-4565-9231-0A2C6FB745D1}" sibTransId="{C75C5AC4-DA03-414B-B731-EFE094750FCB}"/>
    <dgm:cxn modelId="{0AD136AD-7401-4B15-9626-F515FE15C0A1}" srcId="{A4B848D2-C52D-4F7E-A266-56B56703AAE8}" destId="{E88A5CA4-EBD3-4DCA-B6DE-CE074A30B67B}" srcOrd="2" destOrd="0" parTransId="{1863D57B-96E6-42C8-BCEC-5FA3D24DDD9D}" sibTransId="{1E12929B-088A-48C9-A88F-EB5E73EBACA6}"/>
    <dgm:cxn modelId="{82693089-EEF5-4C1A-9B48-18E930463902}" type="presOf" srcId="{97D93D17-9D79-43F8-BF79-AFFE13404FA6}" destId="{92A93134-E97C-4231-92AE-B574FA64D5D3}" srcOrd="0" destOrd="0" presId="urn:microsoft.com/office/officeart/2008/layout/VerticalAccentList"/>
    <dgm:cxn modelId="{DA0110EC-EF4F-4274-9A63-1B8C170E2BD8}" srcId="{EF070656-AA96-49D9-8D5F-E98B1919A226}" destId="{6EC879B8-215E-429B-AE0D-1D44E6698C2A}" srcOrd="0" destOrd="0" parTransId="{D07556BE-77C1-44F0-A972-B5FFE225AF2E}" sibTransId="{DFEB8E76-F46B-4633-9399-E41552E0EF6C}"/>
    <dgm:cxn modelId="{6C153F8B-3034-429A-A60A-ABEFBAE6E7DF}" srcId="{E88A5CA4-EBD3-4DCA-B6DE-CE074A30B67B}" destId="{27F0B109-2F95-419D-B21A-A206760B3B1B}" srcOrd="2" destOrd="0" parTransId="{19B38F8F-834F-4270-990C-8044FFD45481}" sibTransId="{CC32C794-12D6-41ED-A987-B711D72F1F70}"/>
    <dgm:cxn modelId="{2468D40A-5463-4BBF-8990-A0DD861DCE42}" srcId="{E88A5CA4-EBD3-4DCA-B6DE-CE074A30B67B}" destId="{34E9305F-6273-4699-A2F5-52FCD7AA196D}" srcOrd="1" destOrd="0" parTransId="{1145C278-EE7A-40CB-836B-013A1455D6F3}" sibTransId="{FB73FA02-D40F-47AB-8812-FE15B1577B85}"/>
    <dgm:cxn modelId="{01B46510-B6F0-48CD-B92C-009DB63D9535}" type="presOf" srcId="{C7140389-E5BB-4334-8077-8FC1CF5BE624}" destId="{7096ED3B-61F7-43B6-B1C0-881E0B33785E}" srcOrd="0" destOrd="1" presId="urn:microsoft.com/office/officeart/2008/layout/VerticalAccentList"/>
    <dgm:cxn modelId="{4362A2D7-B622-4544-BDD2-FF5A753E1396}" srcId="{A4B848D2-C52D-4F7E-A266-56B56703AAE8}" destId="{EF070656-AA96-49D9-8D5F-E98B1919A226}" srcOrd="0" destOrd="0" parTransId="{CAD17A18-BE56-432A-A5B1-6D79A611D7F6}" sibTransId="{481CBA00-8D1E-49BE-91F5-6B85E8715712}"/>
    <dgm:cxn modelId="{DDDA8D47-0694-4A2D-A56F-F36367DC7CF6}" type="presOf" srcId="{F2AE84E1-2E4D-419F-A9A3-24E315E51257}" destId="{00B8CBF0-58DF-4C00-8B8E-94F798431637}" srcOrd="0" destOrd="1" presId="urn:microsoft.com/office/officeart/2008/layout/VerticalAccentList"/>
    <dgm:cxn modelId="{77AC8072-B5F9-4135-8335-03337142B17A}" srcId="{EF070656-AA96-49D9-8D5F-E98B1919A226}" destId="{C7140389-E5BB-4334-8077-8FC1CF5BE624}" srcOrd="1" destOrd="0" parTransId="{F61F0B2D-E2AD-4514-ADC5-570848D74E9A}" sibTransId="{98CF5279-AD85-4D98-B9A8-F56DABE022CC}"/>
    <dgm:cxn modelId="{6AFA300A-2429-45A8-98DF-228CE8EDCCE5}" type="presParOf" srcId="{0EB5C119-26A2-4C33-B4AD-C68240620DF1}" destId="{EFF64008-A857-4DB3-8D17-5CDDAB7120D3}" srcOrd="0" destOrd="0" presId="urn:microsoft.com/office/officeart/2008/layout/VerticalAccentList"/>
    <dgm:cxn modelId="{399E73C5-5211-43DB-8B26-342646732E0D}" type="presParOf" srcId="{EFF64008-A857-4DB3-8D17-5CDDAB7120D3}" destId="{89C20106-3A8F-4A20-B7E5-0E38675B52A8}" srcOrd="0" destOrd="0" presId="urn:microsoft.com/office/officeart/2008/layout/VerticalAccentList"/>
    <dgm:cxn modelId="{DA77027B-2AF2-4BDB-9E20-78CACC5B5F35}" type="presParOf" srcId="{0EB5C119-26A2-4C33-B4AD-C68240620DF1}" destId="{C5394C65-466B-4973-B065-B6F494859FA2}" srcOrd="1" destOrd="0" presId="urn:microsoft.com/office/officeart/2008/layout/VerticalAccentList"/>
    <dgm:cxn modelId="{8E538184-E6BF-4F00-BD0C-0945F1211000}" type="presParOf" srcId="{C5394C65-466B-4973-B065-B6F494859FA2}" destId="{0AC38D6B-F382-4615-967B-CBED1D7696B0}" srcOrd="0" destOrd="0" presId="urn:microsoft.com/office/officeart/2008/layout/VerticalAccentList"/>
    <dgm:cxn modelId="{94CD05B4-7AC0-4F2A-A181-88F590CBA5BE}" type="presParOf" srcId="{C5394C65-466B-4973-B065-B6F494859FA2}" destId="{893CF6EC-95FD-42F4-84E0-1E51B2F93A34}" srcOrd="1" destOrd="0" presId="urn:microsoft.com/office/officeart/2008/layout/VerticalAccentList"/>
    <dgm:cxn modelId="{DE265808-1890-472C-A9A0-C8BC918788A1}" type="presParOf" srcId="{C5394C65-466B-4973-B065-B6F494859FA2}" destId="{66271054-C100-4B76-93E9-015471DF0D3D}" srcOrd="2" destOrd="0" presId="urn:microsoft.com/office/officeart/2008/layout/VerticalAccentList"/>
    <dgm:cxn modelId="{FC12A195-6E8E-4C33-8E3E-C545319A12D9}" type="presParOf" srcId="{C5394C65-466B-4973-B065-B6F494859FA2}" destId="{AB350316-C443-443A-9D4A-3CD949D1C5ED}" srcOrd="3" destOrd="0" presId="urn:microsoft.com/office/officeart/2008/layout/VerticalAccentList"/>
    <dgm:cxn modelId="{09F0B0F2-F89E-4B16-BFE5-B04280A09614}" type="presParOf" srcId="{C5394C65-466B-4973-B065-B6F494859FA2}" destId="{EA5B2634-FF81-477C-9DCF-E904D8D991BD}" srcOrd="4" destOrd="0" presId="urn:microsoft.com/office/officeart/2008/layout/VerticalAccentList"/>
    <dgm:cxn modelId="{38D0F83D-AA2B-4FAF-9616-B6B86C6E6B07}" type="presParOf" srcId="{C5394C65-466B-4973-B065-B6F494859FA2}" destId="{BD7DD6D8-E186-4488-8EA0-118028E970D8}" srcOrd="5" destOrd="0" presId="urn:microsoft.com/office/officeart/2008/layout/VerticalAccentList"/>
    <dgm:cxn modelId="{7ADF2B6B-1522-4A4C-BF16-AEE2D1DF9A94}" type="presParOf" srcId="{C5394C65-466B-4973-B065-B6F494859FA2}" destId="{D5162EF0-8A6D-40D2-AFFD-839BEDA0C5EC}" srcOrd="6" destOrd="0" presId="urn:microsoft.com/office/officeart/2008/layout/VerticalAccentList"/>
    <dgm:cxn modelId="{08144F30-5416-4D2E-9868-C1ACA4FF9C3B}" type="presParOf" srcId="{C5394C65-466B-4973-B065-B6F494859FA2}" destId="{7096ED3B-61F7-43B6-B1C0-881E0B33785E}" srcOrd="7" destOrd="0" presId="urn:microsoft.com/office/officeart/2008/layout/VerticalAccentList"/>
    <dgm:cxn modelId="{701B6D89-2863-40D5-AA33-DDF1DEC32EDB}" type="presParOf" srcId="{0EB5C119-26A2-4C33-B4AD-C68240620DF1}" destId="{B689F7EC-CD69-4C03-9B92-329EC1F26A48}" srcOrd="2" destOrd="0" presId="urn:microsoft.com/office/officeart/2008/layout/VerticalAccentList"/>
    <dgm:cxn modelId="{6AE98CF5-1147-4E2A-9C27-F29FE8744E8B}" type="presParOf" srcId="{0EB5C119-26A2-4C33-B4AD-C68240620DF1}" destId="{4DF8F61A-0D83-4E4D-9296-9AB1E65993C3}" srcOrd="3" destOrd="0" presId="urn:microsoft.com/office/officeart/2008/layout/VerticalAccentList"/>
    <dgm:cxn modelId="{421A5203-4CFF-43C0-9179-044C1971786F}" type="presParOf" srcId="{4DF8F61A-0D83-4E4D-9296-9AB1E65993C3}" destId="{92A93134-E97C-4231-92AE-B574FA64D5D3}" srcOrd="0" destOrd="0" presId="urn:microsoft.com/office/officeart/2008/layout/VerticalAccentList"/>
    <dgm:cxn modelId="{4213E1C1-8B7F-497F-B5A7-002B90751C4C}" type="presParOf" srcId="{0EB5C119-26A2-4C33-B4AD-C68240620DF1}" destId="{F6A57866-12E7-499F-9CCC-D48106704E28}" srcOrd="4" destOrd="0" presId="urn:microsoft.com/office/officeart/2008/layout/VerticalAccentList"/>
    <dgm:cxn modelId="{974EF311-EEB2-44E4-AF69-2C6593DB7666}" type="presParOf" srcId="{F6A57866-12E7-499F-9CCC-D48106704E28}" destId="{3C86B931-60A6-4666-8357-4088C529D53A}" srcOrd="0" destOrd="0" presId="urn:microsoft.com/office/officeart/2008/layout/VerticalAccentList"/>
    <dgm:cxn modelId="{5CFEED2D-FDBF-41E8-B5AD-17D4717E0E04}" type="presParOf" srcId="{F6A57866-12E7-499F-9CCC-D48106704E28}" destId="{70CC522E-FED4-4E61-AC51-28BE2349AB3C}" srcOrd="1" destOrd="0" presId="urn:microsoft.com/office/officeart/2008/layout/VerticalAccentList"/>
    <dgm:cxn modelId="{1092F16C-E2B9-495A-92FE-361622C3331D}" type="presParOf" srcId="{F6A57866-12E7-499F-9CCC-D48106704E28}" destId="{F722BFA4-EFB4-4A3D-A09E-4B81CD90CDDA}" srcOrd="2" destOrd="0" presId="urn:microsoft.com/office/officeart/2008/layout/VerticalAccentList"/>
    <dgm:cxn modelId="{2D851D1F-34F6-4CB0-81EB-2F75979E1B42}" type="presParOf" srcId="{F6A57866-12E7-499F-9CCC-D48106704E28}" destId="{3C640A02-B6B2-4E44-8FB0-2D37CD8561C8}" srcOrd="3" destOrd="0" presId="urn:microsoft.com/office/officeart/2008/layout/VerticalAccentList"/>
    <dgm:cxn modelId="{01CA2E91-02C8-46A3-813F-CCB6F05D53B7}" type="presParOf" srcId="{F6A57866-12E7-499F-9CCC-D48106704E28}" destId="{D38E0317-C3FB-4300-8D69-3D7001C4D114}" srcOrd="4" destOrd="0" presId="urn:microsoft.com/office/officeart/2008/layout/VerticalAccentList"/>
    <dgm:cxn modelId="{455AB2DA-6D11-4368-B4CC-D5AC445FC26E}" type="presParOf" srcId="{F6A57866-12E7-499F-9CCC-D48106704E28}" destId="{F327B481-9FBB-4E0D-9A77-F6FE0CF7DD1D}" srcOrd="5" destOrd="0" presId="urn:microsoft.com/office/officeart/2008/layout/VerticalAccentList"/>
    <dgm:cxn modelId="{B3B5F64B-C53C-48FE-A43F-475651305919}" type="presParOf" srcId="{F6A57866-12E7-499F-9CCC-D48106704E28}" destId="{B6DD97F4-A5F5-4DE7-966B-DC8821297653}" srcOrd="6" destOrd="0" presId="urn:microsoft.com/office/officeart/2008/layout/VerticalAccentList"/>
    <dgm:cxn modelId="{21CC71CB-8E22-47DF-B2D1-D870BD047CF0}" type="presParOf" srcId="{F6A57866-12E7-499F-9CCC-D48106704E28}" destId="{00B8CBF0-58DF-4C00-8B8E-94F798431637}" srcOrd="7" destOrd="0" presId="urn:microsoft.com/office/officeart/2008/layout/VerticalAccentList"/>
    <dgm:cxn modelId="{D962367B-AF77-4483-80E8-7B2ADA769328}" type="presParOf" srcId="{0EB5C119-26A2-4C33-B4AD-C68240620DF1}" destId="{D2B5D6FD-8875-44FD-BCD4-092A9D7E1165}" srcOrd="5" destOrd="0" presId="urn:microsoft.com/office/officeart/2008/layout/VerticalAccentList"/>
    <dgm:cxn modelId="{36A24263-32B1-44D8-9958-2F7C5B5F5B7F}" type="presParOf" srcId="{0EB5C119-26A2-4C33-B4AD-C68240620DF1}" destId="{A4D82964-D383-469A-A5BA-4C78B5227E13}" srcOrd="6" destOrd="0" presId="urn:microsoft.com/office/officeart/2008/layout/VerticalAccentList"/>
    <dgm:cxn modelId="{A565EE09-55EB-48F7-9311-D98C9DC54C6F}" type="presParOf" srcId="{A4D82964-D383-469A-A5BA-4C78B5227E13}" destId="{ADDB8553-96C7-4F9B-A5D9-C225CBD00DAF}" srcOrd="0" destOrd="0" presId="urn:microsoft.com/office/officeart/2008/layout/VerticalAccentList"/>
    <dgm:cxn modelId="{570AB84F-98AF-4854-94ED-17FF43CD2103}" type="presParOf" srcId="{0EB5C119-26A2-4C33-B4AD-C68240620DF1}" destId="{BB347F46-7CF9-4E19-BD4D-F0F7AAE835DE}" srcOrd="7" destOrd="0" presId="urn:microsoft.com/office/officeart/2008/layout/VerticalAccentList"/>
    <dgm:cxn modelId="{2D410A37-D806-4B8A-B190-EDF8CD92E57C}" type="presParOf" srcId="{BB347F46-7CF9-4E19-BD4D-F0F7AAE835DE}" destId="{437AB561-115B-4A42-8665-0F5A1F58F08F}" srcOrd="0" destOrd="0" presId="urn:microsoft.com/office/officeart/2008/layout/VerticalAccentList"/>
    <dgm:cxn modelId="{45DB7EFC-39E7-47D6-A091-F0C216DC14E3}" type="presParOf" srcId="{BB347F46-7CF9-4E19-BD4D-F0F7AAE835DE}" destId="{2CADA57E-0B72-4B23-83DE-F802CD905415}" srcOrd="1" destOrd="0" presId="urn:microsoft.com/office/officeart/2008/layout/VerticalAccentList"/>
    <dgm:cxn modelId="{EEAB8CBE-CD1F-47F2-98EA-871129662E04}" type="presParOf" srcId="{BB347F46-7CF9-4E19-BD4D-F0F7AAE835DE}" destId="{DF86CCCB-2EEB-46DD-99A6-BE8906490A29}" srcOrd="2" destOrd="0" presId="urn:microsoft.com/office/officeart/2008/layout/VerticalAccentList"/>
    <dgm:cxn modelId="{553310EF-F3A7-43E0-BDA2-5ED953DF7A79}" type="presParOf" srcId="{BB347F46-7CF9-4E19-BD4D-F0F7AAE835DE}" destId="{F86CCA68-8457-4DF9-9405-6C499B9F3A18}" srcOrd="3" destOrd="0" presId="urn:microsoft.com/office/officeart/2008/layout/VerticalAccentList"/>
    <dgm:cxn modelId="{0B9275D7-37F2-417E-A39B-8E4FB1810DF5}" type="presParOf" srcId="{BB347F46-7CF9-4E19-BD4D-F0F7AAE835DE}" destId="{4373BE0B-118E-4470-8C5D-50ACF68234E8}" srcOrd="4" destOrd="0" presId="urn:microsoft.com/office/officeart/2008/layout/VerticalAccentList"/>
    <dgm:cxn modelId="{BCBA54C9-7BDF-423B-B531-7002882DC83A}" type="presParOf" srcId="{BB347F46-7CF9-4E19-BD4D-F0F7AAE835DE}" destId="{498EEB4E-CF94-4AAC-94BE-D91BB2D0405E}" srcOrd="5" destOrd="0" presId="urn:microsoft.com/office/officeart/2008/layout/VerticalAccentList"/>
    <dgm:cxn modelId="{1AD096E4-5931-4D5A-9637-2AF4F48E8BE1}" type="presParOf" srcId="{BB347F46-7CF9-4E19-BD4D-F0F7AAE835DE}" destId="{C077199C-293C-40A7-BADB-4FE38FFDE5EC}" srcOrd="6" destOrd="0" presId="urn:microsoft.com/office/officeart/2008/layout/VerticalAccentList"/>
    <dgm:cxn modelId="{46091D86-4432-4A91-8F66-82817AA943AA}" type="presParOf" srcId="{BB347F46-7CF9-4E19-BD4D-F0F7AAE835DE}" destId="{0209414F-9637-412A-9F1E-3B8F3E45164F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C083BA-BF11-4A6B-A87D-4E9C867A6E11}">
      <dsp:nvSpPr>
        <dsp:cNvPr id="0" name=""/>
        <dsp:cNvSpPr/>
      </dsp:nvSpPr>
      <dsp:spPr>
        <a:xfrm>
          <a:off x="1372797" y="0"/>
          <a:ext cx="4941168" cy="4941168"/>
        </a:xfrm>
        <a:prstGeom prst="triangle">
          <a:avLst/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D1B57F-CBF3-4611-8C69-DF8FCAB848A0}">
      <dsp:nvSpPr>
        <dsp:cNvPr id="0" name=""/>
        <dsp:cNvSpPr/>
      </dsp:nvSpPr>
      <dsp:spPr>
        <a:xfrm>
          <a:off x="1753072" y="587693"/>
          <a:ext cx="4643882" cy="1269818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 Сирии практически не осталось внутренних предпосылок для смены действующего </a:t>
          </a:r>
          <a:r>
            <a:rPr lang="ru-RU" sz="1800" kern="1200" dirty="0" err="1" smtClean="0"/>
            <a:t>алавитского</a:t>
          </a:r>
          <a:r>
            <a:rPr lang="ru-RU" sz="1800" kern="1200" dirty="0" smtClean="0"/>
            <a:t> режима, т.к. консервативный режим оказался устойчивым к кризисной ситуации</a:t>
          </a:r>
          <a:r>
            <a:rPr lang="ru-RU" sz="1000" kern="1200" dirty="0" smtClean="0"/>
            <a:t>.</a:t>
          </a:r>
        </a:p>
      </dsp:txBody>
      <dsp:txXfrm>
        <a:off x="1815059" y="649680"/>
        <a:ext cx="4519908" cy="1145844"/>
      </dsp:txXfrm>
    </dsp:sp>
    <dsp:sp modelId="{8A472168-75DA-430C-A55E-6718BDC722B3}">
      <dsp:nvSpPr>
        <dsp:cNvPr id="0" name=""/>
        <dsp:cNvSpPr/>
      </dsp:nvSpPr>
      <dsp:spPr>
        <a:xfrm>
          <a:off x="1685946" y="2096865"/>
          <a:ext cx="4439229" cy="1049163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Исламская Республика не уйдет из Сирии полностью, поскольку претендует на распространение шиитского влияния и не позволит какой-либо одной стране и группе стран единолично укрепиться в Сирии.</a:t>
          </a:r>
          <a:endParaRPr lang="en-US" sz="1600" kern="1200" dirty="0"/>
        </a:p>
      </dsp:txBody>
      <dsp:txXfrm>
        <a:off x="1737162" y="2148081"/>
        <a:ext cx="4336797" cy="946731"/>
      </dsp:txXfrm>
    </dsp:sp>
    <dsp:sp modelId="{1439EA7B-8036-4C2C-86E0-EE4BFFCEB968}">
      <dsp:nvSpPr>
        <dsp:cNvPr id="0" name=""/>
        <dsp:cNvSpPr/>
      </dsp:nvSpPr>
      <dsp:spPr>
        <a:xfrm>
          <a:off x="1753072" y="3429248"/>
          <a:ext cx="4304977" cy="1402451"/>
        </a:xfrm>
        <a:prstGeom prst="round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Оптимальным вариантом на пути к урегулированию и нейтрализации угрозы  превращения территорий Сирии в халифат к </a:t>
          </a:r>
          <a:r>
            <a:rPr lang="ru-RU" sz="1600" b="1" i="1" u="sng" kern="1200" dirty="0" smtClean="0"/>
            <a:t>началу 2016 </a:t>
          </a:r>
          <a:r>
            <a:rPr lang="ru-RU" sz="1600" kern="1200" dirty="0" smtClean="0"/>
            <a:t>года представляется создание заинтересованными сторонами механизмов нейтрализации внутренних конфликтов в Сирии. </a:t>
          </a:r>
          <a:endParaRPr lang="en-US" sz="1600" kern="1200" dirty="0" smtClean="0"/>
        </a:p>
      </dsp:txBody>
      <dsp:txXfrm>
        <a:off x="1821534" y="3497710"/>
        <a:ext cx="4168053" cy="12655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20106-3A8F-4A20-B7E5-0E38675B52A8}">
      <dsp:nvSpPr>
        <dsp:cNvPr id="0" name=""/>
        <dsp:cNvSpPr/>
      </dsp:nvSpPr>
      <dsp:spPr>
        <a:xfrm>
          <a:off x="570662" y="1418"/>
          <a:ext cx="7425928" cy="11319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  <a:latin typeface="Franklin Gothic Heavy" pitchFamily="34" charset="0"/>
            </a:rPr>
            <a:t>***</a:t>
          </a:r>
          <a:r>
            <a:rPr lang="ru-RU" sz="2000" b="1" i="1" kern="1200" dirty="0" smtClean="0">
              <a:solidFill>
                <a:schemeClr val="tx1"/>
              </a:solidFill>
              <a:latin typeface="Franklin Gothic Heavy" pitchFamily="34" charset="0"/>
            </a:rPr>
            <a:t>Дельфийский метод Прогнозирования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FF00"/>
              </a:solidFill>
              <a:latin typeface="Franklin Gothic Heavy" pitchFamily="34" charset="0"/>
            </a:rPr>
            <a:t>***</a:t>
          </a:r>
          <a:r>
            <a:rPr lang="ru-RU" sz="2000" b="1" i="1" kern="1200" dirty="0" smtClean="0">
              <a:solidFill>
                <a:schemeClr val="tx1"/>
              </a:solidFill>
              <a:latin typeface="Franklin Gothic Heavy" pitchFamily="34" charset="0"/>
            </a:rPr>
            <a:t>Метод Изучения документов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b="1" i="1" kern="1200" dirty="0">
            <a:solidFill>
              <a:schemeClr val="tx1"/>
            </a:solidFill>
            <a:latin typeface="Franklin Gothic Heavy" pitchFamily="34" charset="0"/>
          </a:endParaRPr>
        </a:p>
      </dsp:txBody>
      <dsp:txXfrm>
        <a:off x="570662" y="1418"/>
        <a:ext cx="7425928" cy="1131947"/>
      </dsp:txXfrm>
    </dsp:sp>
    <dsp:sp modelId="{0AC38D6B-F382-4615-967B-CBED1D7696B0}">
      <dsp:nvSpPr>
        <dsp:cNvPr id="0" name=""/>
        <dsp:cNvSpPr/>
      </dsp:nvSpPr>
      <dsp:spPr>
        <a:xfrm>
          <a:off x="570662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3CF6EC-95FD-42F4-84E0-1E51B2F93A34}">
      <dsp:nvSpPr>
        <dsp:cNvPr id="0" name=""/>
        <dsp:cNvSpPr/>
      </dsp:nvSpPr>
      <dsp:spPr>
        <a:xfrm>
          <a:off x="1614417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271054-C100-4B76-93E9-015471DF0D3D}">
      <dsp:nvSpPr>
        <dsp:cNvPr id="0" name=""/>
        <dsp:cNvSpPr/>
      </dsp:nvSpPr>
      <dsp:spPr>
        <a:xfrm>
          <a:off x="2658998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B350316-C443-443A-9D4A-3CD949D1C5ED}">
      <dsp:nvSpPr>
        <dsp:cNvPr id="0" name=""/>
        <dsp:cNvSpPr/>
      </dsp:nvSpPr>
      <dsp:spPr>
        <a:xfrm>
          <a:off x="3702753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5B2634-FF81-477C-9DCF-E904D8D991BD}">
      <dsp:nvSpPr>
        <dsp:cNvPr id="0" name=""/>
        <dsp:cNvSpPr/>
      </dsp:nvSpPr>
      <dsp:spPr>
        <a:xfrm>
          <a:off x="4747334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7DD6D8-E186-4488-8EA0-118028E970D8}">
      <dsp:nvSpPr>
        <dsp:cNvPr id="0" name=""/>
        <dsp:cNvSpPr/>
      </dsp:nvSpPr>
      <dsp:spPr>
        <a:xfrm>
          <a:off x="5791089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162EF0-8A6D-40D2-AFFD-839BEDA0C5EC}">
      <dsp:nvSpPr>
        <dsp:cNvPr id="0" name=""/>
        <dsp:cNvSpPr/>
      </dsp:nvSpPr>
      <dsp:spPr>
        <a:xfrm>
          <a:off x="6835670" y="1133366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96ED3B-61F7-43B6-B1C0-881E0B33785E}">
      <dsp:nvSpPr>
        <dsp:cNvPr id="0" name=""/>
        <dsp:cNvSpPr/>
      </dsp:nvSpPr>
      <dsp:spPr>
        <a:xfrm>
          <a:off x="570662" y="1270883"/>
          <a:ext cx="7522465" cy="1100137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smtClean="0"/>
            <a:t>В </a:t>
          </a:r>
          <a:r>
            <a:rPr lang="ru-RU" sz="1800" b="1" i="1" u="sng" kern="1200" smtClean="0"/>
            <a:t>2016</a:t>
          </a:r>
          <a:r>
            <a:rPr lang="ru-RU" sz="1800" kern="1200" smtClean="0"/>
            <a:t> году при продолжающейся поддержке правительственной армии Сирии российскими ВВС стоит ожидать освобождения от боевиков ИГ городов Алеппо и Пальмира, за которые правительство борется уже больше года. </a:t>
          </a:r>
          <a:endParaRPr lang="en-US" sz="1800" kern="1200" dirty="0"/>
        </a:p>
      </dsp:txBody>
      <dsp:txXfrm>
        <a:off x="570662" y="1270883"/>
        <a:ext cx="7522465" cy="1100137"/>
      </dsp:txXfrm>
    </dsp:sp>
    <dsp:sp modelId="{92A93134-E97C-4231-92AE-B574FA64D5D3}">
      <dsp:nvSpPr>
        <dsp:cNvPr id="0" name=""/>
        <dsp:cNvSpPr/>
      </dsp:nvSpPr>
      <dsp:spPr>
        <a:xfrm>
          <a:off x="570662" y="2632303"/>
          <a:ext cx="7425928" cy="67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570662" y="2632303"/>
        <a:ext cx="7425928" cy="675084"/>
      </dsp:txXfrm>
    </dsp:sp>
    <dsp:sp modelId="{3C86B931-60A6-4666-8357-4088C529D53A}">
      <dsp:nvSpPr>
        <dsp:cNvPr id="0" name=""/>
        <dsp:cNvSpPr/>
      </dsp:nvSpPr>
      <dsp:spPr>
        <a:xfrm>
          <a:off x="570662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CC522E-FED4-4E61-AC51-28BE2349AB3C}">
      <dsp:nvSpPr>
        <dsp:cNvPr id="0" name=""/>
        <dsp:cNvSpPr/>
      </dsp:nvSpPr>
      <dsp:spPr>
        <a:xfrm>
          <a:off x="1614417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722BFA4-EFB4-4A3D-A09E-4B81CD90CDDA}">
      <dsp:nvSpPr>
        <dsp:cNvPr id="0" name=""/>
        <dsp:cNvSpPr/>
      </dsp:nvSpPr>
      <dsp:spPr>
        <a:xfrm>
          <a:off x="2658998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640A02-B6B2-4E44-8FB0-2D37CD8561C8}">
      <dsp:nvSpPr>
        <dsp:cNvPr id="0" name=""/>
        <dsp:cNvSpPr/>
      </dsp:nvSpPr>
      <dsp:spPr>
        <a:xfrm>
          <a:off x="3702753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38E0317-C3FB-4300-8D69-3D7001C4D114}">
      <dsp:nvSpPr>
        <dsp:cNvPr id="0" name=""/>
        <dsp:cNvSpPr/>
      </dsp:nvSpPr>
      <dsp:spPr>
        <a:xfrm>
          <a:off x="4747334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327B481-9FBB-4E0D-9A77-F6FE0CF7DD1D}">
      <dsp:nvSpPr>
        <dsp:cNvPr id="0" name=""/>
        <dsp:cNvSpPr/>
      </dsp:nvSpPr>
      <dsp:spPr>
        <a:xfrm>
          <a:off x="5791089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6DD97F4-A5F5-4DE7-966B-DC8821297653}">
      <dsp:nvSpPr>
        <dsp:cNvPr id="0" name=""/>
        <dsp:cNvSpPr/>
      </dsp:nvSpPr>
      <dsp:spPr>
        <a:xfrm>
          <a:off x="6835670" y="3307387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B8CBF0-58DF-4C00-8B8E-94F798431637}">
      <dsp:nvSpPr>
        <dsp:cNvPr id="0" name=""/>
        <dsp:cNvSpPr/>
      </dsp:nvSpPr>
      <dsp:spPr>
        <a:xfrm>
          <a:off x="570662" y="3444905"/>
          <a:ext cx="7522465" cy="1100137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Начало политического урегулирования и мирные переговоры не принесут желаемых результатов. Страна останется фактически раздробленной по этническому и конфессиональному признаку и не будет готова к проведению выборов </a:t>
          </a:r>
          <a:r>
            <a:rPr lang="ru-RU" sz="1800" b="1" kern="1200" smtClean="0"/>
            <a:t>в </a:t>
          </a:r>
          <a:r>
            <a:rPr lang="ru-RU" sz="1800" b="1" i="1" u="sng" kern="1200" smtClean="0"/>
            <a:t>2017 году</a:t>
          </a:r>
          <a:r>
            <a:rPr lang="ru-RU" sz="1800" b="1" kern="1200" smtClean="0"/>
            <a:t>.</a:t>
          </a:r>
          <a:endParaRPr lang="en-US" sz="1800" kern="1200" dirty="0"/>
        </a:p>
      </dsp:txBody>
      <dsp:txXfrm>
        <a:off x="570662" y="3444905"/>
        <a:ext cx="7522465" cy="1100137"/>
      </dsp:txXfrm>
    </dsp:sp>
    <dsp:sp modelId="{ADDB8553-96C7-4F9B-A5D9-C225CBD00DAF}">
      <dsp:nvSpPr>
        <dsp:cNvPr id="0" name=""/>
        <dsp:cNvSpPr/>
      </dsp:nvSpPr>
      <dsp:spPr>
        <a:xfrm>
          <a:off x="570662" y="4806325"/>
          <a:ext cx="7425928" cy="6750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b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100" kern="1200"/>
        </a:p>
      </dsp:txBody>
      <dsp:txXfrm>
        <a:off x="570662" y="4806325"/>
        <a:ext cx="7425928" cy="675084"/>
      </dsp:txXfrm>
    </dsp:sp>
    <dsp:sp modelId="{437AB561-115B-4A42-8665-0F5A1F58F08F}">
      <dsp:nvSpPr>
        <dsp:cNvPr id="0" name=""/>
        <dsp:cNvSpPr/>
      </dsp:nvSpPr>
      <dsp:spPr>
        <a:xfrm>
          <a:off x="570662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ADA57E-0B72-4B23-83DE-F802CD905415}">
      <dsp:nvSpPr>
        <dsp:cNvPr id="0" name=""/>
        <dsp:cNvSpPr/>
      </dsp:nvSpPr>
      <dsp:spPr>
        <a:xfrm>
          <a:off x="1614417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F86CCCB-2EEB-46DD-99A6-BE8906490A29}">
      <dsp:nvSpPr>
        <dsp:cNvPr id="0" name=""/>
        <dsp:cNvSpPr/>
      </dsp:nvSpPr>
      <dsp:spPr>
        <a:xfrm>
          <a:off x="2658998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86CCA68-8457-4DF9-9405-6C499B9F3A18}">
      <dsp:nvSpPr>
        <dsp:cNvPr id="0" name=""/>
        <dsp:cNvSpPr/>
      </dsp:nvSpPr>
      <dsp:spPr>
        <a:xfrm>
          <a:off x="3702753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73BE0B-118E-4470-8C5D-50ACF68234E8}">
      <dsp:nvSpPr>
        <dsp:cNvPr id="0" name=""/>
        <dsp:cNvSpPr/>
      </dsp:nvSpPr>
      <dsp:spPr>
        <a:xfrm>
          <a:off x="4747334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98EEB4E-CF94-4AAC-94BE-D91BB2D0405E}">
      <dsp:nvSpPr>
        <dsp:cNvPr id="0" name=""/>
        <dsp:cNvSpPr/>
      </dsp:nvSpPr>
      <dsp:spPr>
        <a:xfrm>
          <a:off x="5791089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077199C-293C-40A7-BADB-4FE38FFDE5EC}">
      <dsp:nvSpPr>
        <dsp:cNvPr id="0" name=""/>
        <dsp:cNvSpPr/>
      </dsp:nvSpPr>
      <dsp:spPr>
        <a:xfrm>
          <a:off x="6835670" y="5481409"/>
          <a:ext cx="1737667" cy="1375171"/>
        </a:xfrm>
        <a:prstGeom prst="chevron">
          <a:avLst>
            <a:gd name="adj" fmla="val 70610"/>
          </a:avLst>
        </a:prstGeom>
        <a:blipFill rotWithShape="0">
          <a:blip xmlns:r="http://schemas.openxmlformats.org/officeDocument/2006/relationships" r:embed="rId1">
            <a:duotone>
              <a:schemeClr val="dk2">
                <a:hueOff val="0"/>
                <a:satOff val="0"/>
                <a:lumOff val="0"/>
                <a:alphaOff val="0"/>
                <a:shade val="40000"/>
              </a:schemeClr>
              <a:schemeClr val="dk2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09414F-9637-412A-9F1E-3B8F3E45164F}">
      <dsp:nvSpPr>
        <dsp:cNvPr id="0" name=""/>
        <dsp:cNvSpPr/>
      </dsp:nvSpPr>
      <dsp:spPr>
        <a:xfrm>
          <a:off x="570662" y="5618926"/>
          <a:ext cx="7522465" cy="1100137"/>
        </a:xfrm>
        <a:prstGeom prst="rect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 сложившейся обстановке необходимо сохранить государственность в Сирии, ведь при полном распаде этого государства появится угроза «эффекта домино», которая разрушит существующую политическую обстановку в регионе Ближнего Востока.</a:t>
          </a:r>
          <a:r>
            <a:rPr lang="en-US" sz="1800" kern="1200" dirty="0" smtClean="0"/>
            <a:t> </a:t>
          </a:r>
          <a:r>
            <a:rPr lang="ru-RU" sz="1800" i="1" kern="1200" cap="all" dirty="0" smtClean="0"/>
            <a:t> </a:t>
          </a:r>
          <a:endParaRPr lang="en-US" sz="1800" kern="1200" dirty="0"/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570662" y="5618926"/>
        <a:ext cx="7522465" cy="1100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9952" y="3699804"/>
            <a:ext cx="5400600" cy="2969556"/>
          </a:xfrm>
        </p:spPr>
        <p:txBody>
          <a:bodyPr>
            <a:noAutofit/>
          </a:bodyPr>
          <a:lstStyle/>
          <a:p>
            <a:r>
              <a:rPr lang="ru-RU" sz="2400" b="1" i="1" dirty="0" err="1" smtClean="0">
                <a:solidFill>
                  <a:srgbClr val="FFFF00"/>
                </a:solidFill>
              </a:rPr>
              <a:t>Тема:Внутренняя</a:t>
            </a:r>
            <a:r>
              <a:rPr lang="ru-RU" sz="2400" b="1" i="1" dirty="0" smtClean="0">
                <a:solidFill>
                  <a:srgbClr val="FFFF00"/>
                </a:solidFill>
              </a:rPr>
              <a:t> </a:t>
            </a:r>
            <a:r>
              <a:rPr lang="ru-RU" sz="2400" b="1" i="1" dirty="0" smtClean="0">
                <a:solidFill>
                  <a:srgbClr val="FFFF00"/>
                </a:solidFill>
              </a:rPr>
              <a:t>политика Сирии.</a:t>
            </a:r>
            <a:endParaRPr lang="en-US" sz="2400" b="1" i="1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305800" cy="2564904"/>
          </a:xfrm>
        </p:spPr>
        <p:txBody>
          <a:bodyPr>
            <a:normAutofit/>
          </a:bodyPr>
          <a:lstStyle/>
          <a:p>
            <a:endParaRPr lang="en-US" b="1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77780"/>
            <a:ext cx="4211960" cy="3289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90793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Основные группы сирийской оппозиции</a:t>
            </a:r>
            <a:br>
              <a:rPr lang="ru-RU" b="1" i="1" u="sng" dirty="0" smtClean="0">
                <a:solidFill>
                  <a:srgbClr val="FF0000"/>
                </a:solidFill>
              </a:rPr>
            </a:br>
            <a:r>
              <a:rPr lang="ru-RU" sz="22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200" i="1" dirty="0" smtClean="0">
                <a:solidFill>
                  <a:schemeClr val="tx1"/>
                </a:solidFill>
                <a:latin typeface="Franklin Gothic Heavy" pitchFamily="34" charset="0"/>
              </a:rPr>
              <a:t>Метод Изучение документов</a:t>
            </a:r>
            <a:endParaRPr lang="en-US" i="1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28800"/>
            <a:ext cx="7632848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>
                <a:lumMod val="95000"/>
                <a:lumOff val="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52582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fontAlgn="base">
              <a:buNone/>
            </a:pPr>
            <a:r>
              <a:rPr lang="ru-RU" b="1" i="1" u="sng" dirty="0">
                <a:solidFill>
                  <a:srgbClr val="FF0000"/>
                </a:solidFill>
              </a:rPr>
              <a:t>Народный фронт за перемены и освобождение (НФПО)</a:t>
            </a:r>
            <a:r>
              <a:rPr lang="ru-RU" dirty="0"/>
              <a:t> </a:t>
            </a:r>
            <a:endParaRPr lang="ru-RU" dirty="0" smtClean="0"/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Самая крупная организация </a:t>
            </a:r>
            <a:r>
              <a:rPr lang="ru-RU" sz="3500" i="1" dirty="0" smtClean="0">
                <a:solidFill>
                  <a:srgbClr val="FFFF00"/>
                </a:solidFill>
              </a:rPr>
              <a:t>внутренней оппозиции</a:t>
            </a:r>
            <a:endParaRPr lang="ru-RU" i="1" dirty="0" smtClean="0">
              <a:solidFill>
                <a:srgbClr val="FFFF00"/>
              </a:solidFill>
            </a:endParaRPr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Был </a:t>
            </a:r>
            <a:r>
              <a:rPr lang="ru-RU" i="1" dirty="0"/>
              <a:t>создан в </a:t>
            </a:r>
            <a:r>
              <a:rPr lang="ru-RU" b="1" i="1" dirty="0">
                <a:solidFill>
                  <a:srgbClr val="FFFF00"/>
                </a:solidFill>
              </a:rPr>
              <a:t>2011 г.</a:t>
            </a:r>
            <a:r>
              <a:rPr lang="ru-RU" i="1" dirty="0"/>
              <a:t> как объединение партий и организаций внутренней умеренной сирийской оппозиции. </a:t>
            </a:r>
            <a:endParaRPr lang="ru-RU" i="1" dirty="0" smtClean="0"/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Возглавляет</a:t>
            </a:r>
            <a:r>
              <a:rPr lang="ru-RU" i="1" dirty="0"/>
              <a:t> </a:t>
            </a:r>
            <a:r>
              <a:rPr lang="ru-RU" b="1" i="1" dirty="0">
                <a:solidFill>
                  <a:srgbClr val="FFFF00"/>
                </a:solidFill>
              </a:rPr>
              <a:t>Кадри </a:t>
            </a:r>
            <a:r>
              <a:rPr lang="ru-RU" b="1" i="1" dirty="0" err="1" smtClean="0">
                <a:solidFill>
                  <a:srgbClr val="FFFF00"/>
                </a:solidFill>
              </a:rPr>
              <a:t>Джамиль</a:t>
            </a:r>
            <a:endParaRPr lang="ru-RU" i="1" dirty="0" err="1"/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Фронт </a:t>
            </a:r>
            <a:r>
              <a:rPr lang="ru-RU" i="1" dirty="0"/>
              <a:t>выступает против любого иностранного вмешательства и осуждает тех, кто пытается воздействовать на ситуацию в Сирии из-за рубежа. </a:t>
            </a:r>
            <a:endParaRPr lang="ru-RU" i="1" dirty="0" smtClean="0"/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Целью </a:t>
            </a:r>
            <a:r>
              <a:rPr lang="ru-RU" i="1" dirty="0"/>
              <a:t>организации является проведение демократических преобразований в стране</a:t>
            </a:r>
            <a:r>
              <a:rPr lang="ru-RU" dirty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88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Сирийский национальный совет (СНС)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0" y="908720"/>
            <a:ext cx="4517136" cy="5949280"/>
          </a:xfrm>
        </p:spPr>
        <p:txBody>
          <a:bodyPr>
            <a:normAutofit fontScale="70000" lnSpcReduction="20000"/>
          </a:bodyPr>
          <a:lstStyle/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Первая </a:t>
            </a:r>
            <a:r>
              <a:rPr lang="ru-RU" i="1" dirty="0"/>
              <a:t>крупная организация </a:t>
            </a:r>
            <a:r>
              <a:rPr lang="ru-RU" sz="4000" b="1" i="1" dirty="0">
                <a:solidFill>
                  <a:srgbClr val="FFFF00"/>
                </a:solidFill>
              </a:rPr>
              <a:t>внешней </a:t>
            </a:r>
            <a:r>
              <a:rPr lang="ru-RU" sz="4000" b="1" i="1" dirty="0" smtClean="0">
                <a:solidFill>
                  <a:srgbClr val="FFFF00"/>
                </a:solidFill>
              </a:rPr>
              <a:t>оппозиции</a:t>
            </a:r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Создан </a:t>
            </a:r>
            <a:r>
              <a:rPr lang="ru-RU" b="1" i="1" dirty="0" smtClean="0">
                <a:solidFill>
                  <a:srgbClr val="FFFF00"/>
                </a:solidFill>
              </a:rPr>
              <a:t>2 </a:t>
            </a:r>
            <a:r>
              <a:rPr lang="ru-RU" b="1" i="1" dirty="0">
                <a:solidFill>
                  <a:srgbClr val="FFFF00"/>
                </a:solidFill>
              </a:rPr>
              <a:t>октября 2011 г. </a:t>
            </a:r>
            <a:r>
              <a:rPr lang="ru-RU" i="1" dirty="0"/>
              <a:t>в Стамбуле политическими эмигрантами, в том числе представителями запрещенной в Сирии группировки "Братья-мусульмане</a:t>
            </a:r>
            <a:r>
              <a:rPr lang="ru-RU" i="1" dirty="0" smtClean="0"/>
              <a:t>"</a:t>
            </a:r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Своей </a:t>
            </a:r>
            <a:r>
              <a:rPr lang="ru-RU" i="1" dirty="0"/>
              <a:t>целью </a:t>
            </a:r>
            <a:r>
              <a:rPr lang="ru-RU" i="1" dirty="0" smtClean="0"/>
              <a:t>СНС заявлял </a:t>
            </a:r>
            <a:r>
              <a:rPr lang="ru-RU" i="1" dirty="0"/>
              <a:t>создание в Сирии парламентской республики и проведение демократических </a:t>
            </a:r>
            <a:r>
              <a:rPr lang="ru-RU" i="1" dirty="0" smtClean="0"/>
              <a:t>реформ</a:t>
            </a:r>
          </a:p>
          <a:p>
            <a:pPr fontAlgn="base">
              <a:buFont typeface="Wingdings" pitchFamily="2" charset="2"/>
              <a:buChar char="q"/>
            </a:pPr>
            <a:r>
              <a:rPr lang="ru-RU" i="1" dirty="0" smtClean="0"/>
              <a:t>Изначально </a:t>
            </a:r>
            <a:r>
              <a:rPr lang="ru-RU" i="1" dirty="0"/>
              <a:t>руководство </a:t>
            </a:r>
            <a:r>
              <a:rPr lang="ru-RU" i="1" dirty="0" smtClean="0"/>
              <a:t>выступало </a:t>
            </a:r>
            <a:r>
              <a:rPr lang="ru-RU" i="1" dirty="0"/>
              <a:t>против использования силы в борьбе с режимом </a:t>
            </a:r>
            <a:r>
              <a:rPr lang="ru-RU" i="1" dirty="0" err="1"/>
              <a:t>Асада</a:t>
            </a:r>
            <a:r>
              <a:rPr lang="ru-RU" i="1" dirty="0"/>
              <a:t>, однако потом стало сотрудничать с "Сирийской свободной армией", ведущей вооруженную борьбу против </a:t>
            </a:r>
            <a:r>
              <a:rPr lang="ru-RU" i="1" dirty="0" smtClean="0"/>
              <a:t>него</a:t>
            </a:r>
            <a:endParaRPr lang="ru-RU" i="1" dirty="0"/>
          </a:p>
          <a:p>
            <a:pPr fontAlgn="base">
              <a:buFont typeface="Wingdings" pitchFamily="2" charset="2"/>
              <a:buChar char="q"/>
            </a:pPr>
            <a:r>
              <a:rPr lang="ru-RU" i="1" dirty="0"/>
              <a:t>Основную финансовую помощь внешней сирийской оппозиции стали оказывать монархии Персидского залива, прежде всего Катар и Саудовская </a:t>
            </a:r>
            <a:r>
              <a:rPr lang="ru-RU" i="1" dirty="0" smtClean="0"/>
              <a:t>Аравия</a:t>
            </a:r>
          </a:p>
          <a:p>
            <a:pPr fontAlgn="base">
              <a:buFont typeface="Wingdings" pitchFamily="2" charset="2"/>
              <a:buChar char="q"/>
            </a:pPr>
            <a:endParaRPr lang="en-US" sz="2200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495800" cy="5616624"/>
          </a:xfrm>
        </p:spPr>
        <p:txBody>
          <a:bodyPr>
            <a:normAutofit fontScale="70000" lnSpcReduction="20000"/>
          </a:bodyPr>
          <a:lstStyle/>
          <a:p>
            <a:pPr fontAlgn="base">
              <a:buFont typeface="Wingdings" pitchFamily="2" charset="2"/>
              <a:buChar char="q"/>
            </a:pPr>
            <a:r>
              <a:rPr lang="ru-RU" b="1" i="1" dirty="0">
                <a:solidFill>
                  <a:srgbClr val="FFFF00"/>
                </a:solidFill>
              </a:rPr>
              <a:t>В ноябре 2012 г. </a:t>
            </a:r>
            <a:r>
              <a:rPr lang="ru-RU" i="1" dirty="0"/>
              <a:t>председателем партии был избран известный оппозиционер </a:t>
            </a:r>
            <a:r>
              <a:rPr lang="ru-RU" b="1" i="1" dirty="0">
                <a:solidFill>
                  <a:srgbClr val="FFFF00"/>
                </a:solidFill>
              </a:rPr>
              <a:t>Джордж </a:t>
            </a:r>
            <a:r>
              <a:rPr lang="ru-RU" b="1" i="1" dirty="0" err="1">
                <a:solidFill>
                  <a:srgbClr val="FFFF00"/>
                </a:solidFill>
              </a:rPr>
              <a:t>Сабра</a:t>
            </a:r>
            <a:r>
              <a:rPr lang="ru-RU" b="1" i="1" dirty="0">
                <a:solidFill>
                  <a:srgbClr val="FFFF00"/>
                </a:solidFill>
              </a:rPr>
              <a:t> </a:t>
            </a:r>
          </a:p>
          <a:p>
            <a:pPr fontAlgn="base">
              <a:buFont typeface="Wingdings" pitchFamily="2" charset="2"/>
              <a:buChar char="q"/>
            </a:pPr>
            <a:r>
              <a:rPr lang="ru-RU" i="1" dirty="0"/>
              <a:t>11 ноября 2012 года в </a:t>
            </a:r>
            <a:r>
              <a:rPr lang="ru-RU" i="1" dirty="0" smtClean="0"/>
              <a:t>Катаре</a:t>
            </a:r>
            <a:r>
              <a:rPr lang="ru-RU" i="1" dirty="0"/>
              <a:t> на "объединительном форуме" сирийской оппозиции создана </a:t>
            </a:r>
            <a:r>
              <a:rPr lang="ru-RU" b="1" i="1" dirty="0">
                <a:solidFill>
                  <a:srgbClr val="FF0000"/>
                </a:solidFill>
              </a:rPr>
              <a:t>Национальная коалиция оппозиционных и революционных сил (НКОРС) </a:t>
            </a:r>
            <a:r>
              <a:rPr lang="ru-RU" i="1" dirty="0"/>
              <a:t>в которую вошел и Сирийский национальный совет, </a:t>
            </a:r>
            <a:r>
              <a:rPr lang="ru-RU" b="1" i="1" dirty="0" err="1"/>
              <a:t>Джорж</a:t>
            </a:r>
            <a:r>
              <a:rPr lang="ru-RU" b="1" i="1" dirty="0"/>
              <a:t> </a:t>
            </a:r>
            <a:r>
              <a:rPr lang="ru-RU" b="1" i="1" dirty="0" err="1"/>
              <a:t>Сабра</a:t>
            </a:r>
            <a:r>
              <a:rPr lang="ru-RU" i="1" dirty="0"/>
              <a:t> стал одним из ее руководителей, при этом он отмечал, что СНС сохраняет свою автономию и "не относится в полной мере к какой-либо другой группировке". </a:t>
            </a:r>
          </a:p>
          <a:p>
            <a:pPr fontAlgn="base">
              <a:buFont typeface="Wingdings" pitchFamily="2" charset="2"/>
              <a:buChar char="q"/>
            </a:pPr>
            <a:r>
              <a:rPr lang="ru-RU" i="1" dirty="0"/>
              <a:t>Основная цель создания НКОРС - формирование "переходного органа власти" в качестве альтернативы правлению действующего президента Сирии </a:t>
            </a:r>
            <a:r>
              <a:rPr lang="ru-RU" i="1" dirty="0" err="1"/>
              <a:t>Башара</a:t>
            </a:r>
            <a:r>
              <a:rPr lang="ru-RU" i="1" dirty="0"/>
              <a:t> </a:t>
            </a:r>
            <a:r>
              <a:rPr lang="ru-RU" i="1" dirty="0" err="1"/>
              <a:t>Асада</a:t>
            </a:r>
            <a:r>
              <a:rPr lang="ru-RU" i="1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0427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1036849"/>
          </a:xfrm>
        </p:spPr>
        <p:txBody>
          <a:bodyPr/>
          <a:lstStyle/>
          <a:p>
            <a:r>
              <a:rPr lang="ru-RU" sz="2000" dirty="0">
                <a:solidFill>
                  <a:srgbClr val="FF0000"/>
                </a:solidFill>
              </a:rPr>
              <a:t>Курдский национальный совет (КНС)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7504" y="2201896"/>
            <a:ext cx="4388296" cy="4656104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Состоит </a:t>
            </a:r>
            <a:r>
              <a:rPr lang="ru-RU" dirty="0"/>
              <a:t>из 16 сирийских курдских </a:t>
            </a:r>
            <a:r>
              <a:rPr lang="ru-RU" dirty="0" smtClean="0"/>
              <a:t>партий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Б</a:t>
            </a:r>
            <a:r>
              <a:rPr lang="ru-RU" dirty="0" smtClean="0"/>
              <a:t>ыл </a:t>
            </a:r>
            <a:r>
              <a:rPr lang="ru-RU" dirty="0"/>
              <a:t>создан </a:t>
            </a:r>
            <a:r>
              <a:rPr lang="ru-RU" b="1" dirty="0">
                <a:solidFill>
                  <a:srgbClr val="FFFF00"/>
                </a:solidFill>
              </a:rPr>
              <a:t>26 октября 2011 г</a:t>
            </a:r>
            <a:r>
              <a:rPr lang="ru-RU" dirty="0"/>
              <a:t>. при поддержке президента Иракского Курдистана </a:t>
            </a:r>
            <a:r>
              <a:rPr lang="ru-RU" dirty="0" err="1"/>
              <a:t>Масуда</a:t>
            </a:r>
            <a:r>
              <a:rPr lang="ru-RU" dirty="0"/>
              <a:t> Барзани.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FF00"/>
                </a:solidFill>
              </a:rPr>
              <a:t>Осенью </a:t>
            </a:r>
            <a:r>
              <a:rPr lang="ru-RU" b="1" dirty="0">
                <a:solidFill>
                  <a:srgbClr val="FFFF00"/>
                </a:solidFill>
              </a:rPr>
              <a:t>2013 г. </a:t>
            </a:r>
            <a:r>
              <a:rPr lang="ru-RU" dirty="0" smtClean="0"/>
              <a:t>вошел </a:t>
            </a:r>
            <a:r>
              <a:rPr lang="ru-RU" dirty="0"/>
              <a:t>в состав НКОРС. </a:t>
            </a: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Главой </a:t>
            </a:r>
            <a:r>
              <a:rPr lang="ru-RU" dirty="0"/>
              <a:t>организации </a:t>
            </a:r>
            <a:r>
              <a:rPr lang="ru-RU" dirty="0" smtClean="0"/>
              <a:t>является </a:t>
            </a:r>
            <a:r>
              <a:rPr lang="ru-RU" b="1" dirty="0" smtClean="0">
                <a:solidFill>
                  <a:srgbClr val="FFFF00"/>
                </a:solidFill>
              </a:rPr>
              <a:t>Абдул </a:t>
            </a:r>
            <a:r>
              <a:rPr lang="ru-RU" b="1" dirty="0" err="1">
                <a:solidFill>
                  <a:srgbClr val="FFFF00"/>
                </a:solidFill>
              </a:rPr>
              <a:t>Хаким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Башар</a:t>
            </a:r>
            <a:endParaRPr lang="ru-RU" b="1" dirty="0" smtClean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КНС </a:t>
            </a:r>
            <a:r>
              <a:rPr lang="ru-RU" dirty="0"/>
              <a:t>выступает за свержение режима </a:t>
            </a:r>
            <a:r>
              <a:rPr lang="ru-RU" dirty="0" err="1"/>
              <a:t>Башара</a:t>
            </a:r>
            <a:r>
              <a:rPr lang="ru-RU" dirty="0"/>
              <a:t> </a:t>
            </a:r>
            <a:r>
              <a:rPr lang="ru-RU" dirty="0" err="1"/>
              <a:t>Асада</a:t>
            </a:r>
            <a:r>
              <a:rPr lang="ru-RU" dirty="0"/>
              <a:t> без иностранного вмешательства и установление демократического режима, способного разрешить курдский вопрос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Также выступает </a:t>
            </a:r>
            <a:r>
              <a:rPr lang="ru-RU" dirty="0"/>
              <a:t>за автономию курдов в </a:t>
            </a:r>
            <a:r>
              <a:rPr lang="ru-RU" dirty="0" smtClean="0"/>
              <a:t>Сирии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При </a:t>
            </a:r>
            <a:r>
              <a:rPr lang="ru-RU" dirty="0"/>
              <a:t>этом представители организации готовы пойти на диалог с режимом при выполнении ряда требований (гарантии прав курдов и присвоение курдскому языку статуса официального).</a:t>
            </a:r>
            <a:br>
              <a:rPr lang="ru-RU" dirty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4656104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О</a:t>
            </a:r>
            <a:r>
              <a:rPr lang="ru-RU" dirty="0" smtClean="0"/>
              <a:t>снован </a:t>
            </a:r>
            <a:r>
              <a:rPr lang="ru-RU" dirty="0"/>
              <a:t>в </a:t>
            </a:r>
            <a:r>
              <a:rPr lang="ru-RU" b="1" dirty="0">
                <a:solidFill>
                  <a:srgbClr val="FFFF00"/>
                </a:solidFill>
              </a:rPr>
              <a:t>2003 г. </a:t>
            </a:r>
          </a:p>
          <a:p>
            <a:r>
              <a:rPr lang="ru-RU" dirty="0"/>
              <a:t>С</a:t>
            </a:r>
            <a:r>
              <a:rPr lang="ru-RU" dirty="0" smtClean="0"/>
              <a:t>вязан </a:t>
            </a:r>
            <a:r>
              <a:rPr lang="ru-RU" dirty="0"/>
              <a:t>с турецкой Рабочей партией Курдистана.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ыступает </a:t>
            </a:r>
            <a:r>
              <a:rPr lang="ru-RU" dirty="0"/>
              <a:t>за конституционное признание прав курдов и предоставление им полной автономии, отрицая предложения об ограниченном </a:t>
            </a:r>
            <a:r>
              <a:rPr lang="ru-RU" dirty="0" smtClean="0"/>
              <a:t>самоуправлении</a:t>
            </a:r>
          </a:p>
          <a:p>
            <a:r>
              <a:rPr lang="ru-RU" dirty="0"/>
              <a:t>Н</a:t>
            </a:r>
            <a:r>
              <a:rPr lang="ru-RU" dirty="0" smtClean="0"/>
              <a:t>е </a:t>
            </a:r>
            <a:r>
              <a:rPr lang="ru-RU" dirty="0"/>
              <a:t>поддерживает вооруженную оппозицию и резко высказывается против иностранного вмешательства. </a:t>
            </a:r>
            <a:endParaRPr lang="ru-RU" dirty="0" smtClean="0"/>
          </a:p>
          <a:p>
            <a:r>
              <a:rPr lang="ru-RU" dirty="0" smtClean="0"/>
              <a:t>Руководство не </a:t>
            </a:r>
            <a:r>
              <a:rPr lang="ru-RU" dirty="0"/>
              <a:t>отрицает возможность диалога с режимом </a:t>
            </a:r>
            <a:r>
              <a:rPr lang="ru-RU" dirty="0" err="1"/>
              <a:t>Башара</a:t>
            </a:r>
            <a:r>
              <a:rPr lang="ru-RU" dirty="0"/>
              <a:t> </a:t>
            </a:r>
            <a:r>
              <a:rPr lang="ru-RU" dirty="0" err="1" smtClean="0"/>
              <a:t>Асада</a:t>
            </a:r>
            <a:endParaRPr lang="ru-RU" dirty="0" smtClean="0"/>
          </a:p>
          <a:p>
            <a:r>
              <a:rPr lang="ru-RU" dirty="0" smtClean="0"/>
              <a:t>Глава </a:t>
            </a:r>
            <a:r>
              <a:rPr lang="ru-RU" dirty="0"/>
              <a:t>партии - </a:t>
            </a:r>
            <a:r>
              <a:rPr lang="ru-RU" dirty="0" err="1">
                <a:solidFill>
                  <a:srgbClr val="FFFF00"/>
                </a:solidFill>
              </a:rPr>
              <a:t>Салех</a:t>
            </a:r>
            <a:r>
              <a:rPr lang="ru-RU" dirty="0">
                <a:solidFill>
                  <a:srgbClr val="FFFF00"/>
                </a:solidFill>
              </a:rPr>
              <a:t> Муслим 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Курдские объединения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388296" cy="762000"/>
          </a:xfrm>
        </p:spPr>
        <p:txBody>
          <a:bodyPr/>
          <a:lstStyle/>
          <a:p>
            <a:r>
              <a:rPr lang="ru-RU" sz="2000" dirty="0">
                <a:solidFill>
                  <a:srgbClr val="FF0000"/>
                </a:solidFill>
              </a:rPr>
              <a:t>Курдская партия "Демократический союз" (КДС)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4631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46848" cy="2912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88840"/>
            <a:ext cx="3807718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2912724"/>
            <a:ext cx="5508104" cy="3684628"/>
          </a:xfrm>
        </p:spPr>
        <p:txBody>
          <a:bodyPr>
            <a:normAutofit fontScale="92500" lnSpcReduction="10000"/>
          </a:bodyPr>
          <a:lstStyle/>
          <a:p>
            <a:r>
              <a:rPr lang="ru-RU" sz="2200" i="1" dirty="0">
                <a:solidFill>
                  <a:srgbClr val="FFFF00"/>
                </a:solidFill>
              </a:rPr>
              <a:t>В </a:t>
            </a:r>
            <a:r>
              <a:rPr lang="ru-RU" sz="2200" b="1" i="1" u="sng" dirty="0">
                <a:solidFill>
                  <a:srgbClr val="FFFF00"/>
                </a:solidFill>
              </a:rPr>
              <a:t>2014</a:t>
            </a:r>
            <a:r>
              <a:rPr lang="ru-RU" sz="2200" i="1" u="sng" dirty="0">
                <a:solidFill>
                  <a:srgbClr val="FFFF00"/>
                </a:solidFill>
              </a:rPr>
              <a:t> </a:t>
            </a:r>
            <a:r>
              <a:rPr lang="ru-RU" sz="2200" i="1" dirty="0" smtClean="0">
                <a:solidFill>
                  <a:srgbClr val="FFFF00"/>
                </a:solidFill>
              </a:rPr>
              <a:t>г. </a:t>
            </a:r>
            <a:r>
              <a:rPr lang="ru-RU" sz="2200" i="1" dirty="0" err="1" smtClean="0">
                <a:solidFill>
                  <a:srgbClr val="FFFF00"/>
                </a:solidFill>
              </a:rPr>
              <a:t>Асад</a:t>
            </a:r>
            <a:r>
              <a:rPr lang="ru-RU" sz="2200" i="1" dirty="0" smtClean="0">
                <a:solidFill>
                  <a:srgbClr val="FFFF00"/>
                </a:solidFill>
              </a:rPr>
              <a:t> </a:t>
            </a:r>
            <a:r>
              <a:rPr lang="ru-RU" sz="2200" i="1" dirty="0">
                <a:solidFill>
                  <a:srgbClr val="FFFF00"/>
                </a:solidFill>
              </a:rPr>
              <a:t>отмечал, что в гражданской войне в Сирии наступил «переломный момент» и начался процесс национального примирения. Тогда же он заявил о своем намерении баллотироваться на третий президентский срок. Президентские выборы в Сирии прошли </a:t>
            </a:r>
            <a:r>
              <a:rPr lang="ru-RU" sz="2200" b="1" i="1" u="sng" dirty="0">
                <a:solidFill>
                  <a:srgbClr val="FFFF00"/>
                </a:solidFill>
              </a:rPr>
              <a:t>3 июня 2014 </a:t>
            </a:r>
            <a:r>
              <a:rPr lang="ru-RU" sz="2200" i="1" dirty="0" smtClean="0">
                <a:solidFill>
                  <a:srgbClr val="FFFF00"/>
                </a:solidFill>
              </a:rPr>
              <a:t> </a:t>
            </a:r>
            <a:r>
              <a:rPr lang="ru-RU" sz="2200" i="1" dirty="0">
                <a:solidFill>
                  <a:srgbClr val="FFFF00"/>
                </a:solidFill>
              </a:rPr>
              <a:t>– </a:t>
            </a:r>
            <a:r>
              <a:rPr lang="ru-RU" sz="2200" i="1" dirty="0" err="1">
                <a:solidFill>
                  <a:srgbClr val="FFFF00"/>
                </a:solidFill>
              </a:rPr>
              <a:t>Асад</a:t>
            </a:r>
            <a:r>
              <a:rPr lang="ru-RU" sz="2200" i="1" dirty="0">
                <a:solidFill>
                  <a:srgbClr val="FFFF00"/>
                </a:solidFill>
              </a:rPr>
              <a:t> набрал почти 89% голосов избирателей и вновь стал президентом страны</a:t>
            </a:r>
            <a:r>
              <a:rPr lang="ru-RU" sz="2200" i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ru-RU" sz="2400" i="1" dirty="0" smtClean="0">
              <a:solidFill>
                <a:srgbClr val="FFFF00"/>
              </a:solidFill>
              <a:latin typeface="Franklin Gothic Heavy" pitchFamily="34" charset="0"/>
            </a:endParaRPr>
          </a:p>
          <a:p>
            <a:pPr marL="0" indent="0">
              <a:buNone/>
            </a:pPr>
            <a:r>
              <a:rPr lang="ru-RU" sz="2400" i="1" dirty="0" smtClean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400" i="1" dirty="0">
                <a:latin typeface="Franklin Gothic Heavy" pitchFamily="34" charset="0"/>
              </a:rPr>
              <a:t>Метод Изучение документов</a:t>
            </a:r>
          </a:p>
          <a:p>
            <a:endParaRPr lang="en-US" sz="2200" i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239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1560" y="3739658"/>
            <a:ext cx="7920880" cy="3140968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>
                <a:solidFill>
                  <a:srgbClr val="FFFF00"/>
                </a:solidFill>
              </a:rPr>
              <a:t>Президент </a:t>
            </a:r>
            <a:r>
              <a:rPr lang="ru-RU" i="1" dirty="0" err="1">
                <a:solidFill>
                  <a:srgbClr val="FFFF00"/>
                </a:solidFill>
              </a:rPr>
              <a:t>Башар</a:t>
            </a: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err="1">
                <a:solidFill>
                  <a:srgbClr val="FFFF00"/>
                </a:solidFill>
              </a:rPr>
              <a:t>Асад</a:t>
            </a:r>
            <a:r>
              <a:rPr lang="ru-RU" i="1" dirty="0">
                <a:solidFill>
                  <a:srgbClr val="FFFF00"/>
                </a:solidFill>
              </a:rPr>
              <a:t> издал </a:t>
            </a:r>
            <a:r>
              <a:rPr lang="en-US" b="1" i="1" u="sng" dirty="0" smtClean="0">
                <a:solidFill>
                  <a:srgbClr val="FFFF00"/>
                </a:solidFill>
              </a:rPr>
              <a:t>22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smtClean="0">
                <a:solidFill>
                  <a:srgbClr val="FFFF00"/>
                </a:solidFill>
              </a:rPr>
              <a:t>февраля 2016 </a:t>
            </a:r>
            <a:r>
              <a:rPr lang="ru-RU" i="1" dirty="0" smtClean="0">
                <a:solidFill>
                  <a:srgbClr val="FFFF00"/>
                </a:solidFill>
              </a:rPr>
              <a:t>указ </a:t>
            </a:r>
            <a:r>
              <a:rPr lang="ru-RU" i="1" dirty="0">
                <a:solidFill>
                  <a:srgbClr val="FFFF00"/>
                </a:solidFill>
              </a:rPr>
              <a:t>о проведении </a:t>
            </a:r>
            <a:r>
              <a:rPr lang="ru-RU" b="1" i="1" u="sng" dirty="0">
                <a:solidFill>
                  <a:srgbClr val="FFFF00"/>
                </a:solidFill>
              </a:rPr>
              <a:t>13 апреля </a:t>
            </a:r>
            <a:r>
              <a:rPr lang="ru-RU" i="1" dirty="0">
                <a:solidFill>
                  <a:srgbClr val="FFFF00"/>
                </a:solidFill>
              </a:rPr>
              <a:t>очередных выборов в </a:t>
            </a:r>
            <a:r>
              <a:rPr lang="ru-RU" i="1" dirty="0" smtClean="0">
                <a:solidFill>
                  <a:srgbClr val="FFFF00"/>
                </a:solidFill>
              </a:rPr>
              <a:t>парламент Сирии</a:t>
            </a:r>
            <a:r>
              <a:rPr lang="ru-RU" i="1" dirty="0">
                <a:solidFill>
                  <a:srgbClr val="FFFF00"/>
                </a:solidFill>
              </a:rPr>
              <a:t>. О</a:t>
            </a:r>
            <a:r>
              <a:rPr lang="ru-RU" i="1" dirty="0" smtClean="0">
                <a:solidFill>
                  <a:srgbClr val="FFFF00"/>
                </a:solidFill>
              </a:rPr>
              <a:t>ни </a:t>
            </a:r>
            <a:r>
              <a:rPr lang="ru-RU" i="1" dirty="0">
                <a:solidFill>
                  <a:srgbClr val="FFFF00"/>
                </a:solidFill>
              </a:rPr>
              <a:t>состоятся на многопартийной основе в соответствии с конституцией, утвержденной на референдуме </a:t>
            </a:r>
            <a:r>
              <a:rPr lang="ru-RU" b="1" i="1" u="sng" dirty="0">
                <a:solidFill>
                  <a:srgbClr val="FFFF00"/>
                </a:solidFill>
              </a:rPr>
              <a:t>26 февраля 2012 года</a:t>
            </a:r>
            <a:r>
              <a:rPr lang="ru-RU" b="1" i="1" u="sng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endParaRPr lang="ru-RU" sz="2800" i="1" dirty="0" smtClean="0">
              <a:solidFill>
                <a:srgbClr val="FFFF00"/>
              </a:solidFill>
              <a:latin typeface="Franklin Gothic Heavy" pitchFamily="34" charset="0"/>
            </a:endParaRPr>
          </a:p>
          <a:p>
            <a:pPr marL="0" indent="0">
              <a:buNone/>
            </a:pPr>
            <a:r>
              <a:rPr lang="ru-RU" sz="2800" i="1" dirty="0" smtClean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800" i="1" dirty="0">
                <a:latin typeface="Franklin Gothic Heavy" pitchFamily="34" charset="0"/>
              </a:rPr>
              <a:t>Метод Изучение документов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en-US" b="1" i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5970984" cy="34800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214933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11527" y="850454"/>
            <a:ext cx="4248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Президент  подписал </a:t>
            </a:r>
            <a:r>
              <a:rPr lang="ru-RU" b="1" i="1" u="sng" dirty="0" smtClean="0">
                <a:solidFill>
                  <a:srgbClr val="FFFF00"/>
                </a:solidFill>
              </a:rPr>
              <a:t>закон №15 от 2015 года </a:t>
            </a:r>
            <a:r>
              <a:rPr lang="ru-RU" dirty="0" smtClean="0"/>
              <a:t>о создании в провинциях уголовных судов и судов общей юрисдикции, осуществляющих правосудие в финансовых и экономических вопросах.</a:t>
            </a:r>
          </a:p>
          <a:p>
            <a:r>
              <a:rPr lang="ru-RU" dirty="0" smtClean="0"/>
              <a:t>Закон основан на положениях Конституции и утверждён Народным советом САР 28 июля 2015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711954"/>
            <a:ext cx="365686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Президент также издал Законодательный указ </a:t>
            </a:r>
            <a:r>
              <a:rPr lang="ru-RU" b="1" i="1" u="sng" dirty="0" smtClean="0">
                <a:solidFill>
                  <a:srgbClr val="FFFF00"/>
                </a:solidFill>
              </a:rPr>
              <a:t>№ 35 от 2015 года</a:t>
            </a:r>
            <a:r>
              <a:rPr lang="ru-RU" dirty="0" smtClean="0"/>
              <a:t>, определяющий санкции за незаконное потребление электроэнергии, незаконное использование электросетей общего пользования и наказание лиц, причастных к противоправным действиям.</a:t>
            </a:r>
            <a:endParaRPr lang="ru-RU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632090"/>
            <a:ext cx="547926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2741" y="5733256"/>
            <a:ext cx="3337131" cy="1042084"/>
          </a:xfrm>
        </p:spPr>
        <p:txBody>
          <a:bodyPr/>
          <a:lstStyle/>
          <a:p>
            <a:pPr marL="0" indent="0">
              <a:buNone/>
            </a:pPr>
            <a:r>
              <a:rPr lang="ru-RU" sz="2000" i="1" dirty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000" i="1" dirty="0">
                <a:latin typeface="Franklin Gothic Heavy" pitchFamily="34" charset="0"/>
              </a:rPr>
              <a:t>Метод Изучение документов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i="1" u="sng" dirty="0">
                <a:solidFill>
                  <a:srgbClr val="FFFF00"/>
                </a:solidFill>
              </a:rPr>
              <a:t>4-01-2016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5" r="22945"/>
          <a:stretch>
            <a:fillRect/>
          </a:stretch>
        </p:blipFill>
        <p:spPr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514600" cy="4419600"/>
          </a:xfrm>
        </p:spPr>
        <p:txBody>
          <a:bodyPr>
            <a:normAutofit fontScale="85000" lnSpcReduction="10000"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Президент  издал </a:t>
            </a:r>
            <a:r>
              <a:rPr lang="ru-RU" sz="2000" i="1" dirty="0">
                <a:solidFill>
                  <a:srgbClr val="FFFF00"/>
                </a:solidFill>
              </a:rPr>
              <a:t>закон №1 от 2016 года, регулирующий судебную власть, принципы и порядок рассмотрения судебных дел</a:t>
            </a:r>
            <a:r>
              <a:rPr lang="ru-RU" sz="2000" i="1" dirty="0" smtClean="0">
                <a:solidFill>
                  <a:srgbClr val="FFFF00"/>
                </a:solidFill>
              </a:rPr>
              <a:t>.</a:t>
            </a:r>
          </a:p>
          <a:p>
            <a:endParaRPr lang="ru-RU" sz="2000" i="1" dirty="0">
              <a:solidFill>
                <a:srgbClr val="FFFF00"/>
              </a:solidFill>
            </a:endParaRPr>
          </a:p>
          <a:p>
            <a:endParaRPr lang="ru-RU" sz="2000" i="1" dirty="0" smtClean="0">
              <a:solidFill>
                <a:srgbClr val="FFFF00"/>
              </a:solidFill>
            </a:endParaRPr>
          </a:p>
          <a:p>
            <a:r>
              <a:rPr lang="ru-RU" sz="2000" i="1" dirty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000" i="1" dirty="0">
                <a:solidFill>
                  <a:schemeClr val="tx1"/>
                </a:solidFill>
                <a:latin typeface="Franklin Gothic Heavy" pitchFamily="34" charset="0"/>
              </a:rPr>
              <a:t>Метод Изучение документов</a:t>
            </a:r>
          </a:p>
          <a:p>
            <a:endParaRPr lang="ru-RU" sz="2000" i="1" dirty="0">
              <a:solidFill>
                <a:srgbClr val="FFFF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757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До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48880"/>
            <a:ext cx="4388296" cy="3153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88" y="2348881"/>
            <a:ext cx="4314700" cy="32767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Сирия внутри до и после: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solidFill>
                  <a:schemeClr val="tx1"/>
                </a:solidFill>
                <a:latin typeface="Franklin Gothic Heavy" pitchFamily="34" charset="0"/>
              </a:rPr>
              <a:t>(</a:t>
            </a:r>
            <a:r>
              <a:rPr lang="ru-RU" sz="2700" b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700" b="1" dirty="0" smtClean="0">
                <a:solidFill>
                  <a:schemeClr val="tx1"/>
                </a:solidFill>
                <a:latin typeface="Franklin Gothic Heavy" pitchFamily="34" charset="0"/>
              </a:rPr>
              <a:t>Метод сравнения)</a:t>
            </a:r>
            <a:r>
              <a:rPr lang="ru-RU" b="1" dirty="0" smtClean="0">
                <a:solidFill>
                  <a:srgbClr val="FFFF00"/>
                </a:solidFill>
                <a:latin typeface="Garamond" pitchFamily="18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latin typeface="Garamond" pitchFamily="18" charset="0"/>
              </a:rPr>
            </a:br>
            <a:r>
              <a:rPr lang="ru-RU" dirty="0"/>
              <a:t>Дамаск (столица Сирии)</a:t>
            </a:r>
            <a:endParaRPr lang="en-US" b="1" dirty="0">
              <a:solidFill>
                <a:srgbClr val="FFFF00"/>
              </a:solidFill>
              <a:latin typeface="Garamond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i="1" dirty="0">
                <a:solidFill>
                  <a:schemeClr val="tx1"/>
                </a:solidFill>
              </a:rPr>
              <a:t>После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261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До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2896"/>
            <a:ext cx="4495800" cy="36003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88" y="2564904"/>
            <a:ext cx="4494212" cy="33843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21776"/>
          </a:xfrm>
        </p:spPr>
        <p:txBody>
          <a:bodyPr>
            <a:noAutofit/>
          </a:bodyPr>
          <a:lstStyle/>
          <a:p>
            <a:r>
              <a:rPr lang="ru-RU" sz="2400" b="1" dirty="0">
                <a:effectLst/>
              </a:rPr>
              <a:t>Великая мечеть Алеппо</a:t>
            </a:r>
            <a:r>
              <a:rPr lang="ru-RU" sz="2400" dirty="0">
                <a:effectLst/>
              </a:rPr>
              <a:t> – одна из самых древнейших мечетей в Сирии. Ее строительство было начато в 715 году.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/>
                </a:solidFill>
              </a:rPr>
              <a:t>После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41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4139952" cy="6858000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>
                <a:solidFill>
                  <a:srgbClr val="FFFF00"/>
                </a:solidFill>
              </a:rPr>
              <a:t>Биография </a:t>
            </a:r>
            <a:r>
              <a:rPr lang="ru-RU" b="1" i="1" u="sng" dirty="0" err="1">
                <a:solidFill>
                  <a:srgbClr val="FFFF00"/>
                </a:solidFill>
              </a:rPr>
              <a:t>Башара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err="1">
                <a:solidFill>
                  <a:srgbClr val="FFFF00"/>
                </a:solidFill>
              </a:rPr>
              <a:t>Асада</a:t>
            </a:r>
            <a:r>
              <a:rPr lang="ru-RU" i="1" dirty="0">
                <a:solidFill>
                  <a:srgbClr val="FFFF00"/>
                </a:solidFill>
              </a:rPr>
              <a:t> как президента страны началась в тот же день, когда умер </a:t>
            </a:r>
            <a:r>
              <a:rPr lang="ru-RU" i="1" dirty="0" err="1">
                <a:solidFill>
                  <a:srgbClr val="FFFF00"/>
                </a:solidFill>
              </a:rPr>
              <a:t>Хафез</a:t>
            </a:r>
            <a:r>
              <a:rPr lang="ru-RU" i="1" dirty="0">
                <a:solidFill>
                  <a:srgbClr val="FFFF00"/>
                </a:solidFill>
              </a:rPr>
              <a:t> </a:t>
            </a:r>
            <a:r>
              <a:rPr lang="ru-RU" i="1" dirty="0" err="1">
                <a:solidFill>
                  <a:srgbClr val="FFFF00"/>
                </a:solidFill>
              </a:rPr>
              <a:t>Асад</a:t>
            </a:r>
            <a:r>
              <a:rPr lang="ru-RU" i="1" dirty="0">
                <a:solidFill>
                  <a:srgbClr val="FFFF00"/>
                </a:solidFill>
              </a:rPr>
              <a:t>. Тогда парламент страны мгновенно изменил Конституцию, снизив минимальный возраст кандидата в президенты страны, чтобы </a:t>
            </a:r>
            <a:r>
              <a:rPr lang="ru-RU" i="1" dirty="0" err="1">
                <a:solidFill>
                  <a:srgbClr val="FFFF00"/>
                </a:solidFill>
              </a:rPr>
              <a:t>Башар</a:t>
            </a:r>
            <a:r>
              <a:rPr lang="ru-RU" i="1" dirty="0">
                <a:solidFill>
                  <a:srgbClr val="FFFF00"/>
                </a:solidFill>
              </a:rPr>
              <a:t> смог в свои 34 года стать главой Сирии. На следующий день ему было присвоено звание генерал-лейтенанта, после чего он помимо страны возглавил и сирийскую армию. </a:t>
            </a:r>
            <a:r>
              <a:rPr lang="ru-RU" i="1" dirty="0" smtClean="0">
                <a:solidFill>
                  <a:srgbClr val="FFFF00"/>
                </a:solidFill>
              </a:rPr>
              <a:t>                                             </a:t>
            </a:r>
          </a:p>
          <a:p>
            <a:endParaRPr lang="ru-RU" i="1" dirty="0">
              <a:solidFill>
                <a:srgbClr val="FFFF00"/>
              </a:solidFill>
            </a:endParaRP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i="1" dirty="0" smtClean="0">
                <a:latin typeface="Franklin Gothic Heavy" pitchFamily="34" charset="0"/>
              </a:rPr>
              <a:t>Метод наблюдения</a:t>
            </a:r>
            <a:endParaRPr lang="en-US" i="1" dirty="0">
              <a:latin typeface="Franklin Gothic Heavy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412777"/>
            <a:ext cx="4392488" cy="3495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271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обывалось </a:t>
            </a:r>
            <a:r>
              <a:rPr lang="ru-RU" dirty="0"/>
              <a:t>порядка 400 </a:t>
            </a:r>
            <a:r>
              <a:rPr lang="ru-RU" dirty="0" smtClean="0"/>
              <a:t>тыс. </a:t>
            </a:r>
            <a:r>
              <a:rPr lang="ru-RU" dirty="0"/>
              <a:t>баррелей </a:t>
            </a:r>
            <a:r>
              <a:rPr lang="ru-RU" dirty="0" smtClean="0"/>
              <a:t>в сутки.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обыча </a:t>
            </a:r>
            <a:r>
              <a:rPr lang="ru-RU" dirty="0"/>
              <a:t>упала более чем в 20 </a:t>
            </a:r>
            <a:r>
              <a:rPr lang="ru-RU" dirty="0" smtClean="0"/>
              <a:t>раз.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Нефть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После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392" y="3284984"/>
            <a:ext cx="5472608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bg1">
                <a:lumMod val="75000"/>
                <a:lumOff val="2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25763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о </a:t>
            </a:r>
            <a:r>
              <a:rPr lang="ru-RU" dirty="0"/>
              <a:t>начала военных действий курс местной валюты был </a:t>
            </a:r>
            <a:r>
              <a:rPr lang="ru-RU" dirty="0" smtClean="0"/>
              <a:t>46 фунтов/доллар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ухнул </a:t>
            </a:r>
            <a:r>
              <a:rPr lang="ru-RU" dirty="0"/>
              <a:t>уже почти в 5 раз – до 220 фунтов/доллар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Девальвация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После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389" y="3839583"/>
            <a:ext cx="5715000" cy="2819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437721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 </a:t>
            </a:r>
            <a:r>
              <a:rPr lang="ru-RU" dirty="0"/>
              <a:t>конец </a:t>
            </a:r>
            <a:r>
              <a:rPr lang="ru-RU" dirty="0" smtClean="0"/>
              <a:t>2015 достигла 57,7</a:t>
            </a:r>
            <a:r>
              <a:rPr lang="ru-RU" dirty="0"/>
              <a:t>%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/>
              <a:t>Д</a:t>
            </a:r>
            <a:r>
              <a:rPr lang="ru-RU" dirty="0" smtClean="0"/>
              <a:t>о </a:t>
            </a:r>
            <a:r>
              <a:rPr lang="ru-RU" dirty="0"/>
              <a:t>войны – чуть более 8%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Безработица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После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133725"/>
            <a:ext cx="5905500" cy="3724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48410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616624"/>
          </a:xfrm>
        </p:spPr>
        <p:txBody>
          <a:bodyPr/>
          <a:lstStyle/>
          <a:p>
            <a:r>
              <a:rPr lang="ru-RU" dirty="0" smtClean="0"/>
              <a:t>Число </a:t>
            </a:r>
            <a:r>
              <a:rPr lang="ru-RU" dirty="0"/>
              <a:t>жертв составляет примерно </a:t>
            </a:r>
            <a:r>
              <a:rPr lang="ru-RU" sz="3200" b="1" dirty="0">
                <a:solidFill>
                  <a:srgbClr val="FF0000"/>
                </a:solidFill>
              </a:rPr>
              <a:t>300 тыс. </a:t>
            </a:r>
            <a:r>
              <a:rPr lang="ru-RU" dirty="0" smtClean="0"/>
              <a:t>человек</a:t>
            </a:r>
          </a:p>
          <a:p>
            <a:r>
              <a:rPr lang="ru-RU" dirty="0"/>
              <a:t>Среди погибших гражданских - </a:t>
            </a:r>
            <a:r>
              <a:rPr lang="ru-RU" sz="3200" b="1" dirty="0">
                <a:solidFill>
                  <a:srgbClr val="FF0000"/>
                </a:solidFill>
              </a:rPr>
              <a:t>12 517 детей</a:t>
            </a:r>
            <a:r>
              <a:rPr lang="ru-RU" b="1" dirty="0"/>
              <a:t> </a:t>
            </a:r>
            <a:r>
              <a:rPr lang="ru-RU" dirty="0"/>
              <a:t>и </a:t>
            </a:r>
            <a:r>
              <a:rPr lang="ru-RU" sz="3200" b="1" dirty="0">
                <a:solidFill>
                  <a:srgbClr val="FF0000"/>
                </a:solidFill>
              </a:rPr>
              <a:t>8 062 женщин.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dirty="0"/>
              <a:t>С</a:t>
            </a:r>
            <a:r>
              <a:rPr lang="ru-RU" dirty="0" smtClean="0"/>
              <a:t>выше </a:t>
            </a:r>
            <a:r>
              <a:rPr lang="ru-RU" sz="3200" b="1" dirty="0">
                <a:solidFill>
                  <a:srgbClr val="FF0000"/>
                </a:solidFill>
              </a:rPr>
              <a:t>4 млн </a:t>
            </a:r>
            <a:r>
              <a:rPr lang="ru-RU" dirty="0"/>
              <a:t>человек бежали из </a:t>
            </a:r>
            <a:r>
              <a:rPr lang="ru-RU" dirty="0" smtClean="0"/>
              <a:t>страны</a:t>
            </a:r>
          </a:p>
          <a:p>
            <a:r>
              <a:rPr lang="ru-RU" dirty="0" smtClean="0"/>
              <a:t>Разрушено </a:t>
            </a:r>
            <a:r>
              <a:rPr lang="ru-RU" sz="3200" b="1" dirty="0" smtClean="0">
                <a:solidFill>
                  <a:srgbClr val="FF0000"/>
                </a:solidFill>
              </a:rPr>
              <a:t>70%</a:t>
            </a:r>
            <a:r>
              <a:rPr lang="ru-RU" dirty="0" smtClean="0"/>
              <a:t> медицинской инфраструктуры</a:t>
            </a: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dirty="0"/>
              <a:t>На конец 2015</a:t>
            </a:r>
            <a:r>
              <a:rPr lang="ru-RU" dirty="0" smtClean="0"/>
              <a:t>: </a:t>
            </a:r>
            <a:r>
              <a:rPr lang="ru-RU" sz="2700" i="1" dirty="0" smtClean="0">
                <a:latin typeface="Franklin Gothic Heavy" pitchFamily="34" charset="0"/>
              </a:rPr>
              <a:t>(</a:t>
            </a:r>
            <a:r>
              <a:rPr lang="ru-RU" sz="2700" i="1" dirty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700" i="1" dirty="0">
                <a:latin typeface="Franklin Gothic Heavy" pitchFamily="34" charset="0"/>
              </a:rPr>
              <a:t>Метод Изучение </a:t>
            </a:r>
            <a:r>
              <a:rPr lang="ru-RU" sz="2700" i="1" dirty="0" smtClean="0">
                <a:latin typeface="Franklin Gothic Heavy" pitchFamily="34" charset="0"/>
              </a:rPr>
              <a:t>документов)</a:t>
            </a:r>
            <a:r>
              <a:rPr lang="ru-RU" sz="4400" i="1" dirty="0">
                <a:latin typeface="Franklin Gothic Heavy" pitchFamily="34" charset="0"/>
              </a:rPr>
              <a:t/>
            </a:r>
            <a:br>
              <a:rPr lang="ru-RU" sz="4400" i="1" dirty="0">
                <a:latin typeface="Franklin Gothic Heavy" pitchFamily="34" charset="0"/>
              </a:rPr>
            </a:b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79589"/>
            <a:ext cx="3364035" cy="2432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4646771" cy="3178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3121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4986519"/>
            <a:ext cx="9010328" cy="1871481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i="1" u="sng" dirty="0">
                <a:solidFill>
                  <a:srgbClr val="FF0000"/>
                </a:solidFill>
              </a:rPr>
              <a:t>Ущерб для </a:t>
            </a:r>
            <a:r>
              <a:rPr lang="ru-RU" sz="2000" b="1" i="1" u="sng" dirty="0" err="1">
                <a:solidFill>
                  <a:srgbClr val="FF0000"/>
                </a:solidFill>
              </a:rPr>
              <a:t>страны,по</a:t>
            </a:r>
            <a:r>
              <a:rPr lang="ru-RU" sz="2000" b="1" i="1" u="sng" dirty="0">
                <a:solidFill>
                  <a:srgbClr val="FF0000"/>
                </a:solidFill>
              </a:rPr>
              <a:t> самым приблизительным оценкам перевалил за 202,6 млрд. долларов (2010-2015 гг</a:t>
            </a:r>
            <a:r>
              <a:rPr lang="ru-RU" sz="2000" b="1" i="1" u="sng" dirty="0" smtClean="0">
                <a:solidFill>
                  <a:srgbClr val="FF0000"/>
                </a:solidFill>
              </a:rPr>
              <a:t>.)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</a:t>
            </a:r>
            <a:r>
              <a:rPr lang="ru-RU" sz="19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1900" i="1" dirty="0">
                <a:latin typeface="Franklin Gothic Heavy" pitchFamily="34" charset="0"/>
              </a:rPr>
              <a:t>Анти-</a:t>
            </a:r>
            <a:r>
              <a:rPr lang="ru-RU" sz="1900" i="1" dirty="0" err="1">
                <a:latin typeface="Franklin Gothic Heavy" pitchFamily="34" charset="0"/>
              </a:rPr>
              <a:t>асадовское</a:t>
            </a:r>
            <a:r>
              <a:rPr lang="ru-RU" sz="1900" i="1" dirty="0">
                <a:latin typeface="Franklin Gothic Heavy" pitchFamily="34" charset="0"/>
              </a:rPr>
              <a:t> граффити «</a:t>
            </a:r>
            <a:r>
              <a:rPr lang="ru-RU" sz="1900" i="1" dirty="0" err="1">
                <a:latin typeface="Franklin Gothic Heavy" pitchFamily="34" charset="0"/>
              </a:rPr>
              <a:t>Башар</a:t>
            </a:r>
            <a:r>
              <a:rPr lang="ru-RU" sz="1900" i="1" dirty="0">
                <a:latin typeface="Franklin Gothic Heavy" pitchFamily="34" charset="0"/>
              </a:rPr>
              <a:t> </a:t>
            </a:r>
            <a:r>
              <a:rPr lang="ru-RU" sz="1900" i="1" dirty="0" smtClean="0">
                <a:latin typeface="Franklin Gothic Heavy" pitchFamily="34" charset="0"/>
              </a:rPr>
              <a:t>падет!» 2011</a:t>
            </a:r>
            <a:r>
              <a:rPr lang="ru-RU" sz="1900" i="1" dirty="0">
                <a:latin typeface="Franklin Gothic Heavy" pitchFamily="34" charset="0"/>
              </a:rPr>
              <a:t> г.</a:t>
            </a:r>
            <a:endParaRPr lang="ru-RU" sz="1900" i="1" dirty="0" smtClean="0">
              <a:solidFill>
                <a:srgbClr val="FFFF00"/>
              </a:solidFill>
              <a:latin typeface="Franklin Gothic Heavy" pitchFamily="34" charset="0"/>
            </a:endParaRPr>
          </a:p>
          <a:p>
            <a:pPr marL="0" indent="0">
              <a:buNone/>
            </a:pPr>
            <a:r>
              <a:rPr lang="ru-RU" sz="2000" i="1" dirty="0">
                <a:solidFill>
                  <a:srgbClr val="FFFF00"/>
                </a:solidFill>
                <a:latin typeface="Franklin Gothic Heavy" pitchFamily="34" charset="0"/>
              </a:rPr>
              <a:t> </a:t>
            </a:r>
            <a:r>
              <a:rPr lang="ru-RU" sz="2000" i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                        *** </a:t>
            </a:r>
            <a:r>
              <a:rPr lang="ru-RU" sz="2000" i="1" dirty="0">
                <a:latin typeface="Franklin Gothic Heavy" pitchFamily="34" charset="0"/>
              </a:rPr>
              <a:t>Метод Изучение документов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                       ***</a:t>
            </a:r>
            <a:r>
              <a:rPr lang="ru-RU" sz="2000" b="1" i="1" dirty="0" smtClean="0">
                <a:latin typeface="Franklin Gothic Heavy" pitchFamily="34" charset="0"/>
              </a:rPr>
              <a:t> </a:t>
            </a:r>
            <a:r>
              <a:rPr lang="ru-RU" sz="2000" i="1" dirty="0" smtClean="0">
                <a:latin typeface="Franklin Gothic Heavy" pitchFamily="34" charset="0"/>
              </a:rPr>
              <a:t>Источник</a:t>
            </a:r>
            <a:r>
              <a:rPr lang="en-US" sz="2000" i="1" dirty="0" smtClean="0">
                <a:latin typeface="Franklin Gothic Heavy" pitchFamily="34" charset="0"/>
              </a:rPr>
              <a:t>:</a:t>
            </a:r>
            <a:r>
              <a:rPr lang="en-US" sz="2000" b="1" i="1" dirty="0" smtClean="0">
                <a:latin typeface="Franklin Gothic Heavy" pitchFamily="34" charset="0"/>
              </a:rPr>
              <a:t> </a:t>
            </a:r>
            <a:r>
              <a:rPr lang="en-US" sz="2000" i="1" dirty="0" smtClean="0">
                <a:latin typeface="Franklin Gothic Heavy" pitchFamily="34" charset="0"/>
              </a:rPr>
              <a:t>www.syrecon.org</a:t>
            </a:r>
            <a:endParaRPr lang="en-US" sz="2000" b="1" i="1" dirty="0">
              <a:latin typeface="Franklin Gothic Heavy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786190"/>
            <a:ext cx="7020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i="1" u="sng" dirty="0" smtClean="0">
                <a:solidFill>
                  <a:srgbClr val="FFFF00"/>
                </a:solidFill>
              </a:rPr>
              <a:t> </a:t>
            </a:r>
            <a:r>
              <a:rPr lang="ru-RU" i="1" u="sng" dirty="0" smtClean="0">
                <a:solidFill>
                  <a:srgbClr val="FFFF00"/>
                </a:solidFill>
              </a:rPr>
              <a:t>Политическая нестабильность</a:t>
            </a:r>
          </a:p>
          <a:p>
            <a:pPr>
              <a:buFont typeface="Wingdings" pitchFamily="2" charset="2"/>
              <a:buChar char="Ø"/>
            </a:pPr>
            <a:r>
              <a:rPr lang="en-US" i="1" u="sng" dirty="0" smtClean="0">
                <a:solidFill>
                  <a:srgbClr val="FFFF00"/>
                </a:solidFill>
              </a:rPr>
              <a:t>  </a:t>
            </a:r>
            <a:r>
              <a:rPr lang="ru-RU" i="1" u="sng" dirty="0" smtClean="0">
                <a:solidFill>
                  <a:srgbClr val="FFFF00"/>
                </a:solidFill>
              </a:rPr>
              <a:t>боевые действия</a:t>
            </a:r>
          </a:p>
          <a:p>
            <a:pPr>
              <a:buFont typeface="Wingdings" pitchFamily="2" charset="2"/>
              <a:buChar char="Ø"/>
            </a:pPr>
            <a:r>
              <a:rPr lang="en-US" i="1" u="sng" dirty="0" smtClean="0">
                <a:solidFill>
                  <a:srgbClr val="FFFF00"/>
                </a:solidFill>
              </a:rPr>
              <a:t>  </a:t>
            </a:r>
            <a:r>
              <a:rPr lang="ru-RU" i="1" u="sng" dirty="0" smtClean="0">
                <a:solidFill>
                  <a:srgbClr val="FFFF00"/>
                </a:solidFill>
              </a:rPr>
              <a:t>торгово-экономические санкции</a:t>
            </a:r>
            <a:r>
              <a:rPr lang="ru-RU" i="1" dirty="0" smtClean="0">
                <a:solidFill>
                  <a:srgbClr val="FFFF00"/>
                </a:solidFill>
              </a:rPr>
              <a:t> привели к ухудшению состояния экономики страны.</a:t>
            </a:r>
            <a:endParaRPr lang="en-US" i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4774"/>
            <a:ext cx="6054576" cy="37447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95000"/>
                <a:lumOff val="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39273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-99392"/>
            <a:ext cx="4139952" cy="6195392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i="1" u="sng" dirty="0">
                <a:solidFill>
                  <a:srgbClr val="FFFF00"/>
                </a:solidFill>
              </a:rPr>
              <a:t>В итоге, по подсчетам экспертов, Сирии потребуется около 3-х десятилетий на полное восстановление экономики после войны. Это при условии, что она завершится в ближайшее время. Даже если конфликт будет окончен примирением сторон или победой одной из них, возвращение к мирной жизни потребует титанических усилий. Из войны Сирия выйдет глубоким должником, с гигантскими потерями в инфраструктуре, рынках сбыта и человеческом капитале</a:t>
            </a:r>
            <a:r>
              <a:rPr lang="ru-RU" sz="2000" b="1" i="1" u="sng" dirty="0" smtClean="0">
                <a:solidFill>
                  <a:srgbClr val="FFFF00"/>
                </a:solidFill>
              </a:rPr>
              <a:t>.</a:t>
            </a:r>
          </a:p>
          <a:p>
            <a:endParaRPr lang="ru-RU" sz="2000" b="1" i="1" u="sng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2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200" i="1" dirty="0" smtClean="0">
                <a:latin typeface="Franklin Gothic Heavy" pitchFamily="34" charset="0"/>
              </a:rPr>
              <a:t>Метод сравнения</a:t>
            </a:r>
          </a:p>
          <a:p>
            <a:pPr marL="0" indent="0">
              <a:buNone/>
            </a:pPr>
            <a:r>
              <a:rPr lang="ru-RU" sz="22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200" i="1" dirty="0" smtClean="0">
                <a:latin typeface="Franklin Gothic Heavy" pitchFamily="34" charset="0"/>
              </a:rPr>
              <a:t>Дельфийский метод</a:t>
            </a:r>
            <a:endParaRPr lang="en-US" sz="2200" i="1" dirty="0">
              <a:latin typeface="Franklin Gothic Heavy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93" y="260648"/>
            <a:ext cx="4860099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357598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lvl="0" indent="0" fontAlgn="base">
              <a:buNone/>
            </a:pPr>
            <a:r>
              <a:rPr lang="ru-RU" sz="3200" b="1" i="1" u="sng" dirty="0">
                <a:solidFill>
                  <a:srgbClr val="FFFF00"/>
                </a:solidFill>
              </a:rPr>
              <a:t>Центр востоковедных исследований </a:t>
            </a:r>
            <a:r>
              <a:rPr lang="ru-RU" sz="3200" b="1" i="1" u="sng" dirty="0" err="1">
                <a:solidFill>
                  <a:srgbClr val="FFFF00"/>
                </a:solidFill>
              </a:rPr>
              <a:t>мо</a:t>
            </a:r>
            <a:r>
              <a:rPr lang="ru-RU" sz="3200" b="1" i="1" u="sng" dirty="0">
                <a:solidFill>
                  <a:srgbClr val="FFFF00"/>
                </a:solidFill>
              </a:rPr>
              <a:t> и публичной дипломатии (Прогноз по развитию ситуации в Сирии в 2016) (</a:t>
            </a:r>
            <a:r>
              <a:rPr lang="ru-RU" sz="3200" b="1" i="1" u="sng" dirty="0" smtClean="0">
                <a:solidFill>
                  <a:srgbClr val="FFFF00"/>
                </a:solidFill>
              </a:rPr>
              <a:t>01.02.2016)</a:t>
            </a: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81716881"/>
              </p:ext>
            </p:extLst>
          </p:nvPr>
        </p:nvGraphicFramePr>
        <p:xfrm>
          <a:off x="0" y="1916832"/>
          <a:ext cx="9144000" cy="49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54739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926572767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1747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8686800" cy="68580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FFFF00"/>
                </a:solidFill>
              </a:rPr>
              <a:t>Достижения </a:t>
            </a:r>
            <a:r>
              <a:rPr lang="ru-RU" sz="2000" dirty="0" err="1">
                <a:solidFill>
                  <a:srgbClr val="FFFF00"/>
                </a:solidFill>
              </a:rPr>
              <a:t>Башара</a:t>
            </a:r>
            <a:r>
              <a:rPr lang="ru-RU" sz="2000" dirty="0">
                <a:solidFill>
                  <a:srgbClr val="FFFF00"/>
                </a:solidFill>
              </a:rPr>
              <a:t> </a:t>
            </a:r>
            <a:r>
              <a:rPr lang="ru-RU" sz="2000" dirty="0" err="1">
                <a:solidFill>
                  <a:srgbClr val="FFFF00"/>
                </a:solidFill>
              </a:rPr>
              <a:t>Асада</a:t>
            </a:r>
            <a:r>
              <a:rPr lang="ru-RU" sz="2000" dirty="0">
                <a:solidFill>
                  <a:srgbClr val="FFFF00"/>
                </a:solidFill>
              </a:rPr>
              <a:t> в первые годы его правления Сирией сложно переоценить:</a:t>
            </a:r>
            <a:endParaRPr lang="en-US" sz="2000" dirty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solidFill>
                  <a:srgbClr val="FFFF00"/>
                </a:solidFill>
              </a:rPr>
              <a:t>он провел либерализацию политического строя страны</a:t>
            </a:r>
            <a:endParaRPr lang="en-US" sz="2000" dirty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solidFill>
                  <a:srgbClr val="FFFF00"/>
                </a:solidFill>
              </a:rPr>
              <a:t>амнистировал ряд политических заключенных</a:t>
            </a:r>
            <a:endParaRPr lang="en-US" sz="2000" dirty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solidFill>
                  <a:srgbClr val="FFFF00"/>
                </a:solidFill>
              </a:rPr>
              <a:t>способствовал созданию политических форумов</a:t>
            </a:r>
            <a:endParaRPr lang="en-US" sz="2000" dirty="0">
              <a:solidFill>
                <a:srgbClr val="FFFF00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solidFill>
                  <a:srgbClr val="FFFF00"/>
                </a:solidFill>
              </a:rPr>
              <a:t>способствовал </a:t>
            </a:r>
            <a:r>
              <a:rPr lang="ru-RU" sz="2000" dirty="0" smtClean="0">
                <a:solidFill>
                  <a:srgbClr val="FFFF00"/>
                </a:solidFill>
              </a:rPr>
              <a:t>выходу </a:t>
            </a:r>
            <a:r>
              <a:rPr lang="ru-RU" sz="2000" dirty="0">
                <a:solidFill>
                  <a:srgbClr val="FFFF00"/>
                </a:solidFill>
              </a:rPr>
              <a:t>первой независимой </a:t>
            </a:r>
            <a:r>
              <a:rPr lang="ru-RU" sz="2000" dirty="0" smtClean="0">
                <a:solidFill>
                  <a:srgbClr val="FFFF00"/>
                </a:solidFill>
              </a:rPr>
              <a:t>газеты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>
                <a:solidFill>
                  <a:srgbClr val="FFFF00"/>
                </a:solidFill>
              </a:rPr>
              <a:t>появились негосударственные </a:t>
            </a:r>
            <a:r>
              <a:rPr lang="ru-RU" sz="2000" dirty="0" err="1" smtClean="0">
                <a:solidFill>
                  <a:srgbClr val="FFFF00"/>
                </a:solidFill>
              </a:rPr>
              <a:t>университеты,открылся</a:t>
            </a:r>
            <a:r>
              <a:rPr lang="ru-RU" sz="2000" dirty="0" smtClean="0">
                <a:solidFill>
                  <a:srgbClr val="FFFF00"/>
                </a:solidFill>
              </a:rPr>
              <a:t> </a:t>
            </a:r>
            <a:r>
              <a:rPr lang="ru-RU" sz="2000" dirty="0">
                <a:solidFill>
                  <a:srgbClr val="FFFF00"/>
                </a:solidFill>
              </a:rPr>
              <a:t>фондовый рынок и частные </a:t>
            </a:r>
            <a:r>
              <a:rPr lang="ru-RU" sz="2000" dirty="0" smtClean="0">
                <a:solidFill>
                  <a:srgbClr val="FFFF00"/>
                </a:solidFill>
              </a:rPr>
              <a:t>банки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000" dirty="0" smtClean="0">
                <a:solidFill>
                  <a:srgbClr val="FFFF00"/>
                </a:solidFill>
              </a:rPr>
              <a:t>на </a:t>
            </a:r>
            <a:r>
              <a:rPr lang="ru-RU" sz="2000" dirty="0">
                <a:solidFill>
                  <a:srgbClr val="FFFF00"/>
                </a:solidFill>
              </a:rPr>
              <a:t>15% изменил кабинет министров, заменив военных чиновников на гражданских лиц.</a:t>
            </a:r>
            <a:endParaRPr lang="en-US" sz="2000" dirty="0">
              <a:solidFill>
                <a:srgbClr val="FFFF00"/>
              </a:solidFill>
            </a:endParaRPr>
          </a:p>
          <a:p>
            <a:endParaRPr lang="az-Latn-AZ" dirty="0" smtClean="0"/>
          </a:p>
          <a:p>
            <a:endParaRPr lang="az-Latn-AZ" dirty="0" smtClean="0"/>
          </a:p>
          <a:p>
            <a:endParaRPr lang="az-Latn-AZ" dirty="0" smtClean="0"/>
          </a:p>
          <a:p>
            <a:endParaRPr lang="az-Latn-AZ" dirty="0" smtClean="0"/>
          </a:p>
          <a:p>
            <a:pPr marL="0" indent="0">
              <a:buNone/>
            </a:pPr>
            <a:r>
              <a:rPr lang="ru-RU" sz="2400" i="1" dirty="0" smtClean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400" i="1" dirty="0" smtClean="0">
                <a:latin typeface="Franklin Gothic Heavy" pitchFamily="34" charset="0"/>
              </a:rPr>
              <a:t>Метод наблюдения</a:t>
            </a:r>
            <a:endParaRPr lang="az-Latn-AZ" sz="2400" i="1" dirty="0" smtClean="0">
              <a:latin typeface="Franklin Gothic Heavy" pitchFamily="34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618249"/>
            <a:ext cx="5580112" cy="3239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8509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3140968"/>
          </a:xfrm>
        </p:spPr>
        <p:txBody>
          <a:bodyPr>
            <a:normAutofit fontScale="70000" lnSpcReduction="20000"/>
          </a:bodyPr>
          <a:lstStyle/>
          <a:p>
            <a:r>
              <a:rPr lang="ru-RU" sz="2800" i="1" dirty="0">
                <a:solidFill>
                  <a:srgbClr val="FFFF00"/>
                </a:solidFill>
              </a:rPr>
              <a:t>В </a:t>
            </a:r>
            <a:r>
              <a:rPr lang="ru-RU" sz="2800" b="1" i="1" u="sng" dirty="0">
                <a:solidFill>
                  <a:srgbClr val="FFFF00"/>
                </a:solidFill>
              </a:rPr>
              <a:t>январе-феврале 2011 г.</a:t>
            </a:r>
            <a:r>
              <a:rPr lang="ru-RU" sz="2800" i="1" dirty="0">
                <a:solidFill>
                  <a:srgbClr val="FFFF00"/>
                </a:solidFill>
              </a:rPr>
              <a:t> в странах арабского мира прокатилась волна демонстраций и протестов, вызванных разными причинами, но направленных главным образом против правящих властей. Толчком к волнениям в Сирии послужило задержание полицией в </a:t>
            </a:r>
            <a:r>
              <a:rPr lang="ru-RU" sz="2800" i="1" dirty="0" err="1">
                <a:solidFill>
                  <a:srgbClr val="FFFF00"/>
                </a:solidFill>
              </a:rPr>
              <a:t>Дераа</a:t>
            </a:r>
            <a:r>
              <a:rPr lang="ru-RU" sz="2800" i="1" dirty="0">
                <a:solidFill>
                  <a:srgbClr val="FFFF00"/>
                </a:solidFill>
              </a:rPr>
              <a:t> группы подростков, расписывавших здания антиправительственными лозунгами. </a:t>
            </a:r>
            <a:r>
              <a:rPr lang="ru-RU" sz="2800" b="1" i="1" u="sng" dirty="0">
                <a:solidFill>
                  <a:srgbClr val="FFFF00"/>
                </a:solidFill>
              </a:rPr>
              <a:t>18 марта </a:t>
            </a:r>
            <a:r>
              <a:rPr lang="ru-RU" sz="2800" i="1" dirty="0">
                <a:solidFill>
                  <a:srgbClr val="FFFF00"/>
                </a:solidFill>
              </a:rPr>
              <a:t>в </a:t>
            </a:r>
            <a:r>
              <a:rPr lang="ru-RU" sz="2800" i="1" dirty="0" err="1">
                <a:solidFill>
                  <a:srgbClr val="FFFF00"/>
                </a:solidFill>
              </a:rPr>
              <a:t>Дераа</a:t>
            </a:r>
            <a:r>
              <a:rPr lang="ru-RU" sz="2800" i="1" dirty="0">
                <a:solidFill>
                  <a:srgbClr val="FFFF00"/>
                </a:solidFill>
              </a:rPr>
              <a:t> началось антиправительственное выступление, для разгона которого силы безопасности применили силу, что привело к жертвам среди протестующих</a:t>
            </a:r>
            <a:r>
              <a:rPr lang="ru-RU" sz="2800" i="1" dirty="0" smtClean="0">
                <a:solidFill>
                  <a:srgbClr val="FFFF00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          </a:t>
            </a:r>
            <a:r>
              <a:rPr lang="ru-RU" sz="28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800" i="1" dirty="0" smtClean="0">
                <a:latin typeface="Franklin Gothic Heavy" pitchFamily="34" charset="0"/>
              </a:rPr>
              <a:t>Метод  наблюдения</a:t>
            </a:r>
            <a:endParaRPr lang="en-US" i="1" dirty="0">
              <a:latin typeface="Franklin Gothic Heavy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21" y="3297025"/>
            <a:ext cx="4392488" cy="32849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474803"/>
            <a:ext cx="4427984" cy="29294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700808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2924944"/>
            <a:ext cx="9144000" cy="3933056"/>
          </a:xfrm>
        </p:spPr>
        <p:txBody>
          <a:bodyPr>
            <a:normAutofit fontScale="92500" lnSpcReduction="20000"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Правительство Сирии, </a:t>
            </a:r>
            <a:r>
              <a:rPr lang="ru-RU" sz="2000" i="1" dirty="0">
                <a:solidFill>
                  <a:srgbClr val="FFFF00"/>
                </a:solidFill>
              </a:rPr>
              <a:t>стремясь стабилизировать ситуацию, пошёл на многие уступки как в политической, так и в экономической и общественной </a:t>
            </a:r>
            <a:r>
              <a:rPr lang="ru-RU" sz="2000" i="1" dirty="0" smtClean="0">
                <a:solidFill>
                  <a:srgbClr val="FFFF00"/>
                </a:solidFill>
              </a:rPr>
              <a:t>сферах: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>
                <a:solidFill>
                  <a:srgbClr val="FFFF00"/>
                </a:solidFill>
              </a:rPr>
              <a:t>В </a:t>
            </a:r>
            <a:r>
              <a:rPr lang="ru-RU" sz="2000" b="1" i="1" u="sng" dirty="0" smtClean="0">
                <a:solidFill>
                  <a:srgbClr val="FFFF00"/>
                </a:solidFill>
              </a:rPr>
              <a:t>начале апреля </a:t>
            </a:r>
            <a:r>
              <a:rPr lang="ru-RU" sz="2000" i="1" dirty="0" smtClean="0">
                <a:solidFill>
                  <a:srgbClr val="FFFF00"/>
                </a:solidFill>
              </a:rPr>
              <a:t>он </a:t>
            </a:r>
            <a:r>
              <a:rPr lang="ru-RU" sz="2000" i="1" dirty="0">
                <a:solidFill>
                  <a:srgbClr val="FFFF00"/>
                </a:solidFill>
              </a:rPr>
              <a:t>издал распоряжение о предоставлении курдскому меньшинству страны сирийских </a:t>
            </a:r>
            <a:r>
              <a:rPr lang="ru-RU" sz="2000" i="1" dirty="0" smtClean="0">
                <a:solidFill>
                  <a:srgbClr val="FFFF00"/>
                </a:solidFill>
              </a:rPr>
              <a:t>паспортов</a:t>
            </a:r>
          </a:p>
          <a:p>
            <a:pPr>
              <a:buFont typeface="Wingdings" pitchFamily="2" charset="2"/>
              <a:buChar char="Ø"/>
            </a:pPr>
            <a:r>
              <a:rPr lang="ru-RU" sz="2000" i="1" dirty="0" smtClean="0">
                <a:solidFill>
                  <a:srgbClr val="FFFF00"/>
                </a:solidFill>
              </a:rPr>
              <a:t>Другим </a:t>
            </a:r>
            <a:r>
              <a:rPr lang="ru-RU" sz="2000" i="1" dirty="0">
                <a:solidFill>
                  <a:srgbClr val="FFFF00"/>
                </a:solidFill>
              </a:rPr>
              <a:t>своим актом </a:t>
            </a:r>
            <a:r>
              <a:rPr lang="ru-RU" sz="2000" i="1" dirty="0" smtClean="0">
                <a:solidFill>
                  <a:srgbClr val="FFFF00"/>
                </a:solidFill>
              </a:rPr>
              <a:t> отменил </a:t>
            </a:r>
            <a:r>
              <a:rPr lang="ru-RU" sz="2000" i="1" dirty="0">
                <a:solidFill>
                  <a:srgbClr val="FFFF00"/>
                </a:solidFill>
              </a:rPr>
              <a:t>действующий с </a:t>
            </a:r>
            <a:r>
              <a:rPr lang="ru-RU" sz="2000" b="1" i="1" u="sng" dirty="0">
                <a:solidFill>
                  <a:srgbClr val="FFFF00"/>
                </a:solidFill>
              </a:rPr>
              <a:t>2010</a:t>
            </a:r>
            <a:r>
              <a:rPr lang="ru-RU" sz="2000" i="1" dirty="0">
                <a:solidFill>
                  <a:srgbClr val="FFFF00"/>
                </a:solidFill>
              </a:rPr>
              <a:t> года запрет на ношение женщинами в учебных заведениях </a:t>
            </a:r>
            <a:r>
              <a:rPr lang="ru-RU" sz="2000" i="1" dirty="0" err="1" smtClean="0">
                <a:solidFill>
                  <a:srgbClr val="FFFF00"/>
                </a:solidFill>
              </a:rPr>
              <a:t>никабов</a:t>
            </a:r>
            <a:endParaRPr lang="ru-RU" sz="2000" i="1" baseline="30000" dirty="0">
              <a:solidFill>
                <a:srgbClr val="FFFF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u="sng" dirty="0" smtClean="0">
                <a:solidFill>
                  <a:srgbClr val="FFFF00"/>
                </a:solidFill>
              </a:rPr>
              <a:t>21 </a:t>
            </a:r>
            <a:r>
              <a:rPr lang="ru-RU" sz="2000" b="1" i="1" u="sng" dirty="0">
                <a:solidFill>
                  <a:srgbClr val="FFFF00"/>
                </a:solidFill>
              </a:rPr>
              <a:t>апреля </a:t>
            </a:r>
            <a:r>
              <a:rPr lang="ru-RU" sz="2000" i="1" dirty="0">
                <a:solidFill>
                  <a:srgbClr val="FFFF00"/>
                </a:solidFill>
              </a:rPr>
              <a:t>президент подписал указ об отмене в стране чрезвычайного положения, действовавшего с 1963 </a:t>
            </a:r>
            <a:r>
              <a:rPr lang="ru-RU" sz="2000" i="1" dirty="0" smtClean="0">
                <a:solidFill>
                  <a:srgbClr val="FFFF00"/>
                </a:solidFill>
              </a:rPr>
              <a:t>года</a:t>
            </a:r>
            <a:endParaRPr lang="ru-RU" sz="2000" i="1" baseline="300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FF00"/>
                </a:solidFill>
              </a:rPr>
              <a:t>Однако </a:t>
            </a:r>
            <a:r>
              <a:rPr lang="ru-RU" sz="2000" i="1" dirty="0">
                <a:solidFill>
                  <a:srgbClr val="FFFF00"/>
                </a:solidFill>
              </a:rPr>
              <a:t>антиправительственные выступления </a:t>
            </a:r>
            <a:r>
              <a:rPr lang="ru-RU" sz="2000" i="1" dirty="0" smtClean="0">
                <a:solidFill>
                  <a:srgbClr val="FFFF00"/>
                </a:solidFill>
              </a:rPr>
              <a:t>не прекращались.</a:t>
            </a:r>
          </a:p>
          <a:p>
            <a:pPr marL="0" indent="0">
              <a:buNone/>
            </a:pPr>
            <a:endParaRPr lang="ru-RU" sz="2000" b="1" dirty="0">
              <a:solidFill>
                <a:srgbClr val="FFFF00"/>
              </a:solidFill>
              <a:latin typeface="Franklin Gothic Heavy" pitchFamily="34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                                    </a:t>
            </a:r>
            <a:r>
              <a:rPr lang="ru-RU" sz="2000" i="1" dirty="0" smtClean="0">
                <a:solidFill>
                  <a:srgbClr val="FFFF00"/>
                </a:solidFill>
                <a:latin typeface="Franklin Gothic Heavy" pitchFamily="34" charset="0"/>
              </a:rPr>
              <a:t>*** </a:t>
            </a:r>
            <a:r>
              <a:rPr lang="ru-RU" sz="2000" i="1" dirty="0" smtClean="0">
                <a:latin typeface="Franklin Gothic Heavy" pitchFamily="34" charset="0"/>
              </a:rPr>
              <a:t>Метод Изучение документов</a:t>
            </a:r>
          </a:p>
          <a:p>
            <a:pPr marL="0" indent="0">
              <a:buNone/>
            </a:pPr>
            <a:r>
              <a:rPr lang="ru-RU" sz="2000" i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                                                        ***</a:t>
            </a:r>
            <a:r>
              <a:rPr lang="ru-RU" sz="2000" i="1" dirty="0" smtClean="0">
                <a:latin typeface="Franklin Gothic Heavy" pitchFamily="34" charset="0"/>
              </a:rPr>
              <a:t> </a:t>
            </a:r>
            <a:r>
              <a:rPr lang="ru-RU" sz="2000" i="1" dirty="0">
                <a:latin typeface="Franklin Gothic Heavy" pitchFamily="34" charset="0"/>
              </a:rPr>
              <a:t>Источник- </a:t>
            </a:r>
            <a:r>
              <a:rPr lang="az-Latn-AZ" sz="2000" i="1" dirty="0">
                <a:latin typeface="Franklin Gothic Heavy" pitchFamily="34" charset="0"/>
              </a:rPr>
              <a:t>SANA.sy</a:t>
            </a:r>
            <a:endParaRPr lang="ru-RU" sz="2000" i="1" dirty="0">
              <a:latin typeface="Franklin Gothic Heavy" pitchFamily="34" charset="0"/>
            </a:endParaRPr>
          </a:p>
          <a:p>
            <a:pPr marL="0" indent="0">
              <a:buNone/>
            </a:pPr>
            <a:endParaRPr lang="en-US" sz="2000" i="1" dirty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2078" y="-9734"/>
            <a:ext cx="4067944" cy="2922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70503"/>
            <a:ext cx="3810000" cy="2562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130272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489" y="0"/>
            <a:ext cx="9013676" cy="90872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Свободная армия Сирии </a:t>
            </a:r>
            <a:r>
              <a:rPr lang="ru-RU" sz="2400" i="1" dirty="0" smtClean="0">
                <a:solidFill>
                  <a:schemeClr val="tx1"/>
                </a:solidFill>
                <a:latin typeface="Franklin Gothic Heavy" pitchFamily="34" charset="0"/>
              </a:rPr>
              <a:t>(</a:t>
            </a:r>
            <a:r>
              <a:rPr lang="ru-RU" sz="2400" i="1" dirty="0" smtClean="0">
                <a:solidFill>
                  <a:srgbClr val="FFFF00"/>
                </a:solidFill>
                <a:latin typeface="Franklin Gothic Heavy" pitchFamily="34" charset="0"/>
              </a:rPr>
              <a:t>***</a:t>
            </a:r>
            <a:r>
              <a:rPr lang="ru-RU" sz="2400" i="1" dirty="0" smtClean="0">
                <a:solidFill>
                  <a:schemeClr val="tx1"/>
                </a:solidFill>
                <a:latin typeface="Franklin Gothic Heavy" pitchFamily="34" charset="0"/>
              </a:rPr>
              <a:t>Метод Изучение документов)</a:t>
            </a:r>
            <a:endParaRPr lang="en-US" sz="2400" i="1" dirty="0">
              <a:solidFill>
                <a:schemeClr val="tx1"/>
              </a:solidFill>
              <a:latin typeface="Franklin Gothic Heavy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71983"/>
            <a:ext cx="6588224" cy="590465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i="1" dirty="0"/>
              <a:t>О</a:t>
            </a:r>
            <a:r>
              <a:rPr lang="ru-RU" sz="2400" i="1" dirty="0" smtClean="0"/>
              <a:t>дна </a:t>
            </a:r>
            <a:r>
              <a:rPr lang="ru-RU" sz="2400" i="1" dirty="0"/>
              <a:t>из крупнейших повстанческих вооружённых </a:t>
            </a:r>
            <a:r>
              <a:rPr lang="ru-RU" sz="2400" i="1" dirty="0" smtClean="0"/>
              <a:t>группировок, ведущих </a:t>
            </a:r>
            <a:r>
              <a:rPr lang="ru-RU" sz="2400" i="1" dirty="0"/>
              <a:t>вооружённую борьбу против </a:t>
            </a:r>
            <a:r>
              <a:rPr lang="ru-RU" sz="2400" i="1" dirty="0" smtClean="0"/>
              <a:t>правительства </a:t>
            </a:r>
            <a:r>
              <a:rPr lang="ru-RU" sz="2400" i="1" dirty="0"/>
              <a:t>Сирии, возглавляемого президентом </a:t>
            </a:r>
            <a:r>
              <a:rPr lang="ru-RU" sz="2400" i="1" dirty="0" err="1" smtClean="0"/>
              <a:t>Асадом</a:t>
            </a:r>
            <a:endParaRPr lang="ru-RU" sz="2400" i="1" dirty="0"/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FF00"/>
                </a:solidFill>
              </a:rPr>
              <a:t>Девиз:</a:t>
            </a:r>
            <a:r>
              <a:rPr lang="ru-RU" sz="2400" i="1" dirty="0" smtClean="0"/>
              <a:t> «Победа или смерть!»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FF00"/>
                </a:solidFill>
              </a:rPr>
              <a:t>Лидер:</a:t>
            </a:r>
            <a:r>
              <a:rPr lang="ru-RU" sz="2400" i="1" dirty="0" smtClean="0"/>
              <a:t> Абдель </a:t>
            </a:r>
            <a:r>
              <a:rPr lang="ru-RU" sz="2400" i="1" dirty="0" err="1" smtClean="0"/>
              <a:t>Илляхи</a:t>
            </a:r>
            <a:r>
              <a:rPr lang="ru-RU" sz="2400" i="1" dirty="0" smtClean="0"/>
              <a:t> аль-</a:t>
            </a:r>
            <a:r>
              <a:rPr lang="ru-RU" sz="2400" i="1" dirty="0" err="1" smtClean="0"/>
              <a:t>Башир</a:t>
            </a:r>
            <a:endParaRPr lang="ru-RU" sz="2400" i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FF00"/>
                </a:solidFill>
              </a:rPr>
              <a:t>Дата формирования:</a:t>
            </a:r>
            <a:r>
              <a:rPr lang="ru-RU" sz="2400" i="1" dirty="0" smtClean="0"/>
              <a:t> 29 июля 2011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FF00"/>
                </a:solidFill>
              </a:rPr>
              <a:t>Количество членов: </a:t>
            </a:r>
            <a:r>
              <a:rPr lang="ru-RU" sz="2400" i="1" dirty="0" smtClean="0"/>
              <a:t>60.000 (По оценке на </a:t>
            </a:r>
            <a:r>
              <a:rPr lang="ru-RU" sz="2400" i="1" dirty="0" smtClean="0">
                <a:solidFill>
                  <a:srgbClr val="FFFF00"/>
                </a:solidFill>
              </a:rPr>
              <a:t>Лето 2015</a:t>
            </a:r>
            <a:r>
              <a:rPr lang="ru-RU" sz="2400" i="1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FFFF00"/>
                </a:solidFill>
              </a:rPr>
              <a:t>Поставки оружия</a:t>
            </a:r>
            <a:r>
              <a:rPr lang="ru-RU" sz="2400" i="1" dirty="0"/>
              <a:t> отрядам </a:t>
            </a:r>
            <a:r>
              <a:rPr lang="ru-RU" sz="2400" i="1" dirty="0" smtClean="0"/>
              <a:t>осуществляются </a:t>
            </a:r>
            <a:r>
              <a:rPr lang="ru-RU" sz="2400" i="1" dirty="0"/>
              <a:t>из запасов армии Саудовской Аравии через аэропорт </a:t>
            </a:r>
            <a:r>
              <a:rPr lang="ru-RU" sz="2400" i="1" dirty="0" err="1" smtClean="0"/>
              <a:t>Аданы</a:t>
            </a:r>
            <a:endParaRPr lang="ru-RU" sz="2400" i="1" dirty="0"/>
          </a:p>
          <a:p>
            <a:pPr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FFFF00"/>
                </a:solidFill>
              </a:rPr>
              <a:t>Оборудование </a:t>
            </a:r>
            <a:r>
              <a:rPr lang="ru-RU" sz="2400" b="1" i="1" dirty="0">
                <a:solidFill>
                  <a:srgbClr val="FFFF00"/>
                </a:solidFill>
              </a:rPr>
              <a:t>связи </a:t>
            </a:r>
            <a:r>
              <a:rPr lang="ru-RU" sz="2400" i="1" dirty="0"/>
              <a:t>поставлялось из </a:t>
            </a:r>
            <a:r>
              <a:rPr lang="ru-RU" sz="2400" i="1" dirty="0" smtClean="0"/>
              <a:t>Франции</a:t>
            </a:r>
          </a:p>
          <a:p>
            <a:pPr>
              <a:buFont typeface="Wingdings" pitchFamily="2" charset="2"/>
              <a:buChar char="Ø"/>
            </a:pPr>
            <a:r>
              <a:rPr lang="ru-RU" sz="2400" i="1" dirty="0"/>
              <a:t>С</a:t>
            </a:r>
            <a:r>
              <a:rPr lang="ru-RU" sz="2400" i="1" dirty="0" smtClean="0"/>
              <a:t>ирийские </a:t>
            </a:r>
            <a:r>
              <a:rPr lang="ru-RU" sz="2400" i="1" dirty="0"/>
              <a:t>политологи считают, что </a:t>
            </a:r>
            <a:r>
              <a:rPr lang="ru-RU" sz="2400" b="1" i="1" dirty="0">
                <a:solidFill>
                  <a:srgbClr val="FFFF00"/>
                </a:solidFill>
              </a:rPr>
              <a:t>ИГИЛ</a:t>
            </a:r>
            <a:r>
              <a:rPr lang="ru-RU" sz="2400" i="1" dirty="0"/>
              <a:t> появилось как раз из состава </a:t>
            </a:r>
            <a:r>
              <a:rPr lang="ru-RU" sz="2400" i="1" dirty="0" smtClean="0"/>
              <a:t>ССА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132856"/>
            <a:ext cx="2857500" cy="234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79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524000"/>
            <a:ext cx="4427984" cy="5334000"/>
          </a:xfrm>
        </p:spPr>
        <p:txBody>
          <a:bodyPr>
            <a:normAutofit fontScale="70000" lnSpcReduction="20000"/>
          </a:bodyPr>
          <a:lstStyle/>
          <a:p>
            <a:r>
              <a:rPr lang="ru-RU" i="1" u="sng" dirty="0" smtClean="0">
                <a:solidFill>
                  <a:srgbClr val="FF0000"/>
                </a:solidFill>
              </a:rPr>
              <a:t>ИГ</a:t>
            </a:r>
            <a:r>
              <a:rPr lang="ru-RU" i="1" dirty="0" smtClean="0"/>
              <a:t>, </a:t>
            </a:r>
            <a:r>
              <a:rPr lang="ru-RU" i="1" u="sng" dirty="0" smtClean="0">
                <a:solidFill>
                  <a:srgbClr val="FF0000"/>
                </a:solidFill>
              </a:rPr>
              <a:t>«Исламское государство Ирака и Леванта»</a:t>
            </a:r>
            <a:r>
              <a:rPr lang="ru-RU" i="1" dirty="0" smtClean="0"/>
              <a:t>, </a:t>
            </a:r>
            <a:r>
              <a:rPr lang="ru-RU" i="1" u="sng" dirty="0" smtClean="0">
                <a:solidFill>
                  <a:srgbClr val="FF0000"/>
                </a:solidFill>
              </a:rPr>
              <a:t>ДАИШ</a:t>
            </a:r>
          </a:p>
          <a:p>
            <a:r>
              <a:rPr lang="ru-RU" i="1" dirty="0" smtClean="0"/>
              <a:t>Международная</a:t>
            </a:r>
            <a:r>
              <a:rPr lang="ru-RU" i="1" baseline="30000" dirty="0"/>
              <a:t> </a:t>
            </a:r>
            <a:r>
              <a:rPr lang="ru-RU" i="1" dirty="0" smtClean="0"/>
              <a:t>исламистская</a:t>
            </a:r>
            <a:r>
              <a:rPr lang="ru-RU" i="1" dirty="0"/>
              <a:t> </a:t>
            </a:r>
            <a:r>
              <a:rPr lang="ru-RU" i="1" dirty="0" smtClean="0"/>
              <a:t>суннитская</a:t>
            </a:r>
            <a:r>
              <a:rPr lang="ru-RU" i="1" baseline="30000" dirty="0"/>
              <a:t> </a:t>
            </a:r>
            <a:r>
              <a:rPr lang="ru-RU" i="1" dirty="0" smtClean="0"/>
              <a:t>террористическая организация</a:t>
            </a:r>
          </a:p>
          <a:p>
            <a:r>
              <a:rPr lang="ru-RU" i="1" dirty="0" smtClean="0"/>
              <a:t>Существует фактически с </a:t>
            </a:r>
            <a:r>
              <a:rPr lang="ru-RU" b="1" i="1" dirty="0" smtClean="0">
                <a:solidFill>
                  <a:srgbClr val="FF0000"/>
                </a:solidFill>
              </a:rPr>
              <a:t>2013 года </a:t>
            </a:r>
            <a:r>
              <a:rPr lang="ru-RU" i="1" dirty="0" smtClean="0"/>
              <a:t>как</a:t>
            </a:r>
            <a:r>
              <a:rPr lang="ru-RU" i="1" dirty="0"/>
              <a:t> </a:t>
            </a:r>
            <a:r>
              <a:rPr lang="ru-RU" i="1" dirty="0" smtClean="0"/>
              <a:t>непризнанное</a:t>
            </a:r>
            <a:r>
              <a:rPr lang="ru-RU" i="1" dirty="0"/>
              <a:t> </a:t>
            </a:r>
            <a:r>
              <a:rPr lang="ru-RU" i="1" dirty="0" err="1" smtClean="0"/>
              <a:t>квазигосударство</a:t>
            </a:r>
            <a:r>
              <a:rPr lang="ru-RU" i="1" dirty="0"/>
              <a:t> </a:t>
            </a:r>
            <a:endParaRPr lang="ru-RU" i="1" dirty="0" smtClean="0"/>
          </a:p>
          <a:p>
            <a:r>
              <a:rPr lang="ru-RU" b="1" i="1" dirty="0" smtClean="0">
                <a:solidFill>
                  <a:srgbClr val="FF0000"/>
                </a:solidFill>
              </a:rPr>
              <a:t>Девиз:</a:t>
            </a:r>
            <a:r>
              <a:rPr lang="ru-RU" i="1" dirty="0" smtClean="0"/>
              <a:t> «Сохраниться и расшириться»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Лидеры: </a:t>
            </a:r>
            <a:r>
              <a:rPr lang="ru-RU" i="1" dirty="0"/>
              <a:t>В </a:t>
            </a:r>
            <a:r>
              <a:rPr lang="ru-RU" b="1" i="1" dirty="0">
                <a:solidFill>
                  <a:srgbClr val="FF0000"/>
                </a:solidFill>
              </a:rPr>
              <a:t>апреле 2010 </a:t>
            </a:r>
            <a:r>
              <a:rPr lang="ru-RU" i="1" dirty="0"/>
              <a:t>года в результате авиаудара были ликвидированы два </a:t>
            </a:r>
            <a:r>
              <a:rPr lang="ru-RU" i="1" dirty="0" smtClean="0"/>
              <a:t>лидера. Новым лидером</a:t>
            </a:r>
            <a:r>
              <a:rPr lang="ru-RU" i="1" dirty="0"/>
              <a:t> Абу Сулейман </a:t>
            </a:r>
            <a:r>
              <a:rPr lang="ru-RU" i="1" dirty="0" smtClean="0"/>
              <a:t>ан-</a:t>
            </a:r>
            <a:r>
              <a:rPr lang="ru-RU" i="1" dirty="0" err="1" smtClean="0"/>
              <a:t>Насир</a:t>
            </a:r>
            <a:r>
              <a:rPr lang="ru-RU" i="1" dirty="0" smtClean="0"/>
              <a:t>. </a:t>
            </a:r>
            <a:r>
              <a:rPr lang="ru-RU" i="1" dirty="0"/>
              <a:t>После </a:t>
            </a:r>
            <a:r>
              <a:rPr lang="ru-RU" i="1" dirty="0" smtClean="0"/>
              <a:t>его гибели заявления </a:t>
            </a:r>
            <a:r>
              <a:rPr lang="ru-RU" i="1" dirty="0"/>
              <a:t>об акциях организации делаются от имени Абу </a:t>
            </a:r>
            <a:r>
              <a:rPr lang="ru-RU" i="1" dirty="0" err="1"/>
              <a:t>Бакра</a:t>
            </a:r>
            <a:r>
              <a:rPr lang="ru-RU" i="1" dirty="0"/>
              <a:t> </a:t>
            </a:r>
            <a:r>
              <a:rPr lang="ru-RU" i="1" dirty="0" smtClean="0"/>
              <a:t>аль-</a:t>
            </a:r>
            <a:r>
              <a:rPr lang="ru-RU" i="1" dirty="0" err="1" smtClean="0"/>
              <a:t>Багдади</a:t>
            </a:r>
            <a:r>
              <a:rPr lang="ru-RU" i="1" dirty="0" smtClean="0"/>
              <a:t>. </a:t>
            </a:r>
            <a:r>
              <a:rPr lang="ru-RU" i="1" dirty="0"/>
              <a:t>Согласно сообщению СМИ в </a:t>
            </a:r>
            <a:r>
              <a:rPr lang="ru-RU" b="1" i="1" dirty="0">
                <a:solidFill>
                  <a:srgbClr val="FF0000"/>
                </a:solidFill>
              </a:rPr>
              <a:t>мае 2015 </a:t>
            </a:r>
            <a:r>
              <a:rPr lang="ru-RU" b="1" i="1" dirty="0" smtClean="0">
                <a:solidFill>
                  <a:srgbClr val="FF0000"/>
                </a:solidFill>
              </a:rPr>
              <a:t>года</a:t>
            </a:r>
            <a:r>
              <a:rPr lang="ru-RU" i="1" dirty="0" smtClean="0"/>
              <a:t>, </a:t>
            </a:r>
            <a:r>
              <a:rPr lang="ru-RU" i="1" dirty="0"/>
              <a:t>Абу </a:t>
            </a:r>
            <a:r>
              <a:rPr lang="ru-RU" i="1" dirty="0" err="1"/>
              <a:t>Бакр</a:t>
            </a:r>
            <a:r>
              <a:rPr lang="ru-RU" i="1" dirty="0"/>
              <a:t> аль-</a:t>
            </a:r>
            <a:r>
              <a:rPr lang="ru-RU" i="1" dirty="0" err="1"/>
              <a:t>Багдади</a:t>
            </a:r>
            <a:r>
              <a:rPr lang="ru-RU" i="1" dirty="0"/>
              <a:t> был парализован в результате ранения в позвоночник.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ИГИЛ</a:t>
            </a:r>
            <a:endParaRPr lang="en-US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035679"/>
            <a:ext cx="4176464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73498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26052" y="-450"/>
            <a:ext cx="9043792" cy="4221538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400" dirty="0"/>
              <a:t>Целью организации является ликвидация границ, установленных в результате раздела Османской империи, и создание ортодоксального суннитского исламского государства как минимум на территории Ирака  </a:t>
            </a:r>
            <a:r>
              <a:rPr lang="ru-RU" sz="3400" dirty="0" smtClean="0"/>
              <a:t>и Леванта</a:t>
            </a:r>
            <a:r>
              <a:rPr lang="ru-RU" sz="3400" dirty="0"/>
              <a:t> — Сирии, Ливана, Израиля, Палестины, Иордании, Турции, Кипра, </a:t>
            </a:r>
            <a:r>
              <a:rPr lang="ru-RU" sz="3400" dirty="0" smtClean="0"/>
              <a:t>Египта, </a:t>
            </a:r>
            <a:r>
              <a:rPr lang="ru-RU" sz="3400" dirty="0"/>
              <a:t>как максимум — во всём исламском </a:t>
            </a:r>
            <a:r>
              <a:rPr lang="ru-RU" sz="3400" dirty="0" smtClean="0"/>
              <a:t>мире</a:t>
            </a:r>
            <a:endParaRPr lang="ru-RU" sz="3400" dirty="0"/>
          </a:p>
          <a:p>
            <a:pPr marL="0" indent="0">
              <a:buNone/>
            </a:pPr>
            <a:endParaRPr lang="ru-RU" sz="3400" dirty="0" smtClean="0"/>
          </a:p>
          <a:p>
            <a:pPr marL="0" indent="0">
              <a:buNone/>
            </a:pPr>
            <a:r>
              <a:rPr lang="ru-RU" sz="3400" dirty="0" smtClean="0"/>
              <a:t>Среди </a:t>
            </a:r>
            <a:r>
              <a:rPr lang="ru-RU" sz="3400" dirty="0"/>
              <a:t>прочих целей группировки также объявлялись: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3400" dirty="0"/>
              <a:t>уничтожение группировки </a:t>
            </a:r>
            <a:r>
              <a:rPr lang="ru-RU" sz="3400" dirty="0" smtClean="0"/>
              <a:t>ХАМАС</a:t>
            </a:r>
            <a:endParaRPr lang="ru-RU" sz="3400" dirty="0"/>
          </a:p>
          <a:p>
            <a:pPr marL="400050" indent="-400050">
              <a:buFont typeface="+mj-lt"/>
              <a:buAutoNum type="romanUcPeriod"/>
            </a:pPr>
            <a:r>
              <a:rPr lang="ru-RU" sz="3400" dirty="0"/>
              <a:t>уничтожение государства </a:t>
            </a:r>
            <a:r>
              <a:rPr lang="ru-RU" sz="3400" dirty="0" smtClean="0"/>
              <a:t>Израиль</a:t>
            </a:r>
            <a:endParaRPr lang="ru-RU" sz="3400" dirty="0"/>
          </a:p>
          <a:p>
            <a:pPr marL="400050" indent="-400050">
              <a:buFont typeface="+mj-lt"/>
              <a:buAutoNum type="romanUcPeriod"/>
            </a:pPr>
            <a:r>
              <a:rPr lang="ru-RU" sz="3400" dirty="0"/>
              <a:t>дестабилизация в Центральной </a:t>
            </a:r>
            <a:r>
              <a:rPr lang="ru-RU" sz="3400" dirty="0" smtClean="0"/>
              <a:t>Азии</a:t>
            </a:r>
            <a:endParaRPr lang="ru-RU" sz="3400" dirty="0"/>
          </a:p>
          <a:p>
            <a:pPr marL="0" indent="0">
              <a:buNone/>
            </a:pPr>
            <a:endParaRPr lang="ru-RU" sz="3400" dirty="0" smtClean="0"/>
          </a:p>
          <a:p>
            <a:pPr marL="0" indent="0">
              <a:buNone/>
            </a:pPr>
            <a:r>
              <a:rPr lang="ru-RU" sz="3400" dirty="0" smtClean="0"/>
              <a:t>В </a:t>
            </a:r>
            <a:r>
              <a:rPr lang="ru-RU" sz="3400" dirty="0"/>
              <a:t>2013 году боевики «ИГ» вступили в гражданскую войну в Сирии против режима </a:t>
            </a:r>
            <a:r>
              <a:rPr lang="ru-RU" sz="3400" dirty="0" err="1"/>
              <a:t>Башара</a:t>
            </a:r>
            <a:r>
              <a:rPr lang="ru-RU" sz="3400" dirty="0"/>
              <a:t> </a:t>
            </a:r>
            <a:r>
              <a:rPr lang="ru-RU" sz="3400" dirty="0" err="1"/>
              <a:t>Асада</a:t>
            </a:r>
            <a:r>
              <a:rPr lang="ru-RU" sz="3400" dirty="0"/>
              <a:t> на стороне антиправительственных сил, где группировка приобрела репутацию одной из самых жестоких. </a:t>
            </a:r>
            <a:endParaRPr lang="ru-RU" sz="3400" dirty="0" smtClean="0"/>
          </a:p>
          <a:p>
            <a:pPr marL="0" indent="0">
              <a:buNone/>
            </a:pPr>
            <a:endParaRPr lang="ru-RU" sz="3400" dirty="0"/>
          </a:p>
          <a:p>
            <a:pPr marL="0" indent="0">
              <a:buNone/>
            </a:pPr>
            <a:r>
              <a:rPr lang="ru-RU" sz="3400" dirty="0" smtClean="0"/>
              <a:t>С </a:t>
            </a:r>
            <a:r>
              <a:rPr lang="ru-RU" sz="3400" dirty="0"/>
              <a:t>момента создания своего непризнанного халифата на севере Ирака и востоке Сирии в </a:t>
            </a:r>
            <a:r>
              <a:rPr lang="ru-RU" sz="3400" b="1" dirty="0">
                <a:solidFill>
                  <a:srgbClr val="FF0000"/>
                </a:solidFill>
              </a:rPr>
              <a:t>июне 2014 года </a:t>
            </a:r>
            <a:r>
              <a:rPr lang="ru-RU" sz="3400" dirty="0"/>
              <a:t>боевики ИГИЛ казнили более </a:t>
            </a:r>
            <a:r>
              <a:rPr lang="ru-RU" sz="3400" b="1" dirty="0">
                <a:solidFill>
                  <a:srgbClr val="FF0000"/>
                </a:solidFill>
              </a:rPr>
              <a:t>2150 человек в одной только Сирии.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3056"/>
            <a:ext cx="4536504" cy="29249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07829"/>
            <a:ext cx="4177730" cy="26615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633680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bg1">
              <a:lumMod val="95000"/>
              <a:lumOff val="5000"/>
            </a:schemeClr>
          </a:solidFill>
        </p:spPr>
        <p:txBody>
          <a:bodyPr>
            <a:normAutofit fontScale="92500" lnSpcReduction="20000"/>
          </a:bodyPr>
          <a:lstStyle/>
          <a:p>
            <a:pPr lvl="0"/>
            <a:r>
              <a:rPr lang="ru-RU" sz="3800" dirty="0"/>
              <a:t>Сирия не собирается воевать вместо всего мира с </a:t>
            </a:r>
            <a:r>
              <a:rPr lang="ru-RU" sz="3800" dirty="0" smtClean="0"/>
              <a:t>ИГ </a:t>
            </a:r>
            <a:r>
              <a:rPr lang="ru-RU" sz="3200" b="1" i="1" u="sng" dirty="0" smtClean="0">
                <a:solidFill>
                  <a:srgbClr val="FFFF00"/>
                </a:solidFill>
              </a:rPr>
              <a:t>(Июнь 2015)***</a:t>
            </a:r>
            <a:endParaRPr lang="ru-RU" dirty="0" smtClean="0"/>
          </a:p>
          <a:p>
            <a:pPr marL="0" indent="0">
              <a:buNone/>
            </a:pPr>
            <a:r>
              <a:rPr lang="ru-RU" b="1" i="1" u="sng" dirty="0" smtClean="0">
                <a:solidFill>
                  <a:srgbClr val="FFFF00"/>
                </a:solidFill>
              </a:rPr>
              <a:t>Журналист </a:t>
            </a:r>
            <a:r>
              <a:rPr lang="ru-RU" b="1" i="1" u="sng" dirty="0">
                <a:solidFill>
                  <a:srgbClr val="FFFF00"/>
                </a:solidFill>
              </a:rPr>
              <a:t>кувейтской газеты </a:t>
            </a:r>
            <a:r>
              <a:rPr lang="en-US" b="1" i="1" u="sng" dirty="0">
                <a:solidFill>
                  <a:srgbClr val="FFFF00"/>
                </a:solidFill>
              </a:rPr>
              <a:t>Al</a:t>
            </a:r>
            <a:r>
              <a:rPr lang="ru-RU" b="1" i="1" u="sng" dirty="0">
                <a:solidFill>
                  <a:srgbClr val="FFFF00"/>
                </a:solidFill>
              </a:rPr>
              <a:t>-</a:t>
            </a:r>
            <a:r>
              <a:rPr lang="en-US" b="1" i="1" u="sng" dirty="0" err="1">
                <a:solidFill>
                  <a:srgbClr val="FFFF00"/>
                </a:solidFill>
              </a:rPr>
              <a:t>Rai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err="1">
                <a:solidFill>
                  <a:srgbClr val="FFFF00"/>
                </a:solidFill>
              </a:rPr>
              <a:t>Элияджа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err="1">
                <a:solidFill>
                  <a:srgbClr val="FFFF00"/>
                </a:solidFill>
              </a:rPr>
              <a:t>Магниер</a:t>
            </a:r>
            <a:r>
              <a:rPr lang="ru-RU" b="1" i="1" u="sng" dirty="0">
                <a:solidFill>
                  <a:srgbClr val="FFFF00"/>
                </a:solidFill>
              </a:rPr>
              <a:t> опубликовал статью о новой стратегии выживания режима </a:t>
            </a:r>
            <a:r>
              <a:rPr lang="ru-RU" b="1" i="1" u="sng" dirty="0" err="1">
                <a:solidFill>
                  <a:srgbClr val="FFFF00"/>
                </a:solidFill>
              </a:rPr>
              <a:t>Башара</a:t>
            </a:r>
            <a:r>
              <a:rPr lang="ru-RU" b="1" i="1" u="sng" dirty="0">
                <a:solidFill>
                  <a:srgbClr val="FFFF00"/>
                </a:solidFill>
              </a:rPr>
              <a:t> </a:t>
            </a:r>
            <a:r>
              <a:rPr lang="ru-RU" b="1" i="1" u="sng" dirty="0" err="1">
                <a:solidFill>
                  <a:srgbClr val="FFFF00"/>
                </a:solidFill>
              </a:rPr>
              <a:t>Асада</a:t>
            </a:r>
            <a:r>
              <a:rPr lang="ru-RU" b="1" i="1" u="sng" dirty="0">
                <a:solidFill>
                  <a:srgbClr val="FFFF00"/>
                </a:solidFill>
              </a:rPr>
              <a:t>, разработанной после серии поражении в последние месяцы.</a:t>
            </a:r>
            <a:r>
              <a:rPr lang="en-US" b="1" i="1" u="sng" dirty="0">
                <a:solidFill>
                  <a:srgbClr val="FFFF00"/>
                </a:solidFill>
              </a:rPr>
              <a:t> </a:t>
            </a:r>
          </a:p>
          <a:p>
            <a:r>
              <a:rPr lang="ru-RU" i="1" dirty="0">
                <a:latin typeface="Arial Narrow" pitchFamily="34" charset="0"/>
              </a:rPr>
              <a:t>Источник сообщил: “После глубокого изучения геополитической и военной ситуации было решено, что нельзя удержать все, что война продлится еще долгие годы, и необходимо экономить и людские, и технические ресурсы. В связи с этим принято решение отказаться от таких районов, как Пальмира и </a:t>
            </a:r>
            <a:r>
              <a:rPr lang="ru-RU" i="1" dirty="0" err="1">
                <a:latin typeface="Arial Narrow" pitchFamily="34" charset="0"/>
              </a:rPr>
              <a:t>Идлиб</a:t>
            </a:r>
            <a:r>
              <a:rPr lang="ru-RU" i="1" dirty="0">
                <a:latin typeface="Arial Narrow" pitchFamily="34" charset="0"/>
              </a:rPr>
              <a:t>, несмотря на пропагандистский эффект, порожденный их падением. Важнее всего держать Дамаск, с тем, чтобы режим президента </a:t>
            </a:r>
            <a:r>
              <a:rPr lang="ru-RU" i="1" dirty="0" err="1">
                <a:latin typeface="Arial Narrow" pitchFamily="34" charset="0"/>
              </a:rPr>
              <a:t>Асада</a:t>
            </a:r>
            <a:r>
              <a:rPr lang="ru-RU" i="1" dirty="0">
                <a:latin typeface="Arial Narrow" pitchFamily="34" charset="0"/>
              </a:rPr>
              <a:t> всегда оставался частью политического уравнения. В связи с этим принято принципиальное решение – оставить огромные сельскохозяйственные и пустынные территории и отдаленные города ИГ и </a:t>
            </a:r>
            <a:r>
              <a:rPr lang="ru-RU" i="1" dirty="0" err="1">
                <a:latin typeface="Arial Narrow" pitchFamily="34" charset="0"/>
              </a:rPr>
              <a:t>Джабхат</a:t>
            </a:r>
            <a:r>
              <a:rPr lang="ru-RU" i="1" dirty="0">
                <a:latin typeface="Arial Narrow" pitchFamily="34" charset="0"/>
              </a:rPr>
              <a:t> ан-</a:t>
            </a:r>
            <a:r>
              <a:rPr lang="ru-RU" i="1" dirty="0" err="1">
                <a:latin typeface="Arial Narrow" pitchFamily="34" charset="0"/>
              </a:rPr>
              <a:t>Нусре</a:t>
            </a:r>
            <a:r>
              <a:rPr lang="ru-RU" i="1" dirty="0">
                <a:latin typeface="Arial Narrow" pitchFamily="34" charset="0"/>
              </a:rPr>
              <a:t> – до тех пор, пока международное сообщество не осознает необходимости создания единого фронта войны с террором</a:t>
            </a:r>
            <a:r>
              <a:rPr lang="ru-RU" i="1" dirty="0" smtClean="0">
                <a:latin typeface="Arial Narrow" pitchFamily="34" charset="0"/>
              </a:rPr>
              <a:t>”.</a:t>
            </a:r>
            <a:endParaRPr lang="en-US" i="1" dirty="0" smtClean="0">
              <a:latin typeface="Arial Narrow" pitchFamily="34" charset="0"/>
            </a:endParaRPr>
          </a:p>
          <a:p>
            <a:endParaRPr lang="en-US" i="1" dirty="0">
              <a:latin typeface="Arial Narrow" pitchFamily="34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FFFF00"/>
                </a:solidFill>
                <a:latin typeface="Franklin Gothic Heavy" pitchFamily="34" charset="0"/>
              </a:rPr>
              <a:t>                                                     ***</a:t>
            </a:r>
            <a:r>
              <a:rPr lang="ru-RU" i="1" dirty="0" smtClean="0">
                <a:latin typeface="Franklin Gothic Heavy" pitchFamily="34" charset="0"/>
              </a:rPr>
              <a:t>Метод Изучения документов</a:t>
            </a:r>
            <a:endParaRPr lang="en-US" i="1" dirty="0" smtClean="0"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344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435</TotalTime>
  <Words>1139</Words>
  <Application>Microsoft Office PowerPoint</Application>
  <PresentationFormat>On-screen Show (4:3)</PresentationFormat>
  <Paragraphs>152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Paper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Свободная армия Сирии (***Метод Изучение документов)</vt:lpstr>
      <vt:lpstr>ИГИЛ</vt:lpstr>
      <vt:lpstr>PowerPoint Presentation</vt:lpstr>
      <vt:lpstr>PowerPoint Presentation</vt:lpstr>
      <vt:lpstr>Основные группы сирийской оппозиции ***Метод Изучение документов</vt:lpstr>
      <vt:lpstr>PowerPoint Presentation</vt:lpstr>
      <vt:lpstr>Сирийский национальный совет (СНС) </vt:lpstr>
      <vt:lpstr>Курдские объединения</vt:lpstr>
      <vt:lpstr>PowerPoint Presentation</vt:lpstr>
      <vt:lpstr>PowerPoint Presentation</vt:lpstr>
      <vt:lpstr>PowerPoint Presentation</vt:lpstr>
      <vt:lpstr>4-01-2016 </vt:lpstr>
      <vt:lpstr>    Сирия внутри до и после: (***Метод сравнения) Дамаск (столица Сирии)</vt:lpstr>
      <vt:lpstr>Великая мечеть Алеппо – одна из самых древнейших мечетей в Сирии. Ее строительство было начато в 715 году.</vt:lpstr>
      <vt:lpstr>Нефть</vt:lpstr>
      <vt:lpstr>Девальвация</vt:lpstr>
      <vt:lpstr>Безработица</vt:lpstr>
      <vt:lpstr>На конец 2015: (*** Метод Изучение документов) </vt:lpstr>
      <vt:lpstr>PowerPoint Presentation</vt:lpstr>
      <vt:lpstr>PowerPoint Presentation</vt:lpstr>
      <vt:lpstr>PowerPoint Presentation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Академия Государственного Управления при Президенте Азербайджанской Республики.</dc:title>
  <dc:creator>Admin</dc:creator>
  <cp:lastModifiedBy>Admin</cp:lastModifiedBy>
  <cp:revision>79</cp:revision>
  <dcterms:created xsi:type="dcterms:W3CDTF">2016-02-29T12:19:14Z</dcterms:created>
  <dcterms:modified xsi:type="dcterms:W3CDTF">2016-03-15T13:30:16Z</dcterms:modified>
</cp:coreProperties>
</file>